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710" r:id="rId2"/>
  </p:sldMasterIdLst>
  <p:notesMasterIdLst>
    <p:notesMasterId r:id="rId7"/>
  </p:notesMasterIdLst>
  <p:handoutMasterIdLst>
    <p:handoutMasterId r:id="rId8"/>
  </p:handoutMasterIdLst>
  <p:sldIdLst>
    <p:sldId id="369" r:id="rId3"/>
    <p:sldId id="366" r:id="rId4"/>
    <p:sldId id="368" r:id="rId5"/>
    <p:sldId id="371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7103"/>
    <a:srgbClr val="69AA48"/>
    <a:srgbClr val="458B04"/>
    <a:srgbClr val="FF6600"/>
    <a:srgbClr val="006699"/>
    <a:srgbClr val="200033"/>
    <a:srgbClr val="FFCC66"/>
    <a:srgbClr val="B1371F"/>
    <a:srgbClr val="D04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65123" autoAdjust="0"/>
  </p:normalViewPr>
  <p:slideViewPr>
    <p:cSldViewPr snapToGrid="0" snapToObjects="1">
      <p:cViewPr varScale="1">
        <p:scale>
          <a:sx n="86" d="100"/>
          <a:sy n="86" d="100"/>
        </p:scale>
        <p:origin x="979" y="53"/>
      </p:cViewPr>
      <p:guideLst>
        <p:guide orient="horz" pos="1032"/>
        <p:guide pos="2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2316" y="-6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451CF-3668-4B46-B08E-5A4FFBC1B8E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522ABC7C-BEEF-4B51-ABFE-6102904B1D8F}">
      <dgm:prSet phldrT="[Text]" custT="1"/>
      <dgm:spPr>
        <a:xfrm>
          <a:off x="946584" y="105119"/>
          <a:ext cx="1633463" cy="1633463"/>
        </a:xfrm>
        <a:prstGeom prst="ellipse">
          <a:avLst/>
        </a:prstGeom>
        <a:solidFill>
          <a:srgbClr val="002659"/>
        </a:solidFill>
        <a:ln w="25400" cap="flat" cmpd="sng" algn="ctr">
          <a:noFill/>
          <a:prstDash val="solid"/>
        </a:ln>
        <a:effectLst>
          <a:outerShdw blurRad="63500" dist="88900" dir="2700000" algn="tl" rotWithShape="0">
            <a:prstClr val="black">
              <a:alpha val="75000"/>
            </a:prstClr>
          </a:outerShdw>
        </a:effectLst>
      </dgm:spPr>
      <dgm:t>
        <a:bodyPr/>
        <a:lstStyle/>
        <a:p>
          <a:pPr algn="ctr"/>
          <a:r>
            <a:rPr lang="en-US" sz="16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132 million </a:t>
          </a:r>
          <a:r>
            <a:rPr lang="en-US" sz="10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owned by senior principal landlords</a:t>
          </a:r>
        </a:p>
      </dgm:t>
    </dgm:pt>
    <dgm:pt modelId="{4FE9092D-2FFF-433E-BE5D-D6F628C39120}" type="parTrans" cxnId="{DDAB63E7-FEF1-468E-BAE7-CDAF93BA6A24}">
      <dgm:prSet/>
      <dgm:spPr/>
      <dgm:t>
        <a:bodyPr/>
        <a:lstStyle/>
        <a:p>
          <a:pPr algn="ctr"/>
          <a:endParaRPr lang="en-US"/>
        </a:p>
      </dgm:t>
    </dgm:pt>
    <dgm:pt modelId="{33EB6B9E-91B6-4BA2-93B8-151A11498555}" type="sibTrans" cxnId="{DDAB63E7-FEF1-468E-BAE7-CDAF93BA6A24}">
      <dgm:prSet/>
      <dgm:spPr>
        <a:xfrm>
          <a:off x="1322664" y="1779033"/>
          <a:ext cx="830649" cy="721764"/>
        </a:xfrm>
        <a:prstGeom prst="mathPlus">
          <a:avLst/>
        </a:prstGeom>
        <a:solidFill>
          <a:sysClr val="windowText" lastClr="000000">
            <a:lumMod val="65000"/>
            <a:lumOff val="35000"/>
          </a:sysClr>
        </a:solidFill>
        <a:ln>
          <a:noFill/>
        </a:ln>
        <a:effectLst>
          <a:outerShdw algn="ctr" rotWithShape="0">
            <a:srgbClr val="000000"/>
          </a:outerShdw>
        </a:effectLst>
      </dgm:spPr>
      <dgm:t>
        <a:bodyPr/>
        <a:lstStyle/>
        <a:p>
          <a:pPr algn="ctr"/>
          <a:endParaRPr lang="en-US">
            <a:solidFill>
              <a:sysClr val="windowText" lastClr="000000">
                <a:lumMod val="65000"/>
                <a:lumOff val="35000"/>
              </a:sysClr>
            </a:solidFill>
            <a:effectLst>
              <a:outerShdw algn="ctr" rotWithShape="0">
                <a:srgbClr val="000000"/>
              </a:outerShdw>
            </a:effectLst>
            <a:latin typeface="Calibri"/>
            <a:ea typeface="+mn-ea"/>
            <a:cs typeface="+mn-cs"/>
          </a:endParaRPr>
        </a:p>
      </dgm:t>
    </dgm:pt>
    <dgm:pt modelId="{53DBCFBB-D5DF-4119-A813-8C5BD146B8DB}">
      <dgm:prSet phldrT="[Text]" custT="1"/>
      <dgm:spPr>
        <a:xfrm>
          <a:off x="933924" y="2529024"/>
          <a:ext cx="1633463" cy="1633463"/>
        </a:xfrm>
        <a:prstGeom prst="ellipse">
          <a:avLst/>
        </a:prstGeom>
        <a:solidFill>
          <a:srgbClr val="5170AD"/>
        </a:solidFill>
        <a:ln w="25400" cap="flat" cmpd="sng" algn="ctr">
          <a:noFill/>
          <a:prstDash val="solid"/>
        </a:ln>
        <a:effectLst>
          <a:outerShdw blurRad="63500" dist="88900" dir="2700000" algn="tl" rotWithShape="0">
            <a:prstClr val="black">
              <a:alpha val="75000"/>
            </a:prstClr>
          </a:outerShdw>
        </a:effectLst>
      </dgm:spPr>
      <dgm:t>
        <a:bodyPr/>
        <a:lstStyle/>
        <a:p>
          <a:pPr algn="ctr"/>
          <a:r>
            <a:rPr lang="en-US" sz="16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239 million </a:t>
          </a:r>
          <a:r>
            <a:rPr lang="en-US" sz="10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owned by senior principal operators</a:t>
          </a:r>
        </a:p>
      </dgm:t>
    </dgm:pt>
    <dgm:pt modelId="{18CD3576-B59F-423D-BF03-633580D6C032}" type="parTrans" cxnId="{1902D17E-D2BD-4B45-8749-3B0B6879B2AD}">
      <dgm:prSet/>
      <dgm:spPr/>
      <dgm:t>
        <a:bodyPr/>
        <a:lstStyle/>
        <a:p>
          <a:pPr algn="ctr"/>
          <a:endParaRPr lang="en-US"/>
        </a:p>
      </dgm:t>
    </dgm:pt>
    <dgm:pt modelId="{FEBF67C6-AEC1-4BDD-BC12-1816B13244D1}" type="sibTrans" cxnId="{1902D17E-D2BD-4B45-8749-3B0B6879B2AD}">
      <dgm:prSet/>
      <dgm:spPr>
        <a:xfrm>
          <a:off x="2725290" y="1975662"/>
          <a:ext cx="1747596" cy="44166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>
            <a:lumMod val="65000"/>
            <a:lumOff val="35000"/>
          </a:sysClr>
        </a:solidFill>
        <a:ln>
          <a:noFill/>
        </a:ln>
        <a:effectLst>
          <a:outerShdw algn="ctr" rotWithShape="0">
            <a:srgbClr val="000000"/>
          </a:outerShdw>
        </a:effectLst>
      </dgm:spPr>
      <dgm:t>
        <a:bodyPr/>
        <a:lstStyle/>
        <a:p>
          <a:pPr algn="ctr"/>
          <a:endParaRPr lang="en-US">
            <a:solidFill>
              <a:sysClr val="windowText" lastClr="000000">
                <a:lumMod val="65000"/>
                <a:lumOff val="35000"/>
              </a:sysClr>
            </a:solidFill>
            <a:latin typeface="Calibri"/>
            <a:ea typeface="+mn-ea"/>
            <a:cs typeface="+mn-cs"/>
          </a:endParaRPr>
        </a:p>
      </dgm:t>
    </dgm:pt>
    <dgm:pt modelId="{6DCCB218-B668-4971-B6C7-CBA38A6326A5}">
      <dgm:prSet phldrT="[Text]" custT="1"/>
      <dgm:spPr>
        <a:xfrm>
          <a:off x="4655037" y="559484"/>
          <a:ext cx="3266926" cy="3266926"/>
        </a:xfrm>
        <a:prstGeom prst="ellipse">
          <a:avLst/>
        </a:prstGeom>
        <a:solidFill>
          <a:srgbClr val="30562E"/>
        </a:solidFill>
        <a:ln w="25400" cap="flat" cmpd="sng" algn="ctr">
          <a:noFill/>
          <a:prstDash val="solid"/>
        </a:ln>
        <a:effectLst>
          <a:outerShdw blurRad="63500" dist="88900" dir="2700000" algn="tl" rotWithShape="0">
            <a:prstClr val="black">
              <a:alpha val="75000"/>
            </a:prstClr>
          </a:outerShdw>
        </a:effectLst>
      </dgm:spPr>
      <dgm:t>
        <a:bodyPr/>
        <a:lstStyle/>
        <a:p>
          <a:pPr algn="ctr"/>
          <a:r>
            <a:rPr lang="en-US" sz="20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&gt; 370 million acres</a:t>
          </a:r>
          <a:br>
            <a:rPr lang="en-US" sz="20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</a:br>
          <a:r>
            <a:rPr lang="en-US" sz="20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1400" b="1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of farmland likely to transfer in 20 years</a:t>
          </a:r>
        </a:p>
      </dgm:t>
    </dgm:pt>
    <dgm:pt modelId="{8B05ECF1-6856-4F4B-8218-232AAE326C5A}" type="parTrans" cxnId="{3B4051AC-3DA9-4C58-901F-C2CAF7D8AAF7}">
      <dgm:prSet/>
      <dgm:spPr/>
      <dgm:t>
        <a:bodyPr/>
        <a:lstStyle/>
        <a:p>
          <a:pPr algn="ctr"/>
          <a:endParaRPr lang="en-US"/>
        </a:p>
      </dgm:t>
    </dgm:pt>
    <dgm:pt modelId="{038D8C95-41E5-4BE9-B0EF-B234F837A1C4}" type="sibTrans" cxnId="{3B4051AC-3DA9-4C58-901F-C2CAF7D8AAF7}">
      <dgm:prSet/>
      <dgm:spPr/>
      <dgm:t>
        <a:bodyPr/>
        <a:lstStyle/>
        <a:p>
          <a:pPr algn="ctr"/>
          <a:endParaRPr lang="en-US"/>
        </a:p>
      </dgm:t>
    </dgm:pt>
    <dgm:pt modelId="{1DB6F324-4847-40C9-88EA-D6B51545E9AE}" type="pres">
      <dgm:prSet presAssocID="{C8C451CF-3668-4B46-B08E-5A4FFBC1B8E6}" presName="Name0" presStyleCnt="0">
        <dgm:presLayoutVars>
          <dgm:dir/>
          <dgm:resizeHandles val="exact"/>
        </dgm:presLayoutVars>
      </dgm:prSet>
      <dgm:spPr/>
    </dgm:pt>
    <dgm:pt modelId="{EAB18F92-B45F-4ABF-BFC2-A013C4EE300A}" type="pres">
      <dgm:prSet presAssocID="{C8C451CF-3668-4B46-B08E-5A4FFBC1B8E6}" presName="vNodes" presStyleCnt="0"/>
      <dgm:spPr/>
    </dgm:pt>
    <dgm:pt modelId="{26380F58-BB50-4568-B478-B380E4C4D5D6}" type="pres">
      <dgm:prSet presAssocID="{522ABC7C-BEEF-4B51-ABFE-6102904B1D8F}" presName="node" presStyleLbl="node1" presStyleIdx="0" presStyleCnt="3" custLinFactNeighborX="-13957" custLinFactNeighborY="79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1D751-A79E-42B5-999D-870B884FA3F1}" type="pres">
      <dgm:prSet presAssocID="{33EB6B9E-91B6-4BA2-93B8-151A11498555}" presName="spacerT" presStyleCnt="0"/>
      <dgm:spPr/>
    </dgm:pt>
    <dgm:pt modelId="{FEC1FD2F-3F7B-42C4-AD68-C226654C77F0}" type="pres">
      <dgm:prSet presAssocID="{33EB6B9E-91B6-4BA2-93B8-151A11498555}" presName="sibTrans" presStyleLbl="sibTrans2D1" presStyleIdx="0" presStyleCnt="2" custScaleX="87676" custScaleY="76183" custLinFactNeighborX="-26737" custLinFactNeighborY="9549"/>
      <dgm:spPr/>
      <dgm:t>
        <a:bodyPr/>
        <a:lstStyle/>
        <a:p>
          <a:endParaRPr lang="en-US"/>
        </a:p>
      </dgm:t>
    </dgm:pt>
    <dgm:pt modelId="{2F9FD624-D890-45E3-A99F-E17DB0FE3F79}" type="pres">
      <dgm:prSet presAssocID="{33EB6B9E-91B6-4BA2-93B8-151A11498555}" presName="spacerB" presStyleCnt="0"/>
      <dgm:spPr/>
    </dgm:pt>
    <dgm:pt modelId="{E45013D3-445B-4268-88D7-A47960CAFA85}" type="pres">
      <dgm:prSet presAssocID="{53DBCFBB-D5DF-4119-A813-8C5BD146B8DB}" presName="node" presStyleLbl="node1" presStyleIdx="1" presStyleCnt="3" custLinFactNeighborX="-14732" custLinFactNeighborY="-69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1B52B-0B0C-4545-A990-0B403145BF2C}" type="pres">
      <dgm:prSet presAssocID="{C8C451CF-3668-4B46-B08E-5A4FFBC1B8E6}" presName="sibTransLast" presStyleLbl="sibTrans2D1" presStyleIdx="1" presStyleCnt="2" custAng="21555134" custScaleX="158885" custScaleY="72685" custLinFactNeighborX="-4514" custLinFactNeighborY="6254"/>
      <dgm:spPr/>
      <dgm:t>
        <a:bodyPr/>
        <a:lstStyle/>
        <a:p>
          <a:endParaRPr lang="en-US"/>
        </a:p>
      </dgm:t>
    </dgm:pt>
    <dgm:pt modelId="{71253299-DF11-491B-B4FC-E8FD8ECF2AE8}" type="pres">
      <dgm:prSet presAssocID="{C8C451CF-3668-4B46-B08E-5A4FFBC1B8E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9DDDC96-5E91-4084-A122-C92395B54A90}" type="pres">
      <dgm:prSet presAssocID="{C8C451CF-3668-4B46-B08E-5A4FFBC1B8E6}" presName="lastNode" presStyleLbl="node1" presStyleIdx="2" presStyleCnt="3" custLinFactX="7655" custLinFactNeighborX="100000" custLinFactNeighborY="2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2D17E-D2BD-4B45-8749-3B0B6879B2AD}" srcId="{C8C451CF-3668-4B46-B08E-5A4FFBC1B8E6}" destId="{53DBCFBB-D5DF-4119-A813-8C5BD146B8DB}" srcOrd="1" destOrd="0" parTransId="{18CD3576-B59F-423D-BF03-633580D6C032}" sibTransId="{FEBF67C6-AEC1-4BDD-BC12-1816B13244D1}"/>
    <dgm:cxn modelId="{DDAB63E7-FEF1-468E-BAE7-CDAF93BA6A24}" srcId="{C8C451CF-3668-4B46-B08E-5A4FFBC1B8E6}" destId="{522ABC7C-BEEF-4B51-ABFE-6102904B1D8F}" srcOrd="0" destOrd="0" parTransId="{4FE9092D-2FFF-433E-BE5D-D6F628C39120}" sibTransId="{33EB6B9E-91B6-4BA2-93B8-151A11498555}"/>
    <dgm:cxn modelId="{86DF6D35-AC55-40D6-8D3F-1374597C1728}" type="presOf" srcId="{C8C451CF-3668-4B46-B08E-5A4FFBC1B8E6}" destId="{1DB6F324-4847-40C9-88EA-D6B51545E9AE}" srcOrd="0" destOrd="0" presId="urn:microsoft.com/office/officeart/2005/8/layout/equation2"/>
    <dgm:cxn modelId="{ED161149-3827-4493-A327-5D50527044F2}" type="presOf" srcId="{FEBF67C6-AEC1-4BDD-BC12-1816B13244D1}" destId="{B611B52B-0B0C-4545-A990-0B403145BF2C}" srcOrd="0" destOrd="0" presId="urn:microsoft.com/office/officeart/2005/8/layout/equation2"/>
    <dgm:cxn modelId="{36ED589A-9780-44DF-B2C9-4E631D55A725}" type="presOf" srcId="{53DBCFBB-D5DF-4119-A813-8C5BD146B8DB}" destId="{E45013D3-445B-4268-88D7-A47960CAFA85}" srcOrd="0" destOrd="0" presId="urn:microsoft.com/office/officeart/2005/8/layout/equation2"/>
    <dgm:cxn modelId="{DFA79A95-896B-4A3B-9544-45E06C6BCFBF}" type="presOf" srcId="{6DCCB218-B668-4971-B6C7-CBA38A6326A5}" destId="{69DDDC96-5E91-4084-A122-C92395B54A90}" srcOrd="0" destOrd="0" presId="urn:microsoft.com/office/officeart/2005/8/layout/equation2"/>
    <dgm:cxn modelId="{76739758-0506-4679-A30E-2B5BBAC47EE7}" type="presOf" srcId="{522ABC7C-BEEF-4B51-ABFE-6102904B1D8F}" destId="{26380F58-BB50-4568-B478-B380E4C4D5D6}" srcOrd="0" destOrd="0" presId="urn:microsoft.com/office/officeart/2005/8/layout/equation2"/>
    <dgm:cxn modelId="{7F709241-8E0F-432E-BDE7-E81D054C6F2D}" type="presOf" srcId="{33EB6B9E-91B6-4BA2-93B8-151A11498555}" destId="{FEC1FD2F-3F7B-42C4-AD68-C226654C77F0}" srcOrd="0" destOrd="0" presId="urn:microsoft.com/office/officeart/2005/8/layout/equation2"/>
    <dgm:cxn modelId="{3B4051AC-3DA9-4C58-901F-C2CAF7D8AAF7}" srcId="{C8C451CF-3668-4B46-B08E-5A4FFBC1B8E6}" destId="{6DCCB218-B668-4971-B6C7-CBA38A6326A5}" srcOrd="2" destOrd="0" parTransId="{8B05ECF1-6856-4F4B-8218-232AAE326C5A}" sibTransId="{038D8C95-41E5-4BE9-B0EF-B234F837A1C4}"/>
    <dgm:cxn modelId="{F57645D9-66C1-42B8-BD55-386F3F502C98}" type="presOf" srcId="{FEBF67C6-AEC1-4BDD-BC12-1816B13244D1}" destId="{71253299-DF11-491B-B4FC-E8FD8ECF2AE8}" srcOrd="1" destOrd="0" presId="urn:microsoft.com/office/officeart/2005/8/layout/equation2"/>
    <dgm:cxn modelId="{09FA9D5C-89F6-4590-82F4-8B83E4753E51}" type="presParOf" srcId="{1DB6F324-4847-40C9-88EA-D6B51545E9AE}" destId="{EAB18F92-B45F-4ABF-BFC2-A013C4EE300A}" srcOrd="0" destOrd="0" presId="urn:microsoft.com/office/officeart/2005/8/layout/equation2"/>
    <dgm:cxn modelId="{065D5C41-8D9F-4D6D-AAD4-BE7AA765EE03}" type="presParOf" srcId="{EAB18F92-B45F-4ABF-BFC2-A013C4EE300A}" destId="{26380F58-BB50-4568-B478-B380E4C4D5D6}" srcOrd="0" destOrd="0" presId="urn:microsoft.com/office/officeart/2005/8/layout/equation2"/>
    <dgm:cxn modelId="{0A40640F-E095-4B4E-BFB3-610370F45310}" type="presParOf" srcId="{EAB18F92-B45F-4ABF-BFC2-A013C4EE300A}" destId="{2941D751-A79E-42B5-999D-870B884FA3F1}" srcOrd="1" destOrd="0" presId="urn:microsoft.com/office/officeart/2005/8/layout/equation2"/>
    <dgm:cxn modelId="{06113B54-1ED5-4237-9D35-81A9B356AE08}" type="presParOf" srcId="{EAB18F92-B45F-4ABF-BFC2-A013C4EE300A}" destId="{FEC1FD2F-3F7B-42C4-AD68-C226654C77F0}" srcOrd="2" destOrd="0" presId="urn:microsoft.com/office/officeart/2005/8/layout/equation2"/>
    <dgm:cxn modelId="{4EC8B9B9-59F4-4B28-B485-00D2BFA2284D}" type="presParOf" srcId="{EAB18F92-B45F-4ABF-BFC2-A013C4EE300A}" destId="{2F9FD624-D890-45E3-A99F-E17DB0FE3F79}" srcOrd="3" destOrd="0" presId="urn:microsoft.com/office/officeart/2005/8/layout/equation2"/>
    <dgm:cxn modelId="{957429AE-09D8-4F16-9971-38797007A51D}" type="presParOf" srcId="{EAB18F92-B45F-4ABF-BFC2-A013C4EE300A}" destId="{E45013D3-445B-4268-88D7-A47960CAFA85}" srcOrd="4" destOrd="0" presId="urn:microsoft.com/office/officeart/2005/8/layout/equation2"/>
    <dgm:cxn modelId="{3E2C1431-72F4-48FB-9AD5-AA17C76E8306}" type="presParOf" srcId="{1DB6F324-4847-40C9-88EA-D6B51545E9AE}" destId="{B611B52B-0B0C-4545-A990-0B403145BF2C}" srcOrd="1" destOrd="0" presId="urn:microsoft.com/office/officeart/2005/8/layout/equation2"/>
    <dgm:cxn modelId="{4B180A8D-A2F6-4B0C-8080-EF83A08A8ECC}" type="presParOf" srcId="{B611B52B-0B0C-4545-A990-0B403145BF2C}" destId="{71253299-DF11-491B-B4FC-E8FD8ECF2AE8}" srcOrd="0" destOrd="0" presId="urn:microsoft.com/office/officeart/2005/8/layout/equation2"/>
    <dgm:cxn modelId="{4B300B86-767C-4D36-AA28-298B1E9E9884}" type="presParOf" srcId="{1DB6F324-4847-40C9-88EA-D6B51545E9AE}" destId="{69DDDC96-5E91-4084-A122-C92395B54A90}" srcOrd="2" destOrd="0" presId="urn:microsoft.com/office/officeart/2005/8/layout/equation2"/>
  </dgm:cxnLst>
  <dgm:bg>
    <a:effectLst>
      <a:outerShdw blurRad="50800" dist="38100" dir="2700000" algn="tl" rotWithShape="0">
        <a:prstClr val="black">
          <a:alpha val="8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80F58-BB50-4568-B478-B380E4C4D5D6}">
      <dsp:nvSpPr>
        <dsp:cNvPr id="0" name=""/>
        <dsp:cNvSpPr/>
      </dsp:nvSpPr>
      <dsp:spPr>
        <a:xfrm>
          <a:off x="946584" y="105119"/>
          <a:ext cx="1633463" cy="1633463"/>
        </a:xfrm>
        <a:prstGeom prst="ellipse">
          <a:avLst/>
        </a:prstGeom>
        <a:solidFill>
          <a:srgbClr val="002659"/>
        </a:solidFill>
        <a:ln w="25400" cap="flat" cmpd="sng" algn="ctr">
          <a:noFill/>
          <a:prstDash val="solid"/>
        </a:ln>
        <a:effectLst>
          <a:outerShdw blurRad="63500" dist="88900" dir="2700000" algn="tl" rotWithShape="0">
            <a:prstClr val="black">
              <a:alpha val="7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132 million </a:t>
          </a:r>
          <a:r>
            <a:rPr lang="en-US" sz="10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owned by senior principal landlords</a:t>
          </a:r>
        </a:p>
      </dsp:txBody>
      <dsp:txXfrm>
        <a:off x="1185799" y="344334"/>
        <a:ext cx="1155033" cy="1155033"/>
      </dsp:txXfrm>
    </dsp:sp>
    <dsp:sp modelId="{FEC1FD2F-3F7B-42C4-AD68-C226654C77F0}">
      <dsp:nvSpPr>
        <dsp:cNvPr id="0" name=""/>
        <dsp:cNvSpPr/>
      </dsp:nvSpPr>
      <dsp:spPr>
        <a:xfrm>
          <a:off x="1322664" y="1779033"/>
          <a:ext cx="830649" cy="721764"/>
        </a:xfrm>
        <a:prstGeom prst="mathPlus">
          <a:avLst/>
        </a:prstGeom>
        <a:solidFill>
          <a:sysClr val="windowText" lastClr="000000">
            <a:lumMod val="65000"/>
            <a:lumOff val="35000"/>
          </a:sysClr>
        </a:solidFill>
        <a:ln>
          <a:noFill/>
        </a:ln>
        <a:effectLst>
          <a:outerShdw algn="ctr" rotWithShape="0">
            <a:srgbClr val="000000"/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Text" lastClr="000000">
                <a:lumMod val="65000"/>
                <a:lumOff val="35000"/>
              </a:sysClr>
            </a:solidFill>
            <a:effectLst>
              <a:outerShdw algn="ctr" rotWithShape="0">
                <a:srgbClr val="000000"/>
              </a:outerShdw>
            </a:effectLst>
            <a:latin typeface="Calibri"/>
            <a:ea typeface="+mn-ea"/>
            <a:cs typeface="+mn-cs"/>
          </a:endParaRPr>
        </a:p>
      </dsp:txBody>
      <dsp:txXfrm>
        <a:off x="1432767" y="2055036"/>
        <a:ext cx="610443" cy="169758"/>
      </dsp:txXfrm>
    </dsp:sp>
    <dsp:sp modelId="{E45013D3-445B-4268-88D7-A47960CAFA85}">
      <dsp:nvSpPr>
        <dsp:cNvPr id="0" name=""/>
        <dsp:cNvSpPr/>
      </dsp:nvSpPr>
      <dsp:spPr>
        <a:xfrm>
          <a:off x="933924" y="2529024"/>
          <a:ext cx="1633463" cy="1633463"/>
        </a:xfrm>
        <a:prstGeom prst="ellipse">
          <a:avLst/>
        </a:prstGeom>
        <a:solidFill>
          <a:srgbClr val="5170AD"/>
        </a:solidFill>
        <a:ln w="25400" cap="flat" cmpd="sng" algn="ctr">
          <a:noFill/>
          <a:prstDash val="solid"/>
        </a:ln>
        <a:effectLst>
          <a:outerShdw blurRad="63500" dist="88900" dir="2700000" algn="tl" rotWithShape="0">
            <a:prstClr val="black">
              <a:alpha val="7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239 million </a:t>
          </a:r>
          <a:r>
            <a:rPr lang="en-US" sz="10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owned by senior principal operators</a:t>
          </a:r>
        </a:p>
      </dsp:txBody>
      <dsp:txXfrm>
        <a:off x="1173139" y="2768239"/>
        <a:ext cx="1155033" cy="1155033"/>
      </dsp:txXfrm>
    </dsp:sp>
    <dsp:sp modelId="{B611B52B-0B0C-4545-A990-0B403145BF2C}">
      <dsp:nvSpPr>
        <dsp:cNvPr id="0" name=""/>
        <dsp:cNvSpPr/>
      </dsp:nvSpPr>
      <dsp:spPr>
        <a:xfrm>
          <a:off x="2725290" y="1975662"/>
          <a:ext cx="1747596" cy="441669"/>
        </a:xfrm>
        <a:prstGeom prst="rightArrow">
          <a:avLst>
            <a:gd name="adj1" fmla="val 60000"/>
            <a:gd name="adj2" fmla="val 50000"/>
          </a:avLst>
        </a:prstGeom>
        <a:solidFill>
          <a:sysClr val="windowText" lastClr="000000">
            <a:lumMod val="65000"/>
            <a:lumOff val="35000"/>
          </a:sysClr>
        </a:solidFill>
        <a:ln>
          <a:noFill/>
        </a:ln>
        <a:effectLst>
          <a:outerShdw algn="ctr" rotWithShape="0">
            <a:srgbClr val="000000"/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lumMod val="65000"/>
                <a:lumOff val="35000"/>
              </a:sysClr>
            </a:solidFill>
            <a:latin typeface="Calibri"/>
            <a:ea typeface="+mn-ea"/>
            <a:cs typeface="+mn-cs"/>
          </a:endParaRPr>
        </a:p>
      </dsp:txBody>
      <dsp:txXfrm>
        <a:off x="2725290" y="2063996"/>
        <a:ext cx="1615095" cy="265001"/>
      </dsp:txXfrm>
    </dsp:sp>
    <dsp:sp modelId="{69DDDC96-5E91-4084-A122-C92395B54A90}">
      <dsp:nvSpPr>
        <dsp:cNvPr id="0" name=""/>
        <dsp:cNvSpPr/>
      </dsp:nvSpPr>
      <dsp:spPr>
        <a:xfrm>
          <a:off x="4655037" y="559484"/>
          <a:ext cx="3266926" cy="3266926"/>
        </a:xfrm>
        <a:prstGeom prst="ellipse">
          <a:avLst/>
        </a:prstGeom>
        <a:solidFill>
          <a:srgbClr val="30562E"/>
        </a:solidFill>
        <a:ln w="25400" cap="flat" cmpd="sng" algn="ctr">
          <a:noFill/>
          <a:prstDash val="solid"/>
        </a:ln>
        <a:effectLst>
          <a:outerShdw blurRad="63500" dist="88900" dir="2700000" algn="tl" rotWithShape="0">
            <a:prstClr val="black">
              <a:alpha val="7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&gt; 370 million acres</a:t>
          </a:r>
          <a:br>
            <a:rPr lang="en-US" sz="20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</a:br>
          <a:r>
            <a:rPr lang="en-US" sz="20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n-US" sz="1400" b="1" kern="1200">
              <a:ln>
                <a:noFill/>
              </a:ln>
              <a:solidFill>
                <a:sysClr val="window" lastClr="FFFFFF"/>
              </a:solidFill>
              <a:effectLst>
                <a:outerShdw algn="l" rotWithShape="0">
                  <a:prstClr val="black"/>
                </a:outerShdw>
              </a:effectLst>
              <a:latin typeface="Calibri"/>
              <a:ea typeface="+mn-ea"/>
              <a:cs typeface="+mn-cs"/>
            </a:rPr>
            <a:t>of farmland likely to transfer in 20 years</a:t>
          </a:r>
        </a:p>
      </dsp:txBody>
      <dsp:txXfrm>
        <a:off x="5133467" y="1037914"/>
        <a:ext cx="2310066" cy="231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7D5FE2-72C2-42C0-A422-97269E1645C4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C234F6-B060-497A-A5EA-69902B1E5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14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58BE55-9A4E-4710-8D10-3912D5ADEADA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FB7858-7F73-476C-BAD8-1F41C3F2B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2014, there were 2.1 million (2,131,840) agricultural landlords. Of these, 13 percent were operators (i.e., farmers and ranchers) and 87 percent were non-operators.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2014, there were  1.9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million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1,851,796) “non-operator landlords”—individuals, partnerships, trusts, corporations or other entities—who rent out owned land to farmers and ranchers for agriculture.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non-operator landlords, 1.4 million (1,432,065) were “principal landlords”—individual owners or the principal in a partnership arrangement. Demographic information is available for this subset.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B7858-7F73-476C-BAD8-1F41C3F2B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2014, 821,803 principal landlords were 65 and older. They represented 57 percent of all principal landlords.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E888B-7376-4CC9-BFBB-0A7996CF8DE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6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 landlords 65 and older owned 131,823,201 acres or 14 percent of the 911 million acres used for agriculture in 2014,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percent of the 354 million acres rented out for farming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69 percent of the land rented out by principal landlords.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B7858-7F73-476C-BAD8-1F41C3F2B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-6351" y="1413933"/>
            <a:ext cx="9162288" cy="948268"/>
          </a:xfrm>
          <a:solidFill>
            <a:schemeClr val="accent2"/>
          </a:solidFill>
        </p:spPr>
        <p:txBody>
          <a:bodyPr vert="horz" lIns="457200" tIns="0" rIns="457200" bIns="0" anchor="ctr" anchorCtr="0">
            <a:noAutofit/>
          </a:bodyPr>
          <a:lstStyle>
            <a:lvl1pPr marL="0" indent="0" algn="l">
              <a:lnSpc>
                <a:spcPts val="5160"/>
              </a:lnSpc>
              <a:spcBef>
                <a:spcPts val="0"/>
              </a:spcBef>
              <a:buNone/>
              <a:defRPr sz="4400" kern="1200" spc="-50" baseline="0">
                <a:solidFill>
                  <a:schemeClr val="bg1"/>
                </a:solidFill>
                <a:latin typeface="Century Schoolboo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-6351" y="2362178"/>
            <a:ext cx="9162288" cy="604838"/>
          </a:xfrm>
          <a:solidFill>
            <a:schemeClr val="accent6">
              <a:alpha val="70000"/>
            </a:schemeClr>
          </a:solidFill>
        </p:spPr>
        <p:txBody>
          <a:bodyPr lIns="457200" tIns="0" rIns="457200" bIns="4572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8000"/>
              <a:buFont typeface="Wingdings" charset="2"/>
              <a:buNone/>
              <a:tabLst/>
              <a:defRPr sz="2000" cap="all" spc="100" baseline="0">
                <a:solidFill>
                  <a:srgbClr val="D04F1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8000"/>
              <a:buFont typeface="Wingdings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</a:p>
        </p:txBody>
      </p:sp>
      <p:pic>
        <p:nvPicPr>
          <p:cNvPr id="5" name="Picture 4" descr="AFT logo 14 CMY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1849" y="605990"/>
            <a:ext cx="2759131" cy="5014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30EF-CFB1-41DB-AAE1-F641E2E52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68" tIns="45684" rIns="91368" bIns="4568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45" indent="0">
              <a:buNone/>
              <a:defRPr sz="2000" b="1"/>
            </a:lvl2pPr>
            <a:lvl3pPr marL="913684" indent="0">
              <a:buNone/>
              <a:defRPr sz="1800" b="1"/>
            </a:lvl3pPr>
            <a:lvl4pPr marL="1370528" indent="0">
              <a:buNone/>
              <a:defRPr sz="1600" b="1"/>
            </a:lvl4pPr>
            <a:lvl5pPr marL="1827369" indent="0">
              <a:buNone/>
              <a:defRPr sz="1600" b="1"/>
            </a:lvl5pPr>
            <a:lvl6pPr marL="2284213" indent="0">
              <a:buNone/>
              <a:defRPr sz="1600" b="1"/>
            </a:lvl6pPr>
            <a:lvl7pPr marL="2741054" indent="0">
              <a:buNone/>
              <a:defRPr sz="1600" b="1"/>
            </a:lvl7pPr>
            <a:lvl8pPr marL="3197897" indent="0">
              <a:buNone/>
              <a:defRPr sz="1600" b="1"/>
            </a:lvl8pPr>
            <a:lvl9pPr marL="365473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45" indent="0">
              <a:buNone/>
              <a:defRPr sz="2000" b="1"/>
            </a:lvl2pPr>
            <a:lvl3pPr marL="913684" indent="0">
              <a:buNone/>
              <a:defRPr sz="1800" b="1"/>
            </a:lvl3pPr>
            <a:lvl4pPr marL="1370528" indent="0">
              <a:buNone/>
              <a:defRPr sz="1600" b="1"/>
            </a:lvl4pPr>
            <a:lvl5pPr marL="1827369" indent="0">
              <a:buNone/>
              <a:defRPr sz="1600" b="1"/>
            </a:lvl5pPr>
            <a:lvl6pPr marL="2284213" indent="0">
              <a:buNone/>
              <a:defRPr sz="1600" b="1"/>
            </a:lvl6pPr>
            <a:lvl7pPr marL="2741054" indent="0">
              <a:buNone/>
              <a:defRPr sz="1600" b="1"/>
            </a:lvl7pPr>
            <a:lvl8pPr marL="3197897" indent="0">
              <a:buNone/>
              <a:defRPr sz="1600" b="1"/>
            </a:lvl8pPr>
            <a:lvl9pPr marL="365473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7B939-A38F-43C7-AF94-2ED2669F4B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F38CD-B043-4590-A364-B1281A5271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5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72396-B5B7-46D2-9027-CA9086843A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5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0"/>
          </a:xfrm>
          <a:prstGeom prst="rect">
            <a:avLst/>
          </a:prstGeom>
        </p:spPr>
        <p:txBody>
          <a:bodyPr lIns="91368" tIns="45684" rIns="91368" bIns="4568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6845" indent="0">
              <a:buNone/>
              <a:defRPr sz="1200"/>
            </a:lvl2pPr>
            <a:lvl3pPr marL="913684" indent="0">
              <a:buNone/>
              <a:defRPr sz="1000"/>
            </a:lvl3pPr>
            <a:lvl4pPr marL="1370528" indent="0">
              <a:buNone/>
              <a:defRPr sz="900"/>
            </a:lvl4pPr>
            <a:lvl5pPr marL="1827369" indent="0">
              <a:buNone/>
              <a:defRPr sz="900"/>
            </a:lvl5pPr>
            <a:lvl6pPr marL="2284213" indent="0">
              <a:buNone/>
              <a:defRPr sz="900"/>
            </a:lvl6pPr>
            <a:lvl7pPr marL="2741054" indent="0">
              <a:buNone/>
              <a:defRPr sz="900"/>
            </a:lvl7pPr>
            <a:lvl8pPr marL="3197897" indent="0">
              <a:buNone/>
              <a:defRPr sz="900"/>
            </a:lvl8pPr>
            <a:lvl9pPr marL="365473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8D34A-1A75-4B67-81F7-8DD461EBFC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368" tIns="45684" rIns="91368" bIns="4568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5" indent="0">
              <a:buNone/>
              <a:defRPr sz="2800"/>
            </a:lvl2pPr>
            <a:lvl3pPr marL="913684" indent="0">
              <a:buNone/>
              <a:defRPr sz="2300"/>
            </a:lvl3pPr>
            <a:lvl4pPr marL="1370528" indent="0">
              <a:buNone/>
              <a:defRPr sz="2000"/>
            </a:lvl4pPr>
            <a:lvl5pPr marL="1827369" indent="0">
              <a:buNone/>
              <a:defRPr sz="2000"/>
            </a:lvl5pPr>
            <a:lvl6pPr marL="2284213" indent="0">
              <a:buNone/>
              <a:defRPr sz="2000"/>
            </a:lvl6pPr>
            <a:lvl7pPr marL="2741054" indent="0">
              <a:buNone/>
              <a:defRPr sz="2000"/>
            </a:lvl7pPr>
            <a:lvl8pPr marL="3197897" indent="0">
              <a:buNone/>
              <a:defRPr sz="2000"/>
            </a:lvl8pPr>
            <a:lvl9pPr marL="365473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6845" indent="0">
              <a:buNone/>
              <a:defRPr sz="1200"/>
            </a:lvl2pPr>
            <a:lvl3pPr marL="913684" indent="0">
              <a:buNone/>
              <a:defRPr sz="1000"/>
            </a:lvl3pPr>
            <a:lvl4pPr marL="1370528" indent="0">
              <a:buNone/>
              <a:defRPr sz="900"/>
            </a:lvl4pPr>
            <a:lvl5pPr marL="1827369" indent="0">
              <a:buNone/>
              <a:defRPr sz="900"/>
            </a:lvl5pPr>
            <a:lvl6pPr marL="2284213" indent="0">
              <a:buNone/>
              <a:defRPr sz="900"/>
            </a:lvl6pPr>
            <a:lvl7pPr marL="2741054" indent="0">
              <a:buNone/>
              <a:defRPr sz="900"/>
            </a:lvl7pPr>
            <a:lvl8pPr marL="3197897" indent="0">
              <a:buNone/>
              <a:defRPr sz="900"/>
            </a:lvl8pPr>
            <a:lvl9pPr marL="365473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9C22D-C435-463E-B4C1-E4BC5A312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17BAF-5FF5-4DD4-B379-0EAC4FB2D2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7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6"/>
          </a:xfrm>
          <a:prstGeom prst="rect">
            <a:avLst/>
          </a:prstGeom>
        </p:spPr>
        <p:txBody>
          <a:bodyPr vert="eaVert"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7BAF1-16BD-468A-9C1B-B514446D9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94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DD0D2-3462-418A-A96D-0AEF986AE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4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CF40E-EB38-43D1-B2C7-5F6AE39D20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2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5085" y="6078404"/>
            <a:ext cx="2262632" cy="492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96"/>
            <a:ext cx="8229600" cy="939341"/>
          </a:xfrm>
        </p:spPr>
        <p:txBody>
          <a:bodyPr lIns="0" tIns="0" rIns="0" bIns="0" anchor="ctr" anchorCtr="0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48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C8E25-E238-4A14-B403-0D59DABF8D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5085" y="6078404"/>
            <a:ext cx="2262632" cy="492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96"/>
            <a:ext cx="8229600" cy="939341"/>
          </a:xfrm>
        </p:spPr>
        <p:txBody>
          <a:bodyPr lIns="0" tIns="0" rIns="0" bIns="0" anchor="ctr" anchorCtr="0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37000" cy="42548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749800" y="1600200"/>
            <a:ext cx="3937000" cy="42548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573" y="0"/>
            <a:ext cx="9153144" cy="182880"/>
          </a:xfrm>
          <a:prstGeom prst="rect">
            <a:avLst/>
          </a:prstGeom>
          <a:solidFill>
            <a:srgbClr val="415B9B"/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73" y="189230"/>
            <a:ext cx="9153144" cy="66624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pic>
        <p:nvPicPr>
          <p:cNvPr id="6" name="Picture 5" descr="AFT logo 14 CMY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5084" y="6124506"/>
            <a:ext cx="2221716" cy="40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96"/>
            <a:ext cx="8229600" cy="939341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48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FT logo 14 CMY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5084" y="6124506"/>
            <a:ext cx="2221716" cy="40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96"/>
            <a:ext cx="8229600" cy="939341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48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52400"/>
            <a:ext cx="9144000" cy="6705600"/>
          </a:xfrm>
          <a:prstGeom prst="rect">
            <a:avLst/>
          </a:prstGeom>
          <a:noFill/>
          <a:ln w="12700" cmpd="sng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184150"/>
            <a:ext cx="9144000" cy="387826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710" y="5540853"/>
            <a:ext cx="7744581" cy="536098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2100" spc="-100" baseline="0">
                <a:solidFill>
                  <a:schemeClr val="tx1"/>
                </a:solidFill>
                <a:latin typeface="Century Schoolbook"/>
                <a:cs typeface="Arial (Headings)"/>
              </a:defRPr>
            </a:lvl1pPr>
          </a:lstStyle>
          <a:p>
            <a:r>
              <a:rPr lang="en-US" dirty="0" err="1" smtClean="0"/>
              <a:t>www.farmland.org</a:t>
            </a:r>
            <a:endParaRPr lang="en-US" dirty="0"/>
          </a:p>
        </p:txBody>
      </p:sp>
      <p:pic>
        <p:nvPicPr>
          <p:cNvPr id="6" name="Picture 5" descr="AFT logo 14 CMYK tagline.png"/>
          <p:cNvPicPr>
            <a:picLocks noChangeAspect="1"/>
          </p:cNvPicPr>
          <p:nvPr userDrawn="1"/>
        </p:nvPicPr>
        <p:blipFill>
          <a:blip r:embed="rId2"/>
          <a:srcRect b="17642"/>
          <a:stretch>
            <a:fillRect/>
          </a:stretch>
        </p:blipFill>
        <p:spPr>
          <a:xfrm>
            <a:off x="2572250" y="4871042"/>
            <a:ext cx="3999500" cy="8249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34163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entury"/>
                <a:cs typeface="Century"/>
              </a:rPr>
              <a:t>Saving the Land that Sustains Us</a:t>
            </a:r>
            <a:endParaRPr lang="en-US" sz="3600" dirty="0">
              <a:solidFill>
                <a:schemeClr val="bg2"/>
              </a:solidFill>
              <a:latin typeface="Century"/>
              <a:cs typeface="Century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5" indent="0" algn="ctr">
              <a:buNone/>
              <a:defRPr/>
            </a:lvl2pPr>
            <a:lvl3pPr marL="913684" indent="0" algn="ctr">
              <a:buNone/>
              <a:defRPr/>
            </a:lvl3pPr>
            <a:lvl4pPr marL="1370528" indent="0" algn="ctr">
              <a:buNone/>
              <a:defRPr/>
            </a:lvl4pPr>
            <a:lvl5pPr marL="1827369" indent="0" algn="ctr">
              <a:buNone/>
              <a:defRPr/>
            </a:lvl5pPr>
            <a:lvl6pPr marL="2284213" indent="0" algn="ctr">
              <a:buNone/>
              <a:defRPr/>
            </a:lvl6pPr>
            <a:lvl7pPr marL="2741054" indent="0" algn="ctr">
              <a:buNone/>
              <a:defRPr/>
            </a:lvl7pPr>
            <a:lvl8pPr marL="3197897" indent="0" algn="ctr">
              <a:buNone/>
              <a:defRPr/>
            </a:lvl8pPr>
            <a:lvl9pPr marL="36547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D4A24-162F-441B-84F8-1412E647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8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68" tIns="45684" rIns="91368" bIns="4568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D2A20-8250-4F94-87FA-1D641CB5F9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1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  <a:prstGeom prst="rect">
            <a:avLst/>
          </a:prstGeom>
        </p:spPr>
        <p:txBody>
          <a:bodyPr lIns="91368" tIns="45684" rIns="91368" bIns="4568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5" indent="0">
              <a:buNone/>
              <a:defRPr sz="1800"/>
            </a:lvl2pPr>
            <a:lvl3pPr marL="913684" indent="0">
              <a:buNone/>
              <a:defRPr sz="1600"/>
            </a:lvl3pPr>
            <a:lvl4pPr marL="1370528" indent="0">
              <a:buNone/>
              <a:defRPr sz="1300"/>
            </a:lvl4pPr>
            <a:lvl5pPr marL="1827369" indent="0">
              <a:buNone/>
              <a:defRPr sz="1300"/>
            </a:lvl5pPr>
            <a:lvl6pPr marL="2284213" indent="0">
              <a:buNone/>
              <a:defRPr sz="1300"/>
            </a:lvl6pPr>
            <a:lvl7pPr marL="2741054" indent="0">
              <a:buNone/>
              <a:defRPr sz="1300"/>
            </a:lvl7pPr>
            <a:lvl8pPr marL="3197897" indent="0">
              <a:buNone/>
              <a:defRPr sz="1300"/>
            </a:lvl8pPr>
            <a:lvl9pPr marL="365473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23F3A-5C22-4909-BB7E-4CF0BCE007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9418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9153144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88000"/>
        <a:buFont typeface="Wingdings" charset="2"/>
        <a:buChar char="§"/>
        <a:defRPr sz="3200" kern="1200" spc="-50">
          <a:solidFill>
            <a:srgbClr val="3C3D3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SzPct val="99000"/>
        <a:buFont typeface="Arial"/>
        <a:buChar char="•"/>
        <a:defRPr sz="2800" kern="1200" spc="-50">
          <a:solidFill>
            <a:srgbClr val="3C3D3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SzPct val="44000"/>
        <a:buFont typeface="Wingdings" charset="2"/>
        <a:buChar char="u"/>
        <a:defRPr sz="2400" kern="1200" spc="-50">
          <a:solidFill>
            <a:srgbClr val="3C3D3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SzPct val="76000"/>
        <a:buFont typeface="Courier New"/>
        <a:buChar char="o"/>
        <a:defRPr sz="2000" kern="1200" spc="-50">
          <a:solidFill>
            <a:srgbClr val="3C3D3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SzPct val="44000"/>
        <a:buFont typeface="Wingdings" charset="2"/>
        <a:buChar char=""/>
        <a:defRPr sz="2000" kern="1200" spc="-50">
          <a:solidFill>
            <a:srgbClr val="3C3D3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89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5879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7C849A-0351-457E-BA8B-C1D1CF7D97E3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 flipH="1">
            <a:off x="151535" y="483254"/>
            <a:ext cx="8001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684" rIns="91368" bIns="4568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H="1">
            <a:off x="8914535" y="914681"/>
            <a:ext cx="0" cy="57150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684" rIns="91368" bIns="45684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nas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85" y="152681"/>
            <a:ext cx="829829" cy="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76489" y="0"/>
            <a:ext cx="8076045" cy="36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333399"/>
                </a:solidFill>
              </a:rPr>
              <a:t>USDA / National Agricultural Statistics Service, New England Field Office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6265490"/>
            <a:ext cx="9144000" cy="42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76" tIns="40990" rIns="81976" bIns="40990" anchor="ctr">
            <a:spAutoFit/>
          </a:bodyPr>
          <a:lstStyle>
            <a:lvl1pPr defTabSz="91281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760413" defTabSz="9128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760413" defTabSz="9128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760413" defTabSz="9128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760413" defTabSz="9128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Agriculture counts and NASS counts for U.S. agriculture.</a:t>
            </a:r>
            <a:r>
              <a:rPr lang="en-US" alt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05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6845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3684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0528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7369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0485" indent="-3404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380" indent="-2835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698" indent="-22651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02" indent="-22651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881" indent="-22651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632" indent="-2284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475" indent="-2284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317" indent="-2284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157" indent="-22842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4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28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69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13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54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97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36" algn="l" defTabSz="9136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Agricultural Landlords</a:t>
            </a:r>
            <a:b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35040"/>
            <a:ext cx="428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Source: 2014 Tenure, Ownership, and Transition of Agricultural </a:t>
            </a: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Land Survey</a:t>
            </a:r>
            <a:b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</a:b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Compiled by the Farmland Information Center – </a:t>
            </a:r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www.farmlandinfo.org</a:t>
            </a:r>
            <a:endParaRPr lang="en-US" sz="1000" dirty="0">
              <a:solidFill>
                <a:srgbClr val="377103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58" y="1600200"/>
            <a:ext cx="4270484" cy="4254500"/>
          </a:xfrm>
        </p:spPr>
      </p:pic>
    </p:spTree>
    <p:extLst>
      <p:ext uri="{BB962C8B-B14F-4D97-AF65-F5344CB8AC3E}">
        <p14:creationId xmlns:p14="http://schemas.microsoft.com/office/powerpoint/2010/main" val="2592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7996"/>
            <a:ext cx="8229600" cy="939341"/>
          </a:xfrm>
        </p:spPr>
        <p:txBody>
          <a:bodyPr/>
          <a:lstStyle/>
          <a:p>
            <a:pPr marL="0" marR="0" algn="ctr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Number of Principal Landlords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/>
            </a:r>
            <a:b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035040"/>
            <a:ext cx="41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Source: 2014 Tenure, Ownership, and Transition of Agricultural </a:t>
            </a: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Land Survey</a:t>
            </a:r>
            <a:b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</a:b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Compiled by the Farmland Information Center – </a:t>
            </a:r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www.farmlandinfo.org</a:t>
            </a:r>
            <a:endParaRPr lang="en-US" sz="1000" dirty="0">
              <a:solidFill>
                <a:srgbClr val="377103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61" y="1600200"/>
            <a:ext cx="4072277" cy="4254500"/>
          </a:xfrm>
        </p:spPr>
      </p:pic>
    </p:spTree>
    <p:extLst>
      <p:ext uri="{BB962C8B-B14F-4D97-AF65-F5344CB8AC3E}">
        <p14:creationId xmlns:p14="http://schemas.microsoft.com/office/powerpoint/2010/main" val="7681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Acres of Agricultural Land Owned and Rented Out by Principal Landlords</a:t>
            </a:r>
            <a:endParaRPr lang="en-US" sz="3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035040"/>
            <a:ext cx="428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Source: 2014 Tenure, Ownership, and Transition of Agricultural </a:t>
            </a: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Land Survey</a:t>
            </a:r>
            <a:b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</a:b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Compiled by the Farmland Information Center – </a:t>
            </a:r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www.farmlandinfo.org</a:t>
            </a:r>
            <a:endParaRPr lang="en-US" sz="1000" dirty="0">
              <a:solidFill>
                <a:srgbClr val="377103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61" y="1600200"/>
            <a:ext cx="4072277" cy="4254500"/>
          </a:xfrm>
        </p:spPr>
      </p:pic>
    </p:spTree>
    <p:extLst>
      <p:ext uri="{BB962C8B-B14F-4D97-AF65-F5344CB8AC3E}">
        <p14:creationId xmlns:p14="http://schemas.microsoft.com/office/powerpoint/2010/main" val="42248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Farmland that Could Change Hands in Next 20 Years</a:t>
            </a:r>
            <a:endParaRPr lang="en-US" sz="3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35040"/>
            <a:ext cx="4288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Sources: 2014 Tenure, Ownership, and Transition of Agricultural </a:t>
            </a: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Land </a:t>
            </a:r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Survey and 2012 Census of Agriculture</a:t>
            </a: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/>
            </a:r>
            <a:b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</a:br>
            <a:r>
              <a:rPr lang="en-US" sz="1000" dirty="0">
                <a:solidFill>
                  <a:srgbClr val="377103"/>
                </a:solidFill>
                <a:latin typeface="Calibri" panose="020F0502020204030204" pitchFamily="34" charset="0"/>
              </a:rPr>
              <a:t>Compiled by the Farmland Information Center – </a:t>
            </a:r>
            <a:r>
              <a:rPr lang="en-US" sz="1000" dirty="0" smtClean="0">
                <a:solidFill>
                  <a:srgbClr val="377103"/>
                </a:solidFill>
                <a:latin typeface="Calibri" panose="020F0502020204030204" pitchFamily="34" charset="0"/>
              </a:rPr>
              <a:t>www.farmlandinfo.org</a:t>
            </a:r>
            <a:endParaRPr lang="en-US" sz="1000" dirty="0">
              <a:solidFill>
                <a:srgbClr val="37710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7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8A3A"/>
      </a:dk1>
      <a:lt1>
        <a:srgbClr val="F5EACC"/>
      </a:lt1>
      <a:dk2>
        <a:srgbClr val="3C3D3C"/>
      </a:dk2>
      <a:lt2>
        <a:srgbClr val="FFFFFF"/>
      </a:lt2>
      <a:accent1>
        <a:srgbClr val="548A3A"/>
      </a:accent1>
      <a:accent2>
        <a:srgbClr val="415B9B"/>
      </a:accent2>
      <a:accent3>
        <a:srgbClr val="EA9F24"/>
      </a:accent3>
      <a:accent4>
        <a:srgbClr val="D04F1D"/>
      </a:accent4>
      <a:accent5>
        <a:srgbClr val="F5EACC"/>
      </a:accent5>
      <a:accent6>
        <a:srgbClr val="DEDFE0"/>
      </a:accent6>
      <a:hlink>
        <a:srgbClr val="85B44E"/>
      </a:hlink>
      <a:folHlink>
        <a:srgbClr val="4F84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17412</TotalTime>
  <Words>267</Words>
  <Application>Microsoft Office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(Headings)</vt:lpstr>
      <vt:lpstr>Calibri</vt:lpstr>
      <vt:lpstr>Calibri Light</vt:lpstr>
      <vt:lpstr>Century</vt:lpstr>
      <vt:lpstr>Century Schoolbook</vt:lpstr>
      <vt:lpstr>Courier New</vt:lpstr>
      <vt:lpstr>Times New Roman</vt:lpstr>
      <vt:lpstr>Wingdings</vt:lpstr>
      <vt:lpstr>Office Theme</vt:lpstr>
      <vt:lpstr>Default Design</vt:lpstr>
      <vt:lpstr>Agricultural Landlords </vt:lpstr>
      <vt:lpstr>  Number of Principal Landlords  </vt:lpstr>
      <vt:lpstr>Acres of Agricultural Land Owned and Rented Out by Principal Landlords</vt:lpstr>
      <vt:lpstr>Farmland that Could Change Hands in Next 20 Years</vt:lpstr>
    </vt:vector>
  </TitlesOfParts>
  <Company>Cutting Edge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 Burgess</dc:creator>
  <cp:lastModifiedBy>Doris Mittasch</cp:lastModifiedBy>
  <cp:revision>367</cp:revision>
  <cp:lastPrinted>2015-12-17T17:59:50Z</cp:lastPrinted>
  <dcterms:created xsi:type="dcterms:W3CDTF">2015-01-14T15:17:37Z</dcterms:created>
  <dcterms:modified xsi:type="dcterms:W3CDTF">2016-06-13T20:17:52Z</dcterms:modified>
</cp:coreProperties>
</file>