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  <p:sldMasterId id="2147483710" r:id="rId2"/>
  </p:sldMasterIdLst>
  <p:notesMasterIdLst>
    <p:notesMasterId r:id="rId64"/>
  </p:notesMasterIdLst>
  <p:handoutMasterIdLst>
    <p:handoutMasterId r:id="rId65"/>
  </p:handoutMasterIdLst>
  <p:sldIdLst>
    <p:sldId id="256" r:id="rId3"/>
    <p:sldId id="341" r:id="rId4"/>
    <p:sldId id="339" r:id="rId5"/>
    <p:sldId id="334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61" r:id="rId31"/>
    <p:sldId id="362" r:id="rId32"/>
    <p:sldId id="363" r:id="rId33"/>
    <p:sldId id="364" r:id="rId34"/>
    <p:sldId id="365" r:id="rId35"/>
    <p:sldId id="366" r:id="rId36"/>
    <p:sldId id="368" r:id="rId37"/>
    <p:sldId id="367" r:id="rId38"/>
    <p:sldId id="377" r:id="rId39"/>
    <p:sldId id="378" r:id="rId40"/>
    <p:sldId id="379" r:id="rId41"/>
    <p:sldId id="380" r:id="rId42"/>
    <p:sldId id="381" r:id="rId43"/>
    <p:sldId id="382" r:id="rId44"/>
    <p:sldId id="383" r:id="rId45"/>
    <p:sldId id="384" r:id="rId46"/>
    <p:sldId id="385" r:id="rId47"/>
    <p:sldId id="386" r:id="rId48"/>
    <p:sldId id="387" r:id="rId49"/>
    <p:sldId id="388" r:id="rId50"/>
    <p:sldId id="389" r:id="rId51"/>
    <p:sldId id="390" r:id="rId52"/>
    <p:sldId id="391" r:id="rId53"/>
    <p:sldId id="392" r:id="rId54"/>
    <p:sldId id="393" r:id="rId55"/>
    <p:sldId id="394" r:id="rId56"/>
    <p:sldId id="395" r:id="rId57"/>
    <p:sldId id="396" r:id="rId58"/>
    <p:sldId id="397" r:id="rId59"/>
    <p:sldId id="399" r:id="rId60"/>
    <p:sldId id="398" r:id="rId61"/>
    <p:sldId id="400" r:id="rId62"/>
    <p:sldId id="402" r:id="rId6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D2B75847-9CC6-419D-A31D-0DC7D07EA098}">
          <p14:sldIdLst>
            <p14:sldId id="256"/>
            <p14:sldId id="341"/>
            <p14:sldId id="339"/>
          </p14:sldIdLst>
        </p14:section>
        <p14:section name="New England" id="{F6D00938-9A7A-4E6A-A022-2C9D46C7165F}">
          <p14:sldIdLst>
            <p14:sldId id="33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</p14:sldIdLst>
        </p14:section>
        <p14:section name="Connecticut" id="{786FD3EB-C5EC-4FC7-9974-9E9E26B04775}">
          <p14:sldIdLst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</p14:sldIdLst>
        </p14:section>
        <p14:section name="Maine" id="{0E7E0881-BBFC-4AF1-9F57-6974E06B6A4F}">
          <p14:sldIdLst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</p14:sldIdLst>
        </p14:section>
        <p14:section name="Massachusetts" id="{CB8338CA-E33C-4F41-85FA-C086A62AE484}">
          <p14:sldIdLst>
            <p14:sldId id="361"/>
            <p14:sldId id="362"/>
            <p14:sldId id="363"/>
            <p14:sldId id="364"/>
            <p14:sldId id="365"/>
            <p14:sldId id="366"/>
            <p14:sldId id="368"/>
            <p14:sldId id="367"/>
          </p14:sldIdLst>
        </p14:section>
        <p14:section name="New Hampshire" id="{061D348E-35A9-48D8-9BF4-209A01987C5F}">
          <p14:sldIdLst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</p14:sldIdLst>
        </p14:section>
        <p14:section name="Rhode Island" id="{49702A8C-70DF-443F-A3C4-0EB444CF3B41}">
          <p14:sldIdLst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</p14:sldIdLst>
        </p14:section>
        <p14:section name="Vermont" id="{B1A20043-2FB6-499B-A4E2-5466F41979C2}">
          <p14:sldIdLst>
            <p14:sldId id="393"/>
            <p14:sldId id="394"/>
            <p14:sldId id="395"/>
            <p14:sldId id="396"/>
            <p14:sldId id="397"/>
            <p14:sldId id="399"/>
            <p14:sldId id="398"/>
            <p14:sldId id="400"/>
          </p14:sldIdLst>
        </p14:section>
        <p14:section name="Untitled Section" id="{C6B864C1-80BA-409E-AE3D-CC7C61F0DA01}">
          <p14:sldIdLst>
            <p14:sldId id="4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44">
          <p15:clr>
            <a:srgbClr val="A4A3A4"/>
          </p15:clr>
        </p15:guide>
        <p15:guide id="2" pos="27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8B04"/>
    <a:srgbClr val="200033"/>
    <a:srgbClr val="B1371F"/>
    <a:srgbClr val="D04F1D"/>
    <a:srgbClr val="000000"/>
    <a:srgbClr val="BF0000"/>
    <a:srgbClr val="042444"/>
    <a:srgbClr val="05C7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15" autoAdjust="0"/>
    <p:restoredTop sz="81422" autoAdjust="0"/>
  </p:normalViewPr>
  <p:slideViewPr>
    <p:cSldViewPr snapToGrid="0" snapToObjects="1">
      <p:cViewPr varScale="1">
        <p:scale>
          <a:sx n="75" d="100"/>
          <a:sy n="75" d="100"/>
        </p:scale>
        <p:origin x="1986" y="66"/>
      </p:cViewPr>
      <p:guideLst>
        <p:guide orient="horz" pos="1044"/>
        <p:guide pos="27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E7D5FE2-72C2-42C0-A422-97269E1645C4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8C234F6-B060-497A-A5EA-69902B1E5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14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158BE55-9A4E-4710-8D10-3912D5ADEADA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FB7858-7F73-476C-BAD8-1F41C3F2B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24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presentation collects infographics from the Gaining Insights, Gaining Access project for ease of dissemination and use. It is not intended as a stand-alone presentation</a:t>
            </a:r>
            <a:r>
              <a:rPr lang="en-US" baseline="0" dirty="0"/>
              <a:t>. You may save and use the included infographics with attribution.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7858-7F73-476C-BAD8-1F41C3F2BD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7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7858-7F73-476C-BAD8-1F41C3F2BDC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64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Aim</a:t>
            </a:r>
            <a:r>
              <a:rPr lang="en-US" baseline="0" dirty="0"/>
              <a:t> of this is to help next generation, by focusing on current generation.</a:t>
            </a:r>
            <a:endParaRPr lang="en-US" dirty="0"/>
          </a:p>
          <a:p>
            <a:endParaRPr lang="en-US" dirty="0"/>
          </a:p>
          <a:p>
            <a:r>
              <a:rPr lang="en-US" dirty="0"/>
              <a:t>Focus</a:t>
            </a:r>
            <a:r>
              <a:rPr lang="en-US" baseline="0" dirty="0"/>
              <a:t> group feedback: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Almost all want to see land protected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Almost all feel that there are not enough young farmers who really want to work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All want/need help on finding a farmer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Most want to mentor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Most need to get value out of their land 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7858-7F73-476C-BAD8-1F41C3F2BD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64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7858-7F73-476C-BAD8-1F41C3F2BD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64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7858-7F73-476C-BAD8-1F41C3F2BD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3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7858-7F73-476C-BAD8-1F41C3F2BD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38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7858-7F73-476C-BAD8-1F41C3F2BD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38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B7858-7F73-476C-BAD8-1F41C3F2BDC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01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7858-7F73-476C-BAD8-1F41C3F2B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545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.pd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.pd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-6351" y="1413933"/>
            <a:ext cx="9162288" cy="948268"/>
          </a:xfrm>
          <a:solidFill>
            <a:schemeClr val="accent2"/>
          </a:solidFill>
        </p:spPr>
        <p:txBody>
          <a:bodyPr vert="horz" lIns="457200" tIns="0" rIns="457200" bIns="0" anchor="ctr" anchorCtr="0">
            <a:noAutofit/>
          </a:bodyPr>
          <a:lstStyle>
            <a:lvl1pPr marL="0" indent="0" algn="l">
              <a:lnSpc>
                <a:spcPts val="5160"/>
              </a:lnSpc>
              <a:spcBef>
                <a:spcPts val="0"/>
              </a:spcBef>
              <a:buNone/>
              <a:defRPr sz="4400" kern="1200" spc="-50" baseline="0">
                <a:solidFill>
                  <a:schemeClr val="bg1"/>
                </a:solidFill>
                <a:latin typeface="Century Schoolbook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-6351" y="2362178"/>
            <a:ext cx="9162288" cy="604838"/>
          </a:xfrm>
          <a:solidFill>
            <a:schemeClr val="accent6">
              <a:alpha val="70000"/>
            </a:schemeClr>
          </a:solidFill>
        </p:spPr>
        <p:txBody>
          <a:bodyPr lIns="457200" tIns="0" rIns="457200" bIns="45720" anchor="ctr" anchorCtr="0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8000"/>
              <a:buFont typeface="Wingdings" charset="2"/>
              <a:buNone/>
              <a:tabLst/>
              <a:defRPr sz="2000" cap="all" spc="100" baseline="0">
                <a:solidFill>
                  <a:srgbClr val="D04F1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8000"/>
              <a:buFont typeface="Wingdings" charset="2"/>
              <a:buNone/>
              <a:tabLst/>
              <a:defRPr/>
            </a:pPr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AFT logo 14 CMY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11849" y="605990"/>
            <a:ext cx="2759131" cy="5014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  <a:prstGeom prst="rect">
            <a:avLst/>
          </a:prstGeom>
        </p:spPr>
        <p:txBody>
          <a:bodyPr lIns="91368" tIns="45684" rIns="91368" bIns="45684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45" indent="0">
              <a:buNone/>
              <a:defRPr sz="1800"/>
            </a:lvl2pPr>
            <a:lvl3pPr marL="913684" indent="0">
              <a:buNone/>
              <a:defRPr sz="1600"/>
            </a:lvl3pPr>
            <a:lvl4pPr marL="1370528" indent="0">
              <a:buNone/>
              <a:defRPr sz="1300"/>
            </a:lvl4pPr>
            <a:lvl5pPr marL="1827369" indent="0">
              <a:buNone/>
              <a:defRPr sz="1300"/>
            </a:lvl5pPr>
            <a:lvl6pPr marL="2284213" indent="0">
              <a:buNone/>
              <a:defRPr sz="1300"/>
            </a:lvl6pPr>
            <a:lvl7pPr marL="2741054" indent="0">
              <a:buNone/>
              <a:defRPr sz="1300"/>
            </a:lvl7pPr>
            <a:lvl8pPr marL="3197897" indent="0">
              <a:buNone/>
              <a:defRPr sz="1300"/>
            </a:lvl8pPr>
            <a:lvl9pPr marL="365473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D23F3A-5C22-4909-BB7E-4CF0BCE007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7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68" tIns="45684" rIns="91368" bIns="4568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C30EF-CFB1-41DB-AAE1-F641E2E52A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00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68" tIns="45684" rIns="91368" bIns="45684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845" indent="0">
              <a:buNone/>
              <a:defRPr sz="2000" b="1"/>
            </a:lvl2pPr>
            <a:lvl3pPr marL="913684" indent="0">
              <a:buNone/>
              <a:defRPr sz="1800" b="1"/>
            </a:lvl3pPr>
            <a:lvl4pPr marL="1370528" indent="0">
              <a:buNone/>
              <a:defRPr sz="1600" b="1"/>
            </a:lvl4pPr>
            <a:lvl5pPr marL="1827369" indent="0">
              <a:buNone/>
              <a:defRPr sz="1600" b="1"/>
            </a:lvl5pPr>
            <a:lvl6pPr marL="2284213" indent="0">
              <a:buNone/>
              <a:defRPr sz="1600" b="1"/>
            </a:lvl6pPr>
            <a:lvl7pPr marL="2741054" indent="0">
              <a:buNone/>
              <a:defRPr sz="1600" b="1"/>
            </a:lvl7pPr>
            <a:lvl8pPr marL="3197897" indent="0">
              <a:buNone/>
              <a:defRPr sz="1600" b="1"/>
            </a:lvl8pPr>
            <a:lvl9pPr marL="36547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845" indent="0">
              <a:buNone/>
              <a:defRPr sz="2000" b="1"/>
            </a:lvl2pPr>
            <a:lvl3pPr marL="913684" indent="0">
              <a:buNone/>
              <a:defRPr sz="1800" b="1"/>
            </a:lvl3pPr>
            <a:lvl4pPr marL="1370528" indent="0">
              <a:buNone/>
              <a:defRPr sz="1600" b="1"/>
            </a:lvl4pPr>
            <a:lvl5pPr marL="1827369" indent="0">
              <a:buNone/>
              <a:defRPr sz="1600" b="1"/>
            </a:lvl5pPr>
            <a:lvl6pPr marL="2284213" indent="0">
              <a:buNone/>
              <a:defRPr sz="1600" b="1"/>
            </a:lvl6pPr>
            <a:lvl7pPr marL="2741054" indent="0">
              <a:buNone/>
              <a:defRPr sz="1600" b="1"/>
            </a:lvl7pPr>
            <a:lvl8pPr marL="3197897" indent="0">
              <a:buNone/>
              <a:defRPr sz="1600" b="1"/>
            </a:lvl8pPr>
            <a:lvl9pPr marL="36547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A7B939-A38F-43C7-AF94-2ED2669F4B9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72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68" tIns="45684" rIns="91368" bIns="4568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F38CD-B043-4590-A364-B1281A5271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51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672396-B5B7-46D2-9027-CA9086843A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953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0"/>
          </a:xfrm>
          <a:prstGeom prst="rect">
            <a:avLst/>
          </a:prstGeom>
        </p:spPr>
        <p:txBody>
          <a:bodyPr lIns="91368" tIns="45684" rIns="91368" bIns="4568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6845" indent="0">
              <a:buNone/>
              <a:defRPr sz="1200"/>
            </a:lvl2pPr>
            <a:lvl3pPr marL="913684" indent="0">
              <a:buNone/>
              <a:defRPr sz="1000"/>
            </a:lvl3pPr>
            <a:lvl4pPr marL="1370528" indent="0">
              <a:buNone/>
              <a:defRPr sz="900"/>
            </a:lvl4pPr>
            <a:lvl5pPr marL="1827369" indent="0">
              <a:buNone/>
              <a:defRPr sz="900"/>
            </a:lvl5pPr>
            <a:lvl6pPr marL="2284213" indent="0">
              <a:buNone/>
              <a:defRPr sz="900"/>
            </a:lvl6pPr>
            <a:lvl7pPr marL="2741054" indent="0">
              <a:buNone/>
              <a:defRPr sz="900"/>
            </a:lvl7pPr>
            <a:lvl8pPr marL="3197897" indent="0">
              <a:buNone/>
              <a:defRPr sz="900"/>
            </a:lvl8pPr>
            <a:lvl9pPr marL="365473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8D34A-1A75-4B67-81F7-8DD461EBFC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12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368" tIns="45684" rIns="91368" bIns="4568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45" indent="0">
              <a:buNone/>
              <a:defRPr sz="2800"/>
            </a:lvl2pPr>
            <a:lvl3pPr marL="913684" indent="0">
              <a:buNone/>
              <a:defRPr sz="2300"/>
            </a:lvl3pPr>
            <a:lvl4pPr marL="1370528" indent="0">
              <a:buNone/>
              <a:defRPr sz="2000"/>
            </a:lvl4pPr>
            <a:lvl5pPr marL="1827369" indent="0">
              <a:buNone/>
              <a:defRPr sz="2000"/>
            </a:lvl5pPr>
            <a:lvl6pPr marL="2284213" indent="0">
              <a:buNone/>
              <a:defRPr sz="2000"/>
            </a:lvl6pPr>
            <a:lvl7pPr marL="2741054" indent="0">
              <a:buNone/>
              <a:defRPr sz="2000"/>
            </a:lvl7pPr>
            <a:lvl8pPr marL="3197897" indent="0">
              <a:buNone/>
              <a:defRPr sz="2000"/>
            </a:lvl8pPr>
            <a:lvl9pPr marL="365473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56845" indent="0">
              <a:buNone/>
              <a:defRPr sz="1200"/>
            </a:lvl2pPr>
            <a:lvl3pPr marL="913684" indent="0">
              <a:buNone/>
              <a:defRPr sz="1000"/>
            </a:lvl3pPr>
            <a:lvl4pPr marL="1370528" indent="0">
              <a:buNone/>
              <a:defRPr sz="900"/>
            </a:lvl4pPr>
            <a:lvl5pPr marL="1827369" indent="0">
              <a:buNone/>
              <a:defRPr sz="900"/>
            </a:lvl5pPr>
            <a:lvl6pPr marL="2284213" indent="0">
              <a:buNone/>
              <a:defRPr sz="900"/>
            </a:lvl6pPr>
            <a:lvl7pPr marL="2741054" indent="0">
              <a:buNone/>
              <a:defRPr sz="900"/>
            </a:lvl7pPr>
            <a:lvl8pPr marL="3197897" indent="0">
              <a:buNone/>
              <a:defRPr sz="900"/>
            </a:lvl8pPr>
            <a:lvl9pPr marL="365473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9C22D-C435-463E-B4C1-E4BC5A3124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70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68" tIns="45684" rIns="91368" bIns="4568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B17BAF-5FF5-4DD4-B379-0EAC4FB2D2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79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6"/>
          </a:xfrm>
          <a:prstGeom prst="rect">
            <a:avLst/>
          </a:prstGeom>
        </p:spPr>
        <p:txBody>
          <a:bodyPr vert="eaVert" lIns="91368" tIns="45684" rIns="91368" bIns="4568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77BAF1-16BD-468A-9C1B-B514446D98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94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68" tIns="45684" rIns="91368" bIns="4568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7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DDD0D2-3462-418A-A96D-0AEF986AEF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8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465085" y="6078404"/>
            <a:ext cx="2262632" cy="4922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296"/>
            <a:ext cx="8229600" cy="939341"/>
          </a:xfrm>
        </p:spPr>
        <p:txBody>
          <a:bodyPr lIns="0" tIns="0" rIns="0" bIns="0" anchor="ctr" anchorCtr="0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5481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68" tIns="45684" rIns="91368" bIns="4568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7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CF40E-EB38-43D1-B2C7-5F6AE39D20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29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EC8E25-E238-4A14-B403-0D59DABF8D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31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465085" y="6078404"/>
            <a:ext cx="2262632" cy="4922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296"/>
            <a:ext cx="8229600" cy="939341"/>
          </a:xfrm>
        </p:spPr>
        <p:txBody>
          <a:bodyPr lIns="0" tIns="0" rIns="0" bIns="0" anchor="ctr" anchorCtr="0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37000" cy="425481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749800" y="1600200"/>
            <a:ext cx="3937000" cy="425481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573" y="0"/>
            <a:ext cx="9153144" cy="182880"/>
          </a:xfrm>
          <a:prstGeom prst="rect">
            <a:avLst/>
          </a:prstGeom>
          <a:solidFill>
            <a:srgbClr val="415B9B"/>
          </a:solidFill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4573" y="189230"/>
            <a:ext cx="9153144" cy="66624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/>
            <a:endParaRPr lang="en-US"/>
          </a:p>
        </p:txBody>
      </p:sp>
      <p:pic>
        <p:nvPicPr>
          <p:cNvPr id="6" name="Picture 5" descr="AFT logo 14 CMY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5084" y="6124506"/>
            <a:ext cx="2221716" cy="403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296"/>
            <a:ext cx="8229600" cy="939341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548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FT logo 14 CMY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5084" y="6124506"/>
            <a:ext cx="2221716" cy="403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296"/>
            <a:ext cx="8229600" cy="939341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548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152400"/>
            <a:ext cx="9144000" cy="6705600"/>
          </a:xfrm>
          <a:prstGeom prst="rect">
            <a:avLst/>
          </a:prstGeom>
          <a:noFill/>
          <a:ln w="12700" cmpd="sng"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0"/>
          </p:nvPr>
        </p:nvSpPr>
        <p:spPr>
          <a:xfrm>
            <a:off x="1828800" y="914400"/>
            <a:ext cx="5486400" cy="5486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2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184150"/>
            <a:ext cx="9144000" cy="387826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9710" y="5540853"/>
            <a:ext cx="7744581" cy="536098"/>
          </a:xfrm>
        </p:spPr>
        <p:txBody>
          <a:bodyPr lIns="0" tIns="0" rIns="0" bIns="0" anchor="t" anchorCtr="0">
            <a:noAutofit/>
          </a:bodyPr>
          <a:lstStyle>
            <a:lvl1pPr algn="ctr">
              <a:lnSpc>
                <a:spcPts val="4800"/>
              </a:lnSpc>
              <a:defRPr sz="2100" spc="-100" baseline="0">
                <a:solidFill>
                  <a:schemeClr val="tx1"/>
                </a:solidFill>
                <a:latin typeface="Century Schoolbook"/>
                <a:cs typeface="Arial (Headings)"/>
              </a:defRPr>
            </a:lvl1pPr>
          </a:lstStyle>
          <a:p>
            <a:r>
              <a:rPr lang="en-US" dirty="0" err="1"/>
              <a:t>www.farmland.org</a:t>
            </a:r>
            <a:endParaRPr lang="en-US" dirty="0"/>
          </a:p>
        </p:txBody>
      </p:sp>
      <p:pic>
        <p:nvPicPr>
          <p:cNvPr id="6" name="Picture 5" descr="AFT logo 14 CMYK tagline.png"/>
          <p:cNvPicPr>
            <a:picLocks noChangeAspect="1"/>
          </p:cNvPicPr>
          <p:nvPr userDrawn="1"/>
        </p:nvPicPr>
        <p:blipFill>
          <a:blip r:embed="rId2"/>
          <a:srcRect b="17642"/>
          <a:stretch>
            <a:fillRect/>
          </a:stretch>
        </p:blipFill>
        <p:spPr>
          <a:xfrm>
            <a:off x="2572250" y="4871042"/>
            <a:ext cx="3999500" cy="824908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34163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2"/>
                </a:solidFill>
                <a:latin typeface="Century"/>
                <a:cs typeface="Century"/>
              </a:rPr>
              <a:t>Saving the Land that Sustains Us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6"/>
          </a:xfrm>
          <a:prstGeom prst="rect">
            <a:avLst/>
          </a:prstGeom>
        </p:spPr>
        <p:txBody>
          <a:bodyPr lIns="91368" tIns="45684" rIns="91368" bIns="4568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45" indent="0" algn="ctr">
              <a:buNone/>
              <a:defRPr/>
            </a:lvl2pPr>
            <a:lvl3pPr marL="913684" indent="0" algn="ctr">
              <a:buNone/>
              <a:defRPr/>
            </a:lvl3pPr>
            <a:lvl4pPr marL="1370528" indent="0" algn="ctr">
              <a:buNone/>
              <a:defRPr/>
            </a:lvl4pPr>
            <a:lvl5pPr marL="1827369" indent="0" algn="ctr">
              <a:buNone/>
              <a:defRPr/>
            </a:lvl5pPr>
            <a:lvl6pPr marL="2284213" indent="0" algn="ctr">
              <a:buNone/>
              <a:defRPr/>
            </a:lvl6pPr>
            <a:lvl7pPr marL="2741054" indent="0" algn="ctr">
              <a:buNone/>
              <a:defRPr/>
            </a:lvl7pPr>
            <a:lvl8pPr marL="3197897" indent="0" algn="ctr">
              <a:buNone/>
              <a:defRPr/>
            </a:lvl8pPr>
            <a:lvl9pPr marL="365473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D4A24-162F-441B-84F8-1412E64792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83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68" tIns="45684" rIns="91368" bIns="4568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D2A20-8250-4F94-87FA-1D641CB5F9F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1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75488"/>
            <a:ext cx="8229600" cy="9418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9153144" cy="182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725" r:id="rId6"/>
    <p:sldLayoutId id="2147483654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800" kern="1200" spc="-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1"/>
        </a:buClr>
        <a:buSzPct val="88000"/>
        <a:buFont typeface="Wingdings" charset="2"/>
        <a:buChar char="§"/>
        <a:defRPr sz="3200" kern="1200" spc="-50">
          <a:solidFill>
            <a:srgbClr val="3C3D3C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1"/>
        </a:buClr>
        <a:buSzPct val="99000"/>
        <a:buFont typeface="Arial"/>
        <a:buChar char="•"/>
        <a:defRPr sz="2800" kern="1200" spc="-50">
          <a:solidFill>
            <a:srgbClr val="3C3D3C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1"/>
        </a:buClr>
        <a:buSzPct val="44000"/>
        <a:buFont typeface="Wingdings" charset="2"/>
        <a:buChar char="u"/>
        <a:defRPr sz="2400" kern="1200" spc="-50">
          <a:solidFill>
            <a:srgbClr val="3C3D3C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1"/>
        </a:buClr>
        <a:buSzPct val="76000"/>
        <a:buFont typeface="Courier New"/>
        <a:buChar char="o"/>
        <a:defRPr sz="2000" kern="1200" spc="-50">
          <a:solidFill>
            <a:srgbClr val="3C3D3C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1"/>
        </a:buClr>
        <a:buSzPct val="44000"/>
        <a:buFont typeface="Wingdings" charset="2"/>
        <a:buChar char=""/>
        <a:defRPr sz="2000" kern="1200" spc="-50">
          <a:solidFill>
            <a:srgbClr val="3C3D3C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489" y="1599640"/>
            <a:ext cx="8229023" cy="452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8" tIns="45684" rIns="91368" bIns="456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489" y="6245879"/>
            <a:ext cx="213302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8" tIns="45684" rIns="91368" bIns="4568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489" y="6245879"/>
            <a:ext cx="289502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8" tIns="45684" rIns="91368" bIns="4568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489" y="6245879"/>
            <a:ext cx="213302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8" tIns="45684" rIns="91368" bIns="4568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37C849A-0351-457E-BA8B-C1D1CF7D97E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Line 7"/>
          <p:cNvSpPr>
            <a:spLocks noChangeShapeType="1"/>
          </p:cNvSpPr>
          <p:nvPr/>
        </p:nvSpPr>
        <p:spPr bwMode="auto">
          <a:xfrm flipH="1">
            <a:off x="151535" y="483254"/>
            <a:ext cx="8001000" cy="0"/>
          </a:xfrm>
          <a:prstGeom prst="line">
            <a:avLst/>
          </a:prstGeom>
          <a:noFill/>
          <a:ln w="5715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68" tIns="45684" rIns="91368" bIns="45684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00">
              <a:solidFill>
                <a:srgbClr val="000000"/>
              </a:solidFill>
            </a:endParaRPr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 flipH="1">
            <a:off x="8914535" y="914681"/>
            <a:ext cx="0" cy="57150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68" tIns="45684" rIns="91368" bIns="45684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00">
              <a:solidFill>
                <a:srgbClr val="000000"/>
              </a:solidFill>
            </a:endParaRPr>
          </a:p>
        </p:txBody>
      </p:sp>
      <p:pic>
        <p:nvPicPr>
          <p:cNvPr id="1032" name="Picture 9" descr="nass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85" y="152681"/>
            <a:ext cx="829829" cy="83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0"/>
          <p:cNvSpPr txBox="1">
            <a:spLocks noChangeArrowheads="1"/>
          </p:cNvSpPr>
          <p:nvPr/>
        </p:nvSpPr>
        <p:spPr bwMode="auto">
          <a:xfrm>
            <a:off x="76489" y="0"/>
            <a:ext cx="8076045" cy="36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333399"/>
                </a:solidFill>
              </a:rPr>
              <a:t>USDA / National Agricultural Statistics Service, New England Field Office</a:t>
            </a: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0" y="6265490"/>
            <a:ext cx="9144000" cy="42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76" tIns="40990" rIns="81976" bIns="40990" anchor="ctr">
            <a:spAutoFit/>
          </a:bodyPr>
          <a:lstStyle>
            <a:lvl1pPr defTabSz="912813"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12813"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12813"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12813"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12813"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0788" indent="-760413" defTabSz="9128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7988" indent="-760413" defTabSz="9128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5188" indent="-760413" defTabSz="9128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2388" indent="-760413" defTabSz="9128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i="1">
                <a:solidFill>
                  <a:srgbClr val="000000"/>
                </a:solidFill>
                <a:latin typeface="Times New Roman" panose="02020603050405020304" pitchFamily="18" charset="0"/>
              </a:rPr>
              <a:t>Agriculture counts and NASS counts for U.S. agriculture.</a:t>
            </a:r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805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5pPr>
      <a:lvl6pPr marL="456845" algn="ctr" rtl="0" fontAlgn="base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" charset="0"/>
        </a:defRPr>
      </a:lvl6pPr>
      <a:lvl7pPr marL="913684" algn="ctr" rtl="0" fontAlgn="base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" charset="0"/>
        </a:defRPr>
      </a:lvl7pPr>
      <a:lvl8pPr marL="1370528" algn="ctr" rtl="0" fontAlgn="base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" charset="0"/>
        </a:defRPr>
      </a:lvl8pPr>
      <a:lvl9pPr marL="1827369" algn="ctr" rtl="0" fontAlgn="base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" charset="0"/>
        </a:defRPr>
      </a:lvl9pPr>
    </p:titleStyle>
    <p:bodyStyle>
      <a:lvl1pPr marL="340485" indent="-34048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380" indent="-2835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698" indent="-22651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</a:defRPr>
      </a:lvl3pPr>
      <a:lvl4pPr marL="1597002" indent="-22651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2881" indent="-22651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632" indent="-22842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475" indent="-22842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317" indent="-22842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157" indent="-22842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5" algn="l" defTabSz="9136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84" algn="l" defTabSz="9136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28" algn="l" defTabSz="9136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69" algn="l" defTabSz="9136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13" algn="l" defTabSz="9136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54" algn="l" defTabSz="9136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97" algn="l" defTabSz="9136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36" algn="l" defTabSz="9136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rmlandinfo.org/special-collections/462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rmland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hyperlink" Target="http://www.farmlandinfo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1"/>
          </p:nvPr>
        </p:nvSpPr>
        <p:spPr>
          <a:xfrm>
            <a:off x="-6351" y="1413933"/>
            <a:ext cx="9162288" cy="1161842"/>
          </a:xfrm>
        </p:spPr>
        <p:txBody>
          <a:bodyPr/>
          <a:lstStyle/>
          <a:p>
            <a:pPr algn="ctr"/>
            <a:r>
              <a:rPr lang="en-US" sz="3600" i="1" dirty="0"/>
              <a:t>Gaining Insights, Gaining Access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-18288" y="2362200"/>
            <a:ext cx="9162288" cy="1295399"/>
          </a:xfrm>
          <a:noFill/>
        </p:spPr>
        <p:txBody>
          <a:bodyPr/>
          <a:lstStyle/>
          <a:p>
            <a:r>
              <a:rPr lang="en-US" dirty="0"/>
              <a:t>INFOGRAPHIC COLLECTION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5475"/>
            <a:ext cx="9144000" cy="361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36" r="22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0540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43" b="-934"/>
          <a:stretch/>
        </p:blipFill>
        <p:spPr>
          <a:xfrm>
            <a:off x="2286000" y="457200"/>
            <a:ext cx="4572000" cy="5893838"/>
          </a:xfrm>
        </p:spPr>
      </p:pic>
    </p:spTree>
    <p:extLst>
      <p:ext uri="{BB962C8B-B14F-4D97-AF65-F5344CB8AC3E}">
        <p14:creationId xmlns:p14="http://schemas.microsoft.com/office/powerpoint/2010/main" val="1695822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317" b="-1823"/>
          <a:stretch/>
        </p:blipFill>
        <p:spPr>
          <a:xfrm>
            <a:off x="2514600" y="457200"/>
            <a:ext cx="4114800" cy="6400800"/>
          </a:xfrm>
        </p:spPr>
      </p:pic>
    </p:spTree>
    <p:extLst>
      <p:ext uri="{BB962C8B-B14F-4D97-AF65-F5344CB8AC3E}">
        <p14:creationId xmlns:p14="http://schemas.microsoft.com/office/powerpoint/2010/main" val="440785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229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7312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340" b="-242"/>
          <a:stretch/>
        </p:blipFill>
        <p:spPr>
          <a:xfrm>
            <a:off x="1828800" y="807813"/>
            <a:ext cx="5486400" cy="5693964"/>
          </a:xfrm>
        </p:spPr>
      </p:pic>
    </p:spTree>
    <p:extLst>
      <p:ext uri="{BB962C8B-B14F-4D97-AF65-F5344CB8AC3E}">
        <p14:creationId xmlns:p14="http://schemas.microsoft.com/office/powerpoint/2010/main" val="948000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440" b="56"/>
          <a:stretch/>
        </p:blipFill>
        <p:spPr>
          <a:xfrm>
            <a:off x="1828800" y="802205"/>
            <a:ext cx="5486400" cy="5682742"/>
          </a:xfrm>
        </p:spPr>
      </p:pic>
    </p:spTree>
    <p:extLst>
      <p:ext uri="{BB962C8B-B14F-4D97-AF65-F5344CB8AC3E}">
        <p14:creationId xmlns:p14="http://schemas.microsoft.com/office/powerpoint/2010/main" val="1810750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357" b="-830"/>
          <a:stretch/>
        </p:blipFill>
        <p:spPr>
          <a:xfrm>
            <a:off x="1828800" y="661959"/>
            <a:ext cx="5486400" cy="6019332"/>
          </a:xfrm>
        </p:spPr>
      </p:pic>
    </p:spTree>
    <p:extLst>
      <p:ext uri="{BB962C8B-B14F-4D97-AF65-F5344CB8AC3E}">
        <p14:creationId xmlns:p14="http://schemas.microsoft.com/office/powerpoint/2010/main" val="1238126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333" b="244"/>
          <a:stretch/>
        </p:blipFill>
        <p:spPr>
          <a:xfrm>
            <a:off x="1828800" y="718056"/>
            <a:ext cx="5486400" cy="5845430"/>
          </a:xfrm>
        </p:spPr>
      </p:pic>
    </p:spTree>
    <p:extLst>
      <p:ext uri="{BB962C8B-B14F-4D97-AF65-F5344CB8AC3E}">
        <p14:creationId xmlns:p14="http://schemas.microsoft.com/office/powerpoint/2010/main" val="4043015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36" r="22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5933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i="1" dirty="0"/>
              <a:t/>
            </a:r>
            <a:br>
              <a:rPr lang="en-US" sz="2800" b="1" i="1" dirty="0"/>
            </a:br>
            <a:r>
              <a:rPr lang="en-US" sz="2800" b="1" i="1" dirty="0"/>
              <a:t>Gaining Insights </a:t>
            </a:r>
            <a:r>
              <a:rPr lang="en-US" sz="2800" b="1" dirty="0"/>
              <a:t>Infographics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56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This presentation collects infographics from the </a:t>
            </a:r>
            <a:r>
              <a:rPr lang="en-US" sz="2800" i="1" dirty="0" smtClean="0">
                <a:solidFill>
                  <a:schemeClr val="tx2">
                    <a:lumMod val="75000"/>
                  </a:schemeClr>
                </a:solidFill>
              </a:rPr>
              <a:t>Gaining Insights, Gaining Access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research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project for ease of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dissemination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and use. 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It is not intended as a stand-alone presentation. </a:t>
            </a:r>
            <a:endParaRPr lang="en-US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You may save and use the included infographics with attribution.</a:t>
            </a:r>
          </a:p>
          <a:p>
            <a:pPr marL="0" lvl="0" indent="0">
              <a:buNone/>
            </a:pP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26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96" b="723"/>
          <a:stretch/>
        </p:blipFill>
        <p:spPr>
          <a:xfrm>
            <a:off x="2286000" y="457200"/>
            <a:ext cx="4572000" cy="5788121"/>
          </a:xfrm>
        </p:spPr>
      </p:pic>
    </p:spTree>
    <p:extLst>
      <p:ext uri="{BB962C8B-B14F-4D97-AF65-F5344CB8AC3E}">
        <p14:creationId xmlns:p14="http://schemas.microsoft.com/office/powerpoint/2010/main" val="3331525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6931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1841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142" b="-539"/>
          <a:stretch/>
        </p:blipFill>
        <p:spPr>
          <a:xfrm>
            <a:off x="1828800" y="819033"/>
            <a:ext cx="5486400" cy="5699573"/>
          </a:xfrm>
        </p:spPr>
      </p:pic>
    </p:spTree>
    <p:extLst>
      <p:ext uri="{BB962C8B-B14F-4D97-AF65-F5344CB8AC3E}">
        <p14:creationId xmlns:p14="http://schemas.microsoft.com/office/powerpoint/2010/main" val="2128323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142" b="-341"/>
          <a:stretch/>
        </p:blipFill>
        <p:spPr>
          <a:xfrm>
            <a:off x="1828800" y="819033"/>
            <a:ext cx="5486400" cy="5688353"/>
          </a:xfrm>
        </p:spPr>
      </p:pic>
    </p:spTree>
    <p:extLst>
      <p:ext uri="{BB962C8B-B14F-4D97-AF65-F5344CB8AC3E}">
        <p14:creationId xmlns:p14="http://schemas.microsoft.com/office/powerpoint/2010/main" val="115773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9" b="209"/>
          <a:stretch/>
        </p:blipFill>
        <p:spPr>
          <a:xfrm>
            <a:off x="1828800" y="684397"/>
            <a:ext cx="5486400" cy="5935185"/>
          </a:xfrm>
        </p:spPr>
      </p:pic>
    </p:spTree>
    <p:extLst>
      <p:ext uri="{BB962C8B-B14F-4D97-AF65-F5344CB8AC3E}">
        <p14:creationId xmlns:p14="http://schemas.microsoft.com/office/powerpoint/2010/main" val="2304050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45" b="-45"/>
          <a:stretch/>
        </p:blipFill>
        <p:spPr>
          <a:xfrm>
            <a:off x="1828800" y="734886"/>
            <a:ext cx="5486400" cy="5845428"/>
          </a:xfrm>
        </p:spPr>
      </p:pic>
    </p:spTree>
    <p:extLst>
      <p:ext uri="{BB962C8B-B14F-4D97-AF65-F5344CB8AC3E}">
        <p14:creationId xmlns:p14="http://schemas.microsoft.com/office/powerpoint/2010/main" val="2741847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36" r="22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270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15" b="304"/>
          <a:stretch/>
        </p:blipFill>
        <p:spPr>
          <a:xfrm>
            <a:off x="2286000" y="457200"/>
            <a:ext cx="4572000" cy="5824859"/>
          </a:xfrm>
        </p:spPr>
      </p:pic>
    </p:spTree>
    <p:extLst>
      <p:ext uri="{BB962C8B-B14F-4D97-AF65-F5344CB8AC3E}">
        <p14:creationId xmlns:p14="http://schemas.microsoft.com/office/powerpoint/2010/main" val="1799378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935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78297"/>
            <a:ext cx="8229600" cy="804404"/>
          </a:xfrm>
        </p:spPr>
        <p:txBody>
          <a:bodyPr/>
          <a:lstStyle/>
          <a:p>
            <a:pPr algn="ctr"/>
            <a:r>
              <a:rPr lang="en-US" sz="2800" b="1" i="1" dirty="0"/>
              <a:t/>
            </a:r>
            <a:br>
              <a:rPr lang="en-US" sz="2800" b="1" i="1" dirty="0"/>
            </a:br>
            <a:r>
              <a:rPr lang="en-US" sz="2800" b="1" i="1" dirty="0"/>
              <a:t>Gaining Insights </a:t>
            </a:r>
            <a:r>
              <a:rPr lang="en-US" sz="2800" b="1" dirty="0"/>
              <a:t>Research Project 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22400"/>
            <a:ext cx="8229600" cy="4686300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Objective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</a:rPr>
              <a:t>To 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improve our understanding of senior farmers—what they are farming, and with whom; their motivations; and their concerns about their future—in order to keep land in farms and farmers on the land as these seniors exit farming.  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0" lvl="0" indent="0">
              <a:buNone/>
            </a:pPr>
            <a:endParaRPr lang="en-US" sz="1700" dirty="0">
              <a:solidFill>
                <a:schemeClr val="tx2">
                  <a:lumMod val="7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</a:rPr>
              <a:t>As part of the project we: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</a:rPr>
              <a:t>Completed special tabulations 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of 2012 Census of Agriculture data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</a:rPr>
              <a:t>Conducted senior 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farmer focus groups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n-US" sz="3000" dirty="0">
              <a:solidFill>
                <a:schemeClr val="tx2">
                  <a:lumMod val="7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</a:rPr>
              <a:t>Results: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</a:rPr>
              <a:t> Regional 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and state fact sheets, webinar recordings and additional materials available from AFT’s Farmland Information Center, </a:t>
            </a:r>
            <a:r>
              <a:rPr lang="en-US" sz="3000" dirty="0" smtClean="0">
                <a:solidFill>
                  <a:schemeClr val="accent2"/>
                </a:solidFill>
                <a:hlinkClick r:id="rId3"/>
              </a:rPr>
              <a:t>www.farmlandinfo.org/special-collections/4621</a:t>
            </a:r>
            <a:endParaRPr lang="en-US" sz="3000" dirty="0" smtClean="0">
              <a:solidFill>
                <a:schemeClr val="accent2"/>
              </a:solidFill>
            </a:endParaRPr>
          </a:p>
          <a:p>
            <a:pPr marL="0" lvl="0" indent="0">
              <a:buNone/>
            </a:pPr>
            <a:endParaRPr lang="en-US" sz="30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</a:rPr>
              <a:t>American Farmland Trust and Land for Good worked in partnership to complete this seven-state project (New York and New England).</a:t>
            </a:r>
            <a:endParaRPr lang="en-US" sz="3000" dirty="0">
              <a:solidFill>
                <a:schemeClr val="tx2">
                  <a:lumMod val="75000"/>
                </a:schemeClr>
              </a:solidFill>
            </a:endParaRPr>
          </a:p>
          <a:p>
            <a:pPr marL="0" lvl="0" indent="0">
              <a:buNone/>
            </a:pPr>
            <a:endParaRPr lang="en-US" sz="2800" dirty="0"/>
          </a:p>
          <a:p>
            <a:pPr lvl="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0" lvl="0" indent="0">
              <a:buNone/>
            </a:pP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9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9125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452" b="-142"/>
          <a:stretch/>
        </p:blipFill>
        <p:spPr>
          <a:xfrm>
            <a:off x="1828800" y="852693"/>
            <a:ext cx="5486400" cy="5643474"/>
          </a:xfrm>
        </p:spPr>
      </p:pic>
    </p:spTree>
    <p:extLst>
      <p:ext uri="{BB962C8B-B14F-4D97-AF65-F5344CB8AC3E}">
        <p14:creationId xmlns:p14="http://schemas.microsoft.com/office/powerpoint/2010/main" val="1883199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55" b="453"/>
          <a:stretch/>
        </p:blipFill>
        <p:spPr>
          <a:xfrm>
            <a:off x="1828800" y="835863"/>
            <a:ext cx="5486400" cy="5626645"/>
          </a:xfrm>
        </p:spPr>
      </p:pic>
    </p:spTree>
    <p:extLst>
      <p:ext uri="{BB962C8B-B14F-4D97-AF65-F5344CB8AC3E}">
        <p14:creationId xmlns:p14="http://schemas.microsoft.com/office/powerpoint/2010/main" val="3612431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0" b="303"/>
          <a:stretch/>
        </p:blipFill>
        <p:spPr>
          <a:xfrm>
            <a:off x="1828800" y="684399"/>
            <a:ext cx="5486400" cy="5929574"/>
          </a:xfrm>
        </p:spPr>
      </p:pic>
    </p:spTree>
    <p:extLst>
      <p:ext uri="{BB962C8B-B14F-4D97-AF65-F5344CB8AC3E}">
        <p14:creationId xmlns:p14="http://schemas.microsoft.com/office/powerpoint/2010/main" val="1109297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140" b="147"/>
          <a:stretch/>
        </p:blipFill>
        <p:spPr>
          <a:xfrm>
            <a:off x="1828800" y="729276"/>
            <a:ext cx="5486400" cy="5839818"/>
          </a:xfrm>
        </p:spPr>
      </p:pic>
    </p:spTree>
    <p:extLst>
      <p:ext uri="{BB962C8B-B14F-4D97-AF65-F5344CB8AC3E}">
        <p14:creationId xmlns:p14="http://schemas.microsoft.com/office/powerpoint/2010/main" val="2609652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36" r="22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713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79" b="-110"/>
          <a:stretch/>
        </p:blipFill>
        <p:spPr>
          <a:xfrm>
            <a:off x="2286000" y="457200"/>
            <a:ext cx="4572000" cy="5843721"/>
          </a:xfrm>
        </p:spPr>
      </p:pic>
    </p:spTree>
    <p:extLst>
      <p:ext uri="{BB962C8B-B14F-4D97-AF65-F5344CB8AC3E}">
        <p14:creationId xmlns:p14="http://schemas.microsoft.com/office/powerpoint/2010/main" val="42228055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9390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7094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55" b="55"/>
          <a:stretch/>
        </p:blipFill>
        <p:spPr>
          <a:xfrm>
            <a:off x="1828800" y="830253"/>
            <a:ext cx="5486400" cy="5654694"/>
          </a:xfrm>
        </p:spPr>
      </p:pic>
    </p:spTree>
    <p:extLst>
      <p:ext uri="{BB962C8B-B14F-4D97-AF65-F5344CB8AC3E}">
        <p14:creationId xmlns:p14="http://schemas.microsoft.com/office/powerpoint/2010/main" val="2279629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8510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56" b="-44"/>
          <a:stretch/>
        </p:blipFill>
        <p:spPr>
          <a:xfrm>
            <a:off x="1828800" y="830253"/>
            <a:ext cx="5486400" cy="5660303"/>
          </a:xfrm>
        </p:spPr>
      </p:pic>
    </p:spTree>
    <p:extLst>
      <p:ext uri="{BB962C8B-B14F-4D97-AF65-F5344CB8AC3E}">
        <p14:creationId xmlns:p14="http://schemas.microsoft.com/office/powerpoint/2010/main" val="8073365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75" b="114"/>
          <a:stretch/>
        </p:blipFill>
        <p:spPr>
          <a:xfrm>
            <a:off x="1828800" y="678787"/>
            <a:ext cx="5486400" cy="5946405"/>
          </a:xfrm>
        </p:spPr>
      </p:pic>
    </p:spTree>
    <p:extLst>
      <p:ext uri="{BB962C8B-B14F-4D97-AF65-F5344CB8AC3E}">
        <p14:creationId xmlns:p14="http://schemas.microsoft.com/office/powerpoint/2010/main" val="19758423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44" b="147"/>
          <a:stretch/>
        </p:blipFill>
        <p:spPr>
          <a:xfrm>
            <a:off x="1828800" y="734886"/>
            <a:ext cx="5486400" cy="5834208"/>
          </a:xfrm>
        </p:spPr>
      </p:pic>
    </p:spTree>
    <p:extLst>
      <p:ext uri="{BB962C8B-B14F-4D97-AF65-F5344CB8AC3E}">
        <p14:creationId xmlns:p14="http://schemas.microsoft.com/office/powerpoint/2010/main" val="1237539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36" r="22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00225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175" b="113"/>
          <a:stretch/>
        </p:blipFill>
        <p:spPr>
          <a:xfrm>
            <a:off x="2286000" y="457200"/>
            <a:ext cx="4572000" cy="5845428"/>
          </a:xfrm>
        </p:spPr>
      </p:pic>
    </p:spTree>
    <p:extLst>
      <p:ext uri="{BB962C8B-B14F-4D97-AF65-F5344CB8AC3E}">
        <p14:creationId xmlns:p14="http://schemas.microsoft.com/office/powerpoint/2010/main" val="3588441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32855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2285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42" b="1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60085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42" b="1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81840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397" b="112"/>
          <a:stretch/>
        </p:blipFill>
        <p:spPr>
          <a:xfrm>
            <a:off x="1828800" y="729276"/>
            <a:ext cx="5486400" cy="5918355"/>
          </a:xfrm>
        </p:spPr>
      </p:pic>
    </p:spTree>
    <p:extLst>
      <p:ext uri="{BB962C8B-B14F-4D97-AF65-F5344CB8AC3E}">
        <p14:creationId xmlns:p14="http://schemas.microsoft.com/office/powerpoint/2010/main" val="114389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92492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029" b="30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97965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36" r="22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70211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24" b="49"/>
          <a:stretch/>
        </p:blipFill>
        <p:spPr>
          <a:xfrm>
            <a:off x="2286000" y="457200"/>
            <a:ext cx="4572000" cy="5825794"/>
          </a:xfrm>
        </p:spPr>
      </p:pic>
    </p:spTree>
    <p:extLst>
      <p:ext uri="{BB962C8B-B14F-4D97-AF65-F5344CB8AC3E}">
        <p14:creationId xmlns:p14="http://schemas.microsoft.com/office/powerpoint/2010/main" val="764591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22177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50670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42" b="1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67827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42" b="1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54861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397" b="210"/>
          <a:stretch/>
        </p:blipFill>
        <p:spPr>
          <a:xfrm>
            <a:off x="1828800" y="706837"/>
            <a:ext cx="5486400" cy="5912745"/>
          </a:xfrm>
        </p:spPr>
      </p:pic>
    </p:spTree>
    <p:extLst>
      <p:ext uri="{BB962C8B-B14F-4D97-AF65-F5344CB8AC3E}">
        <p14:creationId xmlns:p14="http://schemas.microsoft.com/office/powerpoint/2010/main" val="6365633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43" b="339"/>
          <a:stretch/>
        </p:blipFill>
        <p:spPr>
          <a:xfrm>
            <a:off x="1828800" y="751715"/>
            <a:ext cx="5486400" cy="5806159"/>
          </a:xfrm>
        </p:spPr>
      </p:pic>
    </p:spTree>
    <p:extLst>
      <p:ext uri="{BB962C8B-B14F-4D97-AF65-F5344CB8AC3E}">
        <p14:creationId xmlns:p14="http://schemas.microsoft.com/office/powerpoint/2010/main" val="31429213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36" r="22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7954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253" b="-142"/>
          <a:stretch/>
        </p:blipFill>
        <p:spPr>
          <a:xfrm>
            <a:off x="1828800" y="841471"/>
            <a:ext cx="5486400" cy="5654695"/>
          </a:xfrm>
        </p:spPr>
      </p:pic>
    </p:spTree>
    <p:extLst>
      <p:ext uri="{BB962C8B-B14F-4D97-AF65-F5344CB8AC3E}">
        <p14:creationId xmlns:p14="http://schemas.microsoft.com/office/powerpoint/2010/main" val="11807456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-271" b="-127"/>
          <a:stretch/>
        </p:blipFill>
        <p:spPr>
          <a:xfrm>
            <a:off x="2286000" y="263661"/>
            <a:ext cx="4572000" cy="5865063"/>
          </a:xfrm>
        </p:spPr>
      </p:pic>
    </p:spTree>
    <p:extLst>
      <p:ext uri="{BB962C8B-B14F-4D97-AF65-F5344CB8AC3E}">
        <p14:creationId xmlns:p14="http://schemas.microsoft.com/office/powerpoint/2010/main" val="5894140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6"/>
          <p:cNvSpPr txBox="1">
            <a:spLocks/>
          </p:cNvSpPr>
          <p:nvPr/>
        </p:nvSpPr>
        <p:spPr>
          <a:xfrm>
            <a:off x="0" y="3457793"/>
            <a:ext cx="9162288" cy="604838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txBody>
          <a:bodyPr vert="horz" lIns="457200" tIns="0" rIns="457200" bIns="45720" rtlCol="0" anchor="ctr" anchorCtr="0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8000"/>
              <a:buFont typeface="Wingdings" charset="2"/>
              <a:buNone/>
              <a:tabLst/>
              <a:defRPr sz="2000" cap="all" spc="100" baseline="0">
                <a:solidFill>
                  <a:srgbClr val="D04F1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48A3A"/>
              </a:buClr>
              <a:buSzPct val="88000"/>
              <a:buFont typeface="Wingdings" charset="2"/>
              <a:buNone/>
              <a:tabLst/>
              <a:defRPr/>
            </a:pPr>
            <a:endParaRPr kumimoji="0" lang="en-US" sz="2000" b="0" i="0" u="none" strike="noStrike" kern="1200" cap="all" spc="100" normalizeH="0" baseline="0" noProof="0" dirty="0">
              <a:ln>
                <a:noFill/>
              </a:ln>
              <a:solidFill>
                <a:srgbClr val="D04F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99710" y="5676900"/>
            <a:ext cx="7744581" cy="95249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hlinkClick r:id="rId3"/>
              </a:rPr>
              <a:t>www.farmland.org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548A3A"/>
                </a:solidFill>
                <a:hlinkClick r:id="rId4"/>
              </a:rPr>
              <a:t>www.farmlandinfo.org</a:t>
            </a:r>
            <a:r>
              <a:rPr lang="en-US" dirty="0">
                <a:solidFill>
                  <a:srgbClr val="548A3A"/>
                </a:solidFill>
              </a:rPr>
              <a:t/>
            </a:r>
            <a:br>
              <a:rPr lang="en-US" dirty="0">
                <a:solidFill>
                  <a:srgbClr val="548A3A"/>
                </a:solidFill>
              </a:rPr>
            </a:br>
            <a:r>
              <a:rPr lang="en-US" sz="800" dirty="0"/>
              <a:t/>
            </a:r>
            <a:br>
              <a:rPr lang="en-US" sz="800" dirty="0"/>
            </a:br>
            <a:endParaRPr lang="en-US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4163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/>
                <a:ea typeface="+mn-ea"/>
                <a:cs typeface="Century"/>
              </a:rPr>
              <a:t>Saving the Land that Sustains Us</a:t>
            </a:r>
          </a:p>
        </p:txBody>
      </p:sp>
      <p:pic>
        <p:nvPicPr>
          <p:cNvPr id="2051" name="Picture 3" descr="C:\Users\ccoffin\AppData\Local\Microsoft\Windows\Temporary Internet Files\Content.Outlook\6HOUUDCV\2007 June 124_hori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699"/>
            <a:ext cx="9143999" cy="321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948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-440" b="253"/>
          <a:stretch/>
        </p:blipFill>
        <p:spPr>
          <a:xfrm>
            <a:off x="1828800" y="802204"/>
            <a:ext cx="5486400" cy="5671524"/>
          </a:xfrm>
        </p:spPr>
      </p:pic>
    </p:spTree>
    <p:extLst>
      <p:ext uri="{BB962C8B-B14F-4D97-AF65-F5344CB8AC3E}">
        <p14:creationId xmlns:p14="http://schemas.microsoft.com/office/powerpoint/2010/main" val="2448971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9" b="303"/>
          <a:stretch/>
        </p:blipFill>
        <p:spPr>
          <a:xfrm>
            <a:off x="1828800" y="684397"/>
            <a:ext cx="5486400" cy="5929575"/>
          </a:xfrm>
        </p:spPr>
      </p:pic>
    </p:spTree>
    <p:extLst>
      <p:ext uri="{BB962C8B-B14F-4D97-AF65-F5344CB8AC3E}">
        <p14:creationId xmlns:p14="http://schemas.microsoft.com/office/powerpoint/2010/main" val="2464467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48" b="244"/>
          <a:stretch/>
        </p:blipFill>
        <p:spPr>
          <a:xfrm>
            <a:off x="1828800" y="746105"/>
            <a:ext cx="5486400" cy="5817379"/>
          </a:xfrm>
        </p:spPr>
      </p:pic>
    </p:spTree>
    <p:extLst>
      <p:ext uri="{BB962C8B-B14F-4D97-AF65-F5344CB8AC3E}">
        <p14:creationId xmlns:p14="http://schemas.microsoft.com/office/powerpoint/2010/main" val="3485280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548A3A"/>
      </a:dk1>
      <a:lt1>
        <a:srgbClr val="F5EACC"/>
      </a:lt1>
      <a:dk2>
        <a:srgbClr val="3C3D3C"/>
      </a:dk2>
      <a:lt2>
        <a:srgbClr val="FFFFFF"/>
      </a:lt2>
      <a:accent1>
        <a:srgbClr val="548A3A"/>
      </a:accent1>
      <a:accent2>
        <a:srgbClr val="415B9B"/>
      </a:accent2>
      <a:accent3>
        <a:srgbClr val="EA9F24"/>
      </a:accent3>
      <a:accent4>
        <a:srgbClr val="D04F1D"/>
      </a:accent4>
      <a:accent5>
        <a:srgbClr val="F5EACC"/>
      </a:accent5>
      <a:accent6>
        <a:srgbClr val="DEDFE0"/>
      </a:accent6>
      <a:hlink>
        <a:srgbClr val="85B44E"/>
      </a:hlink>
      <a:folHlink>
        <a:srgbClr val="4F84B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9514</TotalTime>
  <Words>270</Words>
  <Application>Microsoft Office PowerPoint</Application>
  <PresentationFormat>On-screen Show (4:3)</PresentationFormat>
  <Paragraphs>39</Paragraphs>
  <Slides>61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Arial</vt:lpstr>
      <vt:lpstr>Arial (Headings)</vt:lpstr>
      <vt:lpstr>Calibri</vt:lpstr>
      <vt:lpstr>Century</vt:lpstr>
      <vt:lpstr>Century Schoolbook</vt:lpstr>
      <vt:lpstr>Courier New</vt:lpstr>
      <vt:lpstr>Times New Roman</vt:lpstr>
      <vt:lpstr>Wingdings</vt:lpstr>
      <vt:lpstr>Office Theme</vt:lpstr>
      <vt:lpstr>Default Design</vt:lpstr>
      <vt:lpstr>PowerPoint Presentation</vt:lpstr>
      <vt:lpstr> Gaining Insights Infographics </vt:lpstr>
      <vt:lpstr> Gaining Insights Research Project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www.farmland.org www.farmlandinfo.org  </vt:lpstr>
    </vt:vector>
  </TitlesOfParts>
  <Company>Cutting Edge 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Katie Burgess</dc:creator>
  <cp:lastModifiedBy>Kate Rossiter</cp:lastModifiedBy>
  <cp:revision>229</cp:revision>
  <cp:lastPrinted>2015-01-15T21:38:48Z</cp:lastPrinted>
  <dcterms:created xsi:type="dcterms:W3CDTF">2015-01-14T15:17:37Z</dcterms:created>
  <dcterms:modified xsi:type="dcterms:W3CDTF">2017-02-02T20:12:05Z</dcterms:modified>
</cp:coreProperties>
</file>