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710" r:id="rId2"/>
  </p:sldMasterIdLst>
  <p:notesMasterIdLst>
    <p:notesMasterId r:id="rId9"/>
  </p:notesMasterIdLst>
  <p:handoutMasterIdLst>
    <p:handoutMasterId r:id="rId10"/>
  </p:handoutMasterIdLst>
  <p:sldIdLst>
    <p:sldId id="366" r:id="rId3"/>
    <p:sldId id="368" r:id="rId4"/>
    <p:sldId id="367" r:id="rId5"/>
    <p:sldId id="371" r:id="rId6"/>
    <p:sldId id="369" r:id="rId7"/>
    <p:sldId id="370" r:id="rId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2" userDrawn="1">
          <p15:clr>
            <a:srgbClr val="A4A3A4"/>
          </p15:clr>
        </p15:guide>
        <p15:guide id="2" pos="2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103"/>
    <a:srgbClr val="69AA48"/>
    <a:srgbClr val="000000"/>
    <a:srgbClr val="458B04"/>
    <a:srgbClr val="FF6600"/>
    <a:srgbClr val="006699"/>
    <a:srgbClr val="200033"/>
    <a:srgbClr val="FFCC66"/>
    <a:srgbClr val="B1371F"/>
    <a:srgbClr val="D04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32" autoAdjust="0"/>
    <p:restoredTop sz="65123" autoAdjust="0"/>
  </p:normalViewPr>
  <p:slideViewPr>
    <p:cSldViewPr snapToGrid="0" snapToObjects="1">
      <p:cViewPr>
        <p:scale>
          <a:sx n="100" d="100"/>
          <a:sy n="100" d="100"/>
        </p:scale>
        <p:origin x="2244" y="-876"/>
      </p:cViewPr>
      <p:guideLst>
        <p:guide orient="horz" pos="1032"/>
        <p:guide pos="276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2" d="100"/>
          <a:sy n="52" d="100"/>
        </p:scale>
        <p:origin x="265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themeOverride" Target="../theme/themeOverrid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211958661417324"/>
          <c:y val="7.616175411701856E-2"/>
          <c:w val="0.6674637467191602"/>
          <c:h val="0.83871748774765986"/>
        </c:manualLayout>
      </c:layout>
      <c:barChart>
        <c:barDir val="col"/>
        <c:grouping val="clustered"/>
        <c:varyColors val="0"/>
        <c:ser>
          <c:idx val="0"/>
          <c:order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c:spPr>
          </c:dPt>
          <c:dPt>
            <c:idx val="1"/>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c:spPr>
          </c:dPt>
          <c:dLbls>
            <c:dLbl>
              <c:idx val="0"/>
              <c:layout>
                <c:manualLayout>
                  <c:x val="-2.7763844820819575E-3"/>
                  <c:y val="1.6519223694557685E-2"/>
                </c:manualLayout>
              </c:layout>
              <c:tx>
                <c:rich>
                  <a:bodyPr/>
                  <a:lstStyle/>
                  <a:p>
                    <a:fld id="{6AD89D9F-C5AD-4B98-B5C4-06FDC93D57FB}" type="VALUE">
                      <a:rPr lang="en-US" sz="110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24217859645372383"/>
                      <c:h val="7.3367319614535909E-2"/>
                    </c:manualLayout>
                  </c15:layout>
                  <c15:dlblFieldTable/>
                  <c15:showDataLabelsRange val="0"/>
                </c:ext>
              </c:extLst>
            </c:dLbl>
            <c:dLbl>
              <c:idx val="1"/>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Sheet2!$B$56:$B$57</c:f>
              <c:strCache>
                <c:ptCount val="2"/>
                <c:pt idx="0">
                  <c:v> Spending for Highways 
</c:v>
                </c:pt>
                <c:pt idx="1">
                  <c:v>Spending for Farmland Protection </c:v>
                </c:pt>
              </c:strCache>
            </c:strRef>
          </c:cat>
          <c:val>
            <c:numRef>
              <c:f>Sheet2!$C$56:$C$57</c:f>
              <c:numCache>
                <c:formatCode>"$"#,##0</c:formatCode>
                <c:ptCount val="2"/>
                <c:pt idx="0">
                  <c:v>107708715000</c:v>
                </c:pt>
                <c:pt idx="1">
                  <c:v>105130980</c:v>
                </c:pt>
              </c:numCache>
            </c:numRef>
          </c:val>
        </c:ser>
        <c:dLbls>
          <c:dLblPos val="outEnd"/>
          <c:showLegendKey val="0"/>
          <c:showVal val="1"/>
          <c:showCatName val="0"/>
          <c:showSerName val="0"/>
          <c:showPercent val="0"/>
          <c:showBubbleSize val="0"/>
        </c:dLbls>
        <c:gapWidth val="52"/>
        <c:overlap val="-81"/>
        <c:axId val="304649664"/>
        <c:axId val="304650224"/>
      </c:barChart>
      <c:catAx>
        <c:axId val="30464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650224"/>
        <c:crosses val="autoZero"/>
        <c:auto val="1"/>
        <c:lblAlgn val="ctr"/>
        <c:lblOffset val="100"/>
        <c:noMultiLvlLbl val="0"/>
      </c:catAx>
      <c:valAx>
        <c:axId val="304650224"/>
        <c:scaling>
          <c:logBase val="10"/>
          <c:orientation val="minMax"/>
        </c:scaling>
        <c:delete val="0"/>
        <c:axPos val="l"/>
        <c:majorGridlines>
          <c:spPr>
            <a:ln w="9525" cap="flat" cmpd="sng" algn="ctr">
              <a:solidFill>
                <a:srgbClr val="BBAE9B"/>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649664"/>
        <c:crosses val="autoZero"/>
        <c:crossBetween val="between"/>
      </c:valAx>
      <c:spPr>
        <a:solidFill>
          <a:srgbClr val="D2C9BC"/>
        </a:solidFill>
        <a:ln>
          <a:noFill/>
        </a:ln>
        <a:effectLst/>
      </c:spPr>
    </c:plotArea>
    <c:plotVisOnly val="1"/>
    <c:dispBlanksAs val="gap"/>
    <c:showDLblsOverMax val="0"/>
  </c:chart>
  <c:spPr>
    <a:solidFill>
      <a:srgbClr val="E4DFD8"/>
    </a:solidFill>
    <a:ln w="9525" cap="flat" cmpd="sng" algn="ctr">
      <a:noFill/>
      <a:round/>
    </a:ln>
    <a:effectLst>
      <a:outerShdw blurRad="50800" dist="38100" dir="2700000" algn="tl" rotWithShape="0">
        <a:prstClr val="black">
          <a:alpha val="40000"/>
        </a:prstClr>
      </a:outerShdw>
    </a:effectLst>
  </c:spPr>
  <c:txPr>
    <a:bodyPr/>
    <a:lstStyle/>
    <a:p>
      <a:pPr>
        <a:defRPr/>
      </a:pPr>
      <a:endParaRPr lang="en-US"/>
    </a:p>
  </c:txPr>
  <c:externalData r:id="rId4">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E7D5FE2-72C2-42C0-A422-97269E1645C4}" type="datetimeFigureOut">
              <a:rPr lang="en-US" smtClean="0"/>
              <a:t>12/4/2015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8C234F6-B060-497A-A5EA-69902B1E576C}" type="slidenum">
              <a:rPr lang="en-US" smtClean="0"/>
              <a:t>‹#›</a:t>
            </a:fld>
            <a:endParaRPr lang="en-US"/>
          </a:p>
        </p:txBody>
      </p:sp>
    </p:spTree>
    <p:extLst>
      <p:ext uri="{BB962C8B-B14F-4D97-AF65-F5344CB8AC3E}">
        <p14:creationId xmlns:p14="http://schemas.microsoft.com/office/powerpoint/2010/main" val="2936114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58BE55-9A4E-4710-8D10-3912D5ADEADA}" type="datetimeFigureOut">
              <a:rPr lang="en-US" smtClean="0"/>
              <a:t>12/4/2015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FB7858-7F73-476C-BAD8-1F41C3F2BDCF}" type="slidenum">
              <a:rPr lang="en-US" smtClean="0"/>
              <a:t>‹#›</a:t>
            </a:fld>
            <a:endParaRPr lang="en-US"/>
          </a:p>
        </p:txBody>
      </p:sp>
    </p:spTree>
    <p:extLst>
      <p:ext uri="{BB962C8B-B14F-4D97-AF65-F5344CB8AC3E}">
        <p14:creationId xmlns:p14="http://schemas.microsoft.com/office/powerpoint/2010/main" val="375762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Purchase of agricultural conservation easement (PACE) programs use public funds to compensate property owners for keeping their land available for agriculture. PACE is known as Purchase of Development Rights (PDR) in some locations.</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of January 2015, at least 28 states have state-level PACE programs. Of these, 16 also have local PACE programs. Four additional states (Illinois, Minnesota, Montana and Oregon) only have PACE programs at the local level. This activity is depicted in the PACE map. Montana’s </a:t>
            </a:r>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PACE authority expired in 2003. Its previous activity appears on the state PACE table. Three more states (Arizona, Georgia and Missouri) have authorized programs but have not yet purchased agricultural conservation easements.  </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PACE data are from the Farmland Information Center 2015 PACE survey, which tracks activity in calendar year 2014.</a:t>
            </a:r>
          </a:p>
          <a:p>
            <a:endParaRPr lang="en-US" dirty="0"/>
          </a:p>
        </p:txBody>
      </p:sp>
      <p:sp>
        <p:nvSpPr>
          <p:cNvPr id="4" name="Slide Number Placeholder 3"/>
          <p:cNvSpPr>
            <a:spLocks noGrp="1"/>
          </p:cNvSpPr>
          <p:nvPr>
            <p:ph type="sldNum" sz="quarter" idx="10"/>
          </p:nvPr>
        </p:nvSpPr>
        <p:spPr/>
        <p:txBody>
          <a:bodyPr/>
          <a:lstStyle/>
          <a:p>
            <a:fld id="{A89E888B-7376-4CC9-BFBB-0A7996CF8DE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5116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of January 2015, 28 state-level programs had acquired 14,541 easements to protect 2,579,878 acres of farm </a:t>
            </a:r>
            <a:r>
              <a:rPr lang="en-US" sz="1200" kern="1200" smtClean="0">
                <a:solidFill>
                  <a:schemeClr val="tx1"/>
                </a:solidFill>
                <a:effectLst/>
                <a:latin typeface="+mn-lt"/>
                <a:ea typeface="+mn-ea"/>
                <a:cs typeface="+mn-cs"/>
              </a:rPr>
              <a:t>and ranch </a:t>
            </a:r>
            <a:r>
              <a:rPr lang="en-US" sz="1200" kern="1200" dirty="0" smtClean="0">
                <a:solidFill>
                  <a:schemeClr val="tx1"/>
                </a:solidFill>
                <a:effectLst/>
                <a:latin typeface="+mn-lt"/>
                <a:ea typeface="+mn-ea"/>
                <a:cs typeface="+mn-cs"/>
              </a:rPr>
              <a:t>land. Programs acquired 5.5 percent more easements and protected 54.1 percent more acres in 2014 than 2013.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For every acre protected by state PACE programs, we converted nearly 10 acres of agricultural land to other uses.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During 2014, state programs acquired 560 easements covering 125,176 acres. </a:t>
            </a:r>
          </a:p>
          <a:p>
            <a:endParaRPr lang="en-US" dirty="0"/>
          </a:p>
        </p:txBody>
      </p:sp>
      <p:sp>
        <p:nvSpPr>
          <p:cNvPr id="4" name="Slide Number Placeholder 3"/>
          <p:cNvSpPr>
            <a:spLocks noGrp="1"/>
          </p:cNvSpPr>
          <p:nvPr>
            <p:ph type="sldNum" sz="quarter" idx="10"/>
          </p:nvPr>
        </p:nvSpPr>
        <p:spPr/>
        <p:txBody>
          <a:bodyPr/>
          <a:lstStyle/>
          <a:p>
            <a:fld id="{D8FB7858-7F73-476C-BAD8-1F41C3F2BDCF}" type="slidenum">
              <a:rPr lang="en-US" smtClean="0"/>
              <a:t>2</a:t>
            </a:fld>
            <a:endParaRPr lang="en-US"/>
          </a:p>
        </p:txBody>
      </p:sp>
    </p:spTree>
    <p:extLst>
      <p:ext uri="{BB962C8B-B14F-4D97-AF65-F5344CB8AC3E}">
        <p14:creationId xmlns:p14="http://schemas.microsoft.com/office/powerpoint/2010/main" val="224621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Pennsylvania accounted for 35.7 percent of all easements purchased. </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Maryland accounted for 16.4 percent and New Jersey accounted for 14.8 percent of all easement purchases.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Together, these three states acquired </a:t>
            </a:r>
            <a:r>
              <a:rPr lang="en-US" sz="1200" b="1" kern="1200" dirty="0" smtClean="0">
                <a:solidFill>
                  <a:schemeClr val="tx1"/>
                </a:solidFill>
                <a:effectLst/>
                <a:latin typeface="+mn-lt"/>
                <a:ea typeface="+mn-ea"/>
                <a:cs typeface="+mn-cs"/>
              </a:rPr>
              <a:t>67 percent</a:t>
            </a:r>
            <a:r>
              <a:rPr lang="en-US" sz="1200" kern="1200" dirty="0" smtClean="0">
                <a:solidFill>
                  <a:schemeClr val="tx1"/>
                </a:solidFill>
                <a:effectLst/>
                <a:latin typeface="+mn-lt"/>
                <a:ea typeface="+mn-ea"/>
                <a:cs typeface="+mn-cs"/>
              </a:rPr>
              <a:t> of the agricultural easements purchased by state  programs in 2014! </a:t>
            </a:r>
          </a:p>
          <a:p>
            <a:endParaRPr lang="en-US" dirty="0"/>
          </a:p>
        </p:txBody>
      </p:sp>
      <p:sp>
        <p:nvSpPr>
          <p:cNvPr id="4" name="Slide Number Placeholder 3"/>
          <p:cNvSpPr>
            <a:spLocks noGrp="1"/>
          </p:cNvSpPr>
          <p:nvPr>
            <p:ph type="sldNum" sz="quarter" idx="10"/>
          </p:nvPr>
        </p:nvSpPr>
        <p:spPr/>
        <p:txBody>
          <a:bodyPr/>
          <a:lstStyle/>
          <a:p>
            <a:fld id="{D8FB7858-7F73-476C-BAD8-1F41C3F2BDCF}" type="slidenum">
              <a:rPr lang="en-US" smtClean="0"/>
              <a:t>3</a:t>
            </a:fld>
            <a:endParaRPr lang="en-US"/>
          </a:p>
        </p:txBody>
      </p:sp>
    </p:spTree>
    <p:extLst>
      <p:ext uri="{BB962C8B-B14F-4D97-AF65-F5344CB8AC3E}">
        <p14:creationId xmlns:p14="http://schemas.microsoft.com/office/powerpoint/2010/main" val="366367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Current data show that states invested $105 million in one year to protect farm and ranch land but spent $108 billion—about 1,000 times more—on highways.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FB7858-7F73-476C-BAD8-1F41C3F2BDCF}" type="slidenum">
              <a:rPr lang="en-US" smtClean="0"/>
              <a:t>4</a:t>
            </a:fld>
            <a:endParaRPr lang="en-US"/>
          </a:p>
        </p:txBody>
      </p:sp>
    </p:spTree>
    <p:extLst>
      <p:ext uri="{BB962C8B-B14F-4D97-AF65-F5344CB8AC3E}">
        <p14:creationId xmlns:p14="http://schemas.microsoft.com/office/powerpoint/2010/main" val="84405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 PACE programs invested nearly </a:t>
            </a:r>
            <a:r>
              <a:rPr lang="en-US" sz="1200" b="1" kern="1200" dirty="0" smtClean="0">
                <a:solidFill>
                  <a:schemeClr val="tx1"/>
                </a:solidFill>
                <a:effectLst/>
                <a:latin typeface="+mn-lt"/>
                <a:ea typeface="+mn-ea"/>
                <a:cs typeface="+mn-cs"/>
              </a:rPr>
              <a:t>$3.9 billion</a:t>
            </a:r>
            <a:r>
              <a:rPr lang="en-US" sz="1200" kern="1200" dirty="0" smtClean="0">
                <a:solidFill>
                  <a:schemeClr val="tx1"/>
                </a:solidFill>
                <a:effectLst/>
                <a:latin typeface="+mn-lt"/>
                <a:ea typeface="+mn-ea"/>
                <a:cs typeface="+mn-cs"/>
              </a:rPr>
              <a:t> since 1979 </a:t>
            </a:r>
            <a:r>
              <a:rPr lang="en-US" sz="1200" kern="1200" dirty="0" smtClean="0">
                <a:solidFill>
                  <a:srgbClr val="FF0000"/>
                </a:solidFill>
                <a:effectLst/>
                <a:latin typeface="+mn-lt"/>
                <a:ea typeface="+mn-ea"/>
                <a:cs typeface="+mn-cs"/>
              </a:rPr>
              <a:t>(the year of the first acquisition by a state program) </a:t>
            </a:r>
            <a:r>
              <a:rPr lang="en-US" sz="1200" kern="1200" dirty="0" smtClean="0">
                <a:solidFill>
                  <a:schemeClr val="tx1"/>
                </a:solidFill>
                <a:effectLst/>
                <a:latin typeface="+mn-lt"/>
                <a:ea typeface="+mn-ea"/>
                <a:cs typeface="+mn-cs"/>
              </a:rPr>
              <a:t>to save farm and ranch land—vital agricultural infrastructure. States have leveraged this investment with nearly $2.5 billion in additional funding from federal programs, local governments, land trusts, foundations and individuals.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2014, state programs spent $105 million to protect farm and ranch land. This spending leveraged additional funding totaling more than $25 million. </a:t>
            </a:r>
          </a:p>
          <a:p>
            <a:endParaRPr lang="en-US" dirty="0"/>
          </a:p>
        </p:txBody>
      </p:sp>
      <p:sp>
        <p:nvSpPr>
          <p:cNvPr id="4" name="Slide Number Placeholder 3"/>
          <p:cNvSpPr>
            <a:spLocks noGrp="1"/>
          </p:cNvSpPr>
          <p:nvPr>
            <p:ph type="sldNum" sz="quarter" idx="10"/>
          </p:nvPr>
        </p:nvSpPr>
        <p:spPr/>
        <p:txBody>
          <a:bodyPr/>
          <a:lstStyle/>
          <a:p>
            <a:fld id="{D8FB7858-7F73-476C-BAD8-1F41C3F2BDCF}" type="slidenum">
              <a:rPr lang="en-US" smtClean="0"/>
              <a:t>5</a:t>
            </a:fld>
            <a:endParaRPr lang="en-US"/>
          </a:p>
        </p:txBody>
      </p:sp>
    </p:spTree>
    <p:extLst>
      <p:ext uri="{BB962C8B-B14F-4D97-AF65-F5344CB8AC3E}">
        <p14:creationId xmlns:p14="http://schemas.microsoft.com/office/powerpoint/2010/main" val="182412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Currently, for every dollar invested to save farmland—critical agricultural infrastructure—states spent more than $1,000 on highways. Or, for every penny invested to save farmland, states spent more than $10 on highways.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just </a:t>
            </a:r>
            <a:r>
              <a:rPr lang="en-US" sz="1200" i="1" kern="1200" dirty="0" smtClean="0">
                <a:solidFill>
                  <a:schemeClr val="tx1"/>
                </a:solidFill>
                <a:effectLst/>
                <a:latin typeface="+mn-lt"/>
                <a:ea typeface="+mn-ea"/>
                <a:cs typeface="+mn-cs"/>
              </a:rPr>
              <a:t>one year</a:t>
            </a:r>
            <a:r>
              <a:rPr lang="en-US" sz="1200" kern="1200" dirty="0" smtClean="0">
                <a:solidFill>
                  <a:schemeClr val="tx1"/>
                </a:solidFill>
                <a:effectLst/>
                <a:latin typeface="+mn-lt"/>
                <a:ea typeface="+mn-ea"/>
                <a:cs typeface="+mn-cs"/>
              </a:rPr>
              <a:t>, states spent nearly </a:t>
            </a:r>
            <a:r>
              <a:rPr lang="en-US" sz="1200" b="1" kern="1200" dirty="0" smtClean="0">
                <a:solidFill>
                  <a:schemeClr val="tx1"/>
                </a:solidFill>
                <a:effectLst/>
                <a:latin typeface="+mn-lt"/>
                <a:ea typeface="+mn-ea"/>
                <a:cs typeface="+mn-cs"/>
              </a:rPr>
              <a:t>$108 billion </a:t>
            </a:r>
            <a:r>
              <a:rPr lang="en-US" sz="1200" kern="1200" dirty="0" smtClean="0">
                <a:solidFill>
                  <a:schemeClr val="tx1"/>
                </a:solidFill>
                <a:effectLst/>
                <a:latin typeface="+mn-lt"/>
                <a:ea typeface="+mn-ea"/>
                <a:cs typeface="+mn-cs"/>
              </a:rPr>
              <a:t>on highways—more than 1,000 times recent spending on farmland protection.</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50 states spent money on highways, but only 28 states have farmland protection programs, and in 2014 only 19 programs spent money on easement purchases.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Spending in 2014 was down 69 percent from the $336 million reported in 2009 and represented an eight-year low.  If state programs had kept up the 2009 level of spending, we estimate they could have purchased 3,565 additional easements protecting 632,504 additional acres. </a:t>
            </a:r>
          </a:p>
          <a:p>
            <a:endParaRPr lang="en-US" dirty="0"/>
          </a:p>
        </p:txBody>
      </p:sp>
      <p:sp>
        <p:nvSpPr>
          <p:cNvPr id="4" name="Slide Number Placeholder 3"/>
          <p:cNvSpPr>
            <a:spLocks noGrp="1"/>
          </p:cNvSpPr>
          <p:nvPr>
            <p:ph type="sldNum" sz="quarter" idx="10"/>
          </p:nvPr>
        </p:nvSpPr>
        <p:spPr/>
        <p:txBody>
          <a:bodyPr/>
          <a:lstStyle/>
          <a:p>
            <a:fld id="{D8FB7858-7F73-476C-BAD8-1F41C3F2BDCF}" type="slidenum">
              <a:rPr lang="en-US" smtClean="0"/>
              <a:t>6</a:t>
            </a:fld>
            <a:endParaRPr lang="en-US"/>
          </a:p>
        </p:txBody>
      </p:sp>
    </p:spTree>
    <p:extLst>
      <p:ext uri="{BB962C8B-B14F-4D97-AF65-F5344CB8AC3E}">
        <p14:creationId xmlns:p14="http://schemas.microsoft.com/office/powerpoint/2010/main" val="1360110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6351" y="1413933"/>
            <a:ext cx="9162288" cy="948268"/>
          </a:xfrm>
          <a:solidFill>
            <a:schemeClr val="accent2"/>
          </a:solidFill>
        </p:spPr>
        <p:txBody>
          <a:bodyPr vert="horz" lIns="457200" tIns="0" rIns="457200" bIns="0" anchor="ctr" anchorCtr="0">
            <a:noAutofit/>
          </a:bodyPr>
          <a:lstStyle>
            <a:lvl1pPr marL="0" indent="0" algn="l">
              <a:lnSpc>
                <a:spcPts val="5160"/>
              </a:lnSpc>
              <a:spcBef>
                <a:spcPts val="0"/>
              </a:spcBef>
              <a:buNone/>
              <a:defRPr sz="4400" kern="1200" spc="-50" baseline="0">
                <a:solidFill>
                  <a:schemeClr val="bg1"/>
                </a:solidFill>
                <a:latin typeface="Century Schoolbook"/>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7" name="Text Placeholder 16"/>
          <p:cNvSpPr>
            <a:spLocks noGrp="1"/>
          </p:cNvSpPr>
          <p:nvPr>
            <p:ph type="body" sz="quarter" idx="12" hasCustomPrompt="1"/>
          </p:nvPr>
        </p:nvSpPr>
        <p:spPr>
          <a:xfrm>
            <a:off x="-6351" y="2362178"/>
            <a:ext cx="9162288" cy="604838"/>
          </a:xfrm>
          <a:solidFill>
            <a:schemeClr val="accent6">
              <a:alpha val="70000"/>
            </a:schemeClr>
          </a:solidFill>
        </p:spPr>
        <p:txBody>
          <a:bodyPr lIns="457200" tIns="0" rIns="457200" bIns="45720" anchor="ctr" anchorCtr="0">
            <a:noAutofit/>
          </a:bodyPr>
          <a:lstStyle>
            <a:lvl1pPr marL="0" marR="0" indent="0" algn="ctr" defTabSz="457200" rtl="0" eaLnBrk="1" fontAlgn="auto" latinLnBrk="0" hangingPunct="1">
              <a:lnSpc>
                <a:spcPct val="100000"/>
              </a:lnSpc>
              <a:spcBef>
                <a:spcPts val="0"/>
              </a:spcBef>
              <a:spcAft>
                <a:spcPts val="0"/>
              </a:spcAft>
              <a:buClr>
                <a:schemeClr val="tx1"/>
              </a:buClr>
              <a:buSzPct val="88000"/>
              <a:buFont typeface="Wingdings" charset="2"/>
              <a:buNone/>
              <a:tabLst/>
              <a:defRPr sz="2000" cap="all" spc="100" baseline="0">
                <a:solidFill>
                  <a:srgbClr val="D04F1D"/>
                </a:solidFill>
              </a:defRPr>
            </a:lvl1pPr>
            <a:lvl2pPr>
              <a:buNone/>
              <a:defRPr/>
            </a:lvl2pPr>
            <a:lvl3pPr>
              <a:buNone/>
              <a:defRPr/>
            </a:lvl3pPr>
            <a:lvl4pPr>
              <a:buNone/>
              <a:defRPr/>
            </a:lvl4pPr>
            <a:lvl5pPr>
              <a:buNone/>
              <a:defRPr/>
            </a:lvl5pPr>
          </a:lstStyle>
          <a:p>
            <a:pPr marL="342900" marR="0" lvl="0" indent="-342900" algn="l" defTabSz="457200" rtl="0" eaLnBrk="1" fontAlgn="auto" latinLnBrk="0" hangingPunct="1">
              <a:lnSpc>
                <a:spcPct val="100000"/>
              </a:lnSpc>
              <a:spcBef>
                <a:spcPct val="20000"/>
              </a:spcBef>
              <a:spcAft>
                <a:spcPts val="0"/>
              </a:spcAft>
              <a:buClr>
                <a:schemeClr val="tx1"/>
              </a:buClr>
              <a:buSzPct val="88000"/>
              <a:buFont typeface="Wingdings" charset="2"/>
              <a:buNone/>
              <a:tabLst/>
              <a:defRPr/>
            </a:pPr>
            <a:r>
              <a:rPr lang="en-US" dirty="0" smtClean="0"/>
              <a:t>Click to edit Master subtitle style</a:t>
            </a:r>
          </a:p>
        </p:txBody>
      </p:sp>
      <p:pic>
        <p:nvPicPr>
          <p:cNvPr id="5" name="Picture 4" descr="AFT logo 14 CMYK.png"/>
          <p:cNvPicPr>
            <a:picLocks noChangeAspect="1"/>
          </p:cNvPicPr>
          <p:nvPr userDrawn="1"/>
        </p:nvPicPr>
        <p:blipFill>
          <a:blip r:embed="rId2"/>
          <a:stretch>
            <a:fillRect/>
          </a:stretch>
        </p:blipFill>
        <p:spPr>
          <a:xfrm>
            <a:off x="5911849" y="605990"/>
            <a:ext cx="2759131" cy="50144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8" tIns="45684" rIns="91368" bIns="45684"/>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71C30EF-CFB1-41DB-AAE1-F641E2E52A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350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8" tIns="45684" rIns="91368" bIns="4568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300" b="1"/>
            </a:lvl1pPr>
            <a:lvl2pPr marL="456845" indent="0">
              <a:buNone/>
              <a:defRPr sz="2000" b="1"/>
            </a:lvl2pPr>
            <a:lvl3pPr marL="913684" indent="0">
              <a:buNone/>
              <a:defRPr sz="1800" b="1"/>
            </a:lvl3pPr>
            <a:lvl4pPr marL="1370528" indent="0">
              <a:buNone/>
              <a:defRPr sz="1600" b="1"/>
            </a:lvl4pPr>
            <a:lvl5pPr marL="1827369" indent="0">
              <a:buNone/>
              <a:defRPr sz="1600" b="1"/>
            </a:lvl5pPr>
            <a:lvl6pPr marL="2284213" indent="0">
              <a:buNone/>
              <a:defRPr sz="1600" b="1"/>
            </a:lvl6pPr>
            <a:lvl7pPr marL="2741054" indent="0">
              <a:buNone/>
              <a:defRPr sz="1600" b="1"/>
            </a:lvl7pPr>
            <a:lvl8pPr marL="3197897" indent="0">
              <a:buNone/>
              <a:defRPr sz="1600" b="1"/>
            </a:lvl8pPr>
            <a:lvl9pPr marL="36547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300" b="1"/>
            </a:lvl1pPr>
            <a:lvl2pPr marL="456845" indent="0">
              <a:buNone/>
              <a:defRPr sz="2000" b="1"/>
            </a:lvl2pPr>
            <a:lvl3pPr marL="913684" indent="0">
              <a:buNone/>
              <a:defRPr sz="1800" b="1"/>
            </a:lvl3pPr>
            <a:lvl4pPr marL="1370528" indent="0">
              <a:buNone/>
              <a:defRPr sz="1600" b="1"/>
            </a:lvl4pPr>
            <a:lvl5pPr marL="1827369" indent="0">
              <a:buNone/>
              <a:defRPr sz="1600" b="1"/>
            </a:lvl5pPr>
            <a:lvl6pPr marL="2284213" indent="0">
              <a:buNone/>
              <a:defRPr sz="1600" b="1"/>
            </a:lvl6pPr>
            <a:lvl7pPr marL="2741054" indent="0">
              <a:buNone/>
              <a:defRPr sz="1600" b="1"/>
            </a:lvl7pPr>
            <a:lvl8pPr marL="3197897" indent="0">
              <a:buNone/>
              <a:defRPr sz="1600" b="1"/>
            </a:lvl8pPr>
            <a:lvl9pPr marL="36547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A7B939-A38F-43C7-AF94-2ED2669F4B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2472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8" tIns="45684" rIns="91368" bIns="45684"/>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1BF38CD-B043-4590-A364-B1281A5271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7851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A672396-B5B7-46D2-9027-CA9086843A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2953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0"/>
          </a:xfrm>
          <a:prstGeom prst="rect">
            <a:avLst/>
          </a:prstGeom>
        </p:spPr>
        <p:txBody>
          <a:bodyPr lIns="91368" tIns="45684" rIns="91368" bIns="45684"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300"/>
            </a:lvl1pPr>
            <a:lvl2pPr marL="456845" indent="0">
              <a:buNone/>
              <a:defRPr sz="1200"/>
            </a:lvl2pPr>
            <a:lvl3pPr marL="913684" indent="0">
              <a:buNone/>
              <a:defRPr sz="1000"/>
            </a:lvl3pPr>
            <a:lvl4pPr marL="1370528" indent="0">
              <a:buNone/>
              <a:defRPr sz="900"/>
            </a:lvl4pPr>
            <a:lvl5pPr marL="1827369" indent="0">
              <a:buNone/>
              <a:defRPr sz="900"/>
            </a:lvl5pPr>
            <a:lvl6pPr marL="2284213" indent="0">
              <a:buNone/>
              <a:defRPr sz="900"/>
            </a:lvl6pPr>
            <a:lvl7pPr marL="2741054" indent="0">
              <a:buNone/>
              <a:defRPr sz="900"/>
            </a:lvl7pPr>
            <a:lvl8pPr marL="3197897" indent="0">
              <a:buNone/>
              <a:defRPr sz="900"/>
            </a:lvl8pPr>
            <a:lvl9pPr marL="36547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E8D34A-1A75-4B67-81F7-8DD461EBFC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1512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368" tIns="45684" rIns="91368" bIns="45684"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6845" indent="0">
              <a:buNone/>
              <a:defRPr sz="2800"/>
            </a:lvl2pPr>
            <a:lvl3pPr marL="913684" indent="0">
              <a:buNone/>
              <a:defRPr sz="2300"/>
            </a:lvl3pPr>
            <a:lvl4pPr marL="1370528" indent="0">
              <a:buNone/>
              <a:defRPr sz="2000"/>
            </a:lvl4pPr>
            <a:lvl5pPr marL="1827369" indent="0">
              <a:buNone/>
              <a:defRPr sz="2000"/>
            </a:lvl5pPr>
            <a:lvl6pPr marL="2284213" indent="0">
              <a:buNone/>
              <a:defRPr sz="2000"/>
            </a:lvl6pPr>
            <a:lvl7pPr marL="2741054" indent="0">
              <a:buNone/>
              <a:defRPr sz="2000"/>
            </a:lvl7pPr>
            <a:lvl8pPr marL="3197897" indent="0">
              <a:buNone/>
              <a:defRPr sz="2000"/>
            </a:lvl8pPr>
            <a:lvl9pPr marL="3654736"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300"/>
            </a:lvl1pPr>
            <a:lvl2pPr marL="456845" indent="0">
              <a:buNone/>
              <a:defRPr sz="1200"/>
            </a:lvl2pPr>
            <a:lvl3pPr marL="913684" indent="0">
              <a:buNone/>
              <a:defRPr sz="1000"/>
            </a:lvl3pPr>
            <a:lvl4pPr marL="1370528" indent="0">
              <a:buNone/>
              <a:defRPr sz="900"/>
            </a:lvl4pPr>
            <a:lvl5pPr marL="1827369" indent="0">
              <a:buNone/>
              <a:defRPr sz="900"/>
            </a:lvl5pPr>
            <a:lvl6pPr marL="2284213" indent="0">
              <a:buNone/>
              <a:defRPr sz="900"/>
            </a:lvl6pPr>
            <a:lvl7pPr marL="2741054" indent="0">
              <a:buNone/>
              <a:defRPr sz="900"/>
            </a:lvl7pPr>
            <a:lvl8pPr marL="3197897" indent="0">
              <a:buNone/>
              <a:defRPr sz="900"/>
            </a:lvl8pPr>
            <a:lvl9pPr marL="36547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79C22D-C435-463E-B4C1-E4BC5A3124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2870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8" tIns="45684" rIns="91368" bIns="45684"/>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0B17BAF-5FF5-4DD4-B379-0EAC4FB2D2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5379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6"/>
          </a:xfrm>
          <a:prstGeom prst="rect">
            <a:avLst/>
          </a:prstGeom>
        </p:spPr>
        <p:txBody>
          <a:bodyPr vert="eaVert" lIns="91368" tIns="45684" rIns="91368" bIns="45684"/>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77BAF1-16BD-468A-9C1B-B514446D98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9594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8" tIns="45684" rIns="91368" bIns="45684"/>
          <a:lstStyle/>
          <a:p>
            <a:r>
              <a:rPr lang="en-US" smtClean="0"/>
              <a:t>Click to edit Master title style</a:t>
            </a:r>
            <a:endParaRPr lang="en-US"/>
          </a:p>
        </p:txBody>
      </p:sp>
      <p:sp>
        <p:nvSpPr>
          <p:cNvPr id="3" name="Table Placeholder 2"/>
          <p:cNvSpPr>
            <a:spLocks noGrp="1"/>
          </p:cNvSpPr>
          <p:nvPr>
            <p:ph type="tbl" idx="1"/>
          </p:nvPr>
        </p:nvSpPr>
        <p:spPr>
          <a:xfrm>
            <a:off x="457200" y="1600207"/>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5DDD0D2-3462-418A-A96D-0AEF986AE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9384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8" tIns="45684" rIns="91368" bIns="45684"/>
          <a:lstStyle/>
          <a:p>
            <a:r>
              <a:rPr lang="en-US" smtClean="0"/>
              <a:t>Click to edit Master title style</a:t>
            </a:r>
            <a:endParaRPr lang="en-US"/>
          </a:p>
        </p:txBody>
      </p:sp>
      <p:sp>
        <p:nvSpPr>
          <p:cNvPr id="3" name="Chart Placeholder 2"/>
          <p:cNvSpPr>
            <a:spLocks noGrp="1"/>
          </p:cNvSpPr>
          <p:nvPr>
            <p:ph type="chart" idx="1"/>
          </p:nvPr>
        </p:nvSpPr>
        <p:spPr>
          <a:xfrm>
            <a:off x="457200" y="1600207"/>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53CF40E-EB38-43D1-B2C7-5F6AE39D20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212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6465085" y="6078404"/>
            <a:ext cx="2262632" cy="492252"/>
          </a:xfrm>
          <a:prstGeom prst="rect">
            <a:avLst/>
          </a:prstGeom>
        </p:spPr>
      </p:pic>
      <p:sp>
        <p:nvSpPr>
          <p:cNvPr id="2" name="Title 1"/>
          <p:cNvSpPr>
            <a:spLocks noGrp="1"/>
          </p:cNvSpPr>
          <p:nvPr>
            <p:ph type="title"/>
          </p:nvPr>
        </p:nvSpPr>
        <p:spPr>
          <a:xfrm>
            <a:off x="457200" y="478296"/>
            <a:ext cx="8229600" cy="939341"/>
          </a:xfrm>
        </p:spPr>
        <p:txBody>
          <a:bodyPr lIns="0" tIns="0" rIns="0" bIns="0" anchor="ctr" anchorCtr="0">
            <a:noAutofit/>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254819"/>
          </a:xfrm>
        </p:spPr>
        <p:txBody>
          <a:bodyPr/>
          <a:lstStyle>
            <a:lvl1pPr>
              <a:buNone/>
              <a:defRPr/>
            </a:lvl1pPr>
          </a:lstStyle>
          <a:p>
            <a:pPr lvl="0"/>
            <a:r>
              <a:rPr lang="en-US" dirty="0"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1"/>
            <a:ext cx="8229600" cy="58515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BEC8E25-E238-4A14-B403-0D59DABF8D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68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6465085" y="6078404"/>
            <a:ext cx="2262632" cy="492252"/>
          </a:xfrm>
          <a:prstGeom prst="rect">
            <a:avLst/>
          </a:prstGeom>
        </p:spPr>
      </p:pic>
      <p:sp>
        <p:nvSpPr>
          <p:cNvPr id="2" name="Title 1"/>
          <p:cNvSpPr>
            <a:spLocks noGrp="1"/>
          </p:cNvSpPr>
          <p:nvPr>
            <p:ph type="title"/>
          </p:nvPr>
        </p:nvSpPr>
        <p:spPr>
          <a:xfrm>
            <a:off x="457200" y="478296"/>
            <a:ext cx="8229600" cy="939341"/>
          </a:xfrm>
        </p:spPr>
        <p:txBody>
          <a:bodyPr lIns="0" tIns="0" rIns="0" bIns="0" anchor="ctr" anchorCtr="0">
            <a:noAutofit/>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3937000" cy="4254819"/>
          </a:xfrm>
        </p:spPr>
        <p:txBody>
          <a:bodyPr/>
          <a:lstStyle>
            <a:lvl1pPr>
              <a:buNone/>
              <a:defRPr/>
            </a:lvl1pPr>
          </a:lstStyle>
          <a:p>
            <a:pPr lvl="0"/>
            <a:r>
              <a:rPr lang="en-US" dirty="0" smtClean="0"/>
              <a:t>Click to edit Master text styles</a:t>
            </a:r>
          </a:p>
        </p:txBody>
      </p:sp>
      <p:sp>
        <p:nvSpPr>
          <p:cNvPr id="6" name="Content Placeholder 2"/>
          <p:cNvSpPr>
            <a:spLocks noGrp="1"/>
          </p:cNvSpPr>
          <p:nvPr>
            <p:ph idx="10"/>
          </p:nvPr>
        </p:nvSpPr>
        <p:spPr>
          <a:xfrm>
            <a:off x="4749800" y="1600200"/>
            <a:ext cx="3937000" cy="4254819"/>
          </a:xfrm>
        </p:spPr>
        <p:txBody>
          <a:bodyPr/>
          <a:lstStyle>
            <a:lvl1pPr>
              <a:buNone/>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p:cNvSpPr/>
          <p:nvPr userDrawn="1"/>
        </p:nvSpPr>
        <p:spPr>
          <a:xfrm>
            <a:off x="-4573" y="0"/>
            <a:ext cx="9153144" cy="182880"/>
          </a:xfrm>
          <a:prstGeom prst="rect">
            <a:avLst/>
          </a:prstGeom>
          <a:solidFill>
            <a:srgbClr val="415B9B"/>
          </a:solidFill>
          <a:ln>
            <a:solidFill>
              <a:schemeClr val="accent2"/>
            </a:solid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a:endParaRPr lang="en-US"/>
          </a:p>
        </p:txBody>
      </p:sp>
      <p:sp>
        <p:nvSpPr>
          <p:cNvPr id="8" name="Rectangle 7"/>
          <p:cNvSpPr/>
          <p:nvPr userDrawn="1"/>
        </p:nvSpPr>
        <p:spPr>
          <a:xfrm>
            <a:off x="-4573" y="189230"/>
            <a:ext cx="9153144" cy="6662420"/>
          </a:xfrm>
          <a:prstGeom prst="rect">
            <a:avLst/>
          </a:prstGeom>
          <a:noFill/>
          <a:ln>
            <a:solidFill>
              <a:schemeClr val="accent2"/>
            </a:solid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a:endParaRPr lang="en-US"/>
          </a:p>
        </p:txBody>
      </p:sp>
      <p:pic>
        <p:nvPicPr>
          <p:cNvPr id="6" name="Picture 5" descr="AFT logo 14 CMYK.png"/>
          <p:cNvPicPr>
            <a:picLocks noChangeAspect="1"/>
          </p:cNvPicPr>
          <p:nvPr userDrawn="1"/>
        </p:nvPicPr>
        <p:blipFill>
          <a:blip r:embed="rId2"/>
          <a:stretch>
            <a:fillRect/>
          </a:stretch>
        </p:blipFill>
        <p:spPr>
          <a:xfrm>
            <a:off x="6465084" y="6124506"/>
            <a:ext cx="2221716" cy="403773"/>
          </a:xfrm>
          <a:prstGeom prst="rect">
            <a:avLst/>
          </a:prstGeom>
        </p:spPr>
      </p:pic>
      <p:sp>
        <p:nvSpPr>
          <p:cNvPr id="2" name="Title 1"/>
          <p:cNvSpPr>
            <a:spLocks noGrp="1"/>
          </p:cNvSpPr>
          <p:nvPr>
            <p:ph type="title"/>
          </p:nvPr>
        </p:nvSpPr>
        <p:spPr>
          <a:xfrm>
            <a:off x="457200" y="478296"/>
            <a:ext cx="8229600" cy="939341"/>
          </a:xfrm>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2548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FT logo 14 CMYK.png"/>
          <p:cNvPicPr>
            <a:picLocks noChangeAspect="1"/>
          </p:cNvPicPr>
          <p:nvPr userDrawn="1"/>
        </p:nvPicPr>
        <p:blipFill>
          <a:blip r:embed="rId2"/>
          <a:stretch>
            <a:fillRect/>
          </a:stretch>
        </p:blipFill>
        <p:spPr>
          <a:xfrm>
            <a:off x="6465084" y="6124506"/>
            <a:ext cx="2221716" cy="403773"/>
          </a:xfrm>
          <a:prstGeom prst="rect">
            <a:avLst/>
          </a:prstGeom>
        </p:spPr>
      </p:pic>
      <p:sp>
        <p:nvSpPr>
          <p:cNvPr id="2" name="Title 1"/>
          <p:cNvSpPr>
            <a:spLocks noGrp="1"/>
          </p:cNvSpPr>
          <p:nvPr>
            <p:ph type="title"/>
          </p:nvPr>
        </p:nvSpPr>
        <p:spPr>
          <a:xfrm>
            <a:off x="457200" y="478296"/>
            <a:ext cx="8229600" cy="939341"/>
          </a:xfrm>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2548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0" y="152400"/>
            <a:ext cx="9144000" cy="6705600"/>
          </a:xfrm>
          <a:prstGeom prst="rect">
            <a:avLst/>
          </a:prstGeom>
          <a:noFill/>
          <a:ln w="12700" cmpd="sng">
            <a:solidFill>
              <a:schemeClr val="accent4"/>
            </a:solid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84150"/>
            <a:ext cx="9144000" cy="3878263"/>
          </a:xfrm>
        </p:spPr>
        <p:txBody>
          <a:bodyPr/>
          <a:lstStyle/>
          <a:p>
            <a:endParaRPr lang="en-US"/>
          </a:p>
        </p:txBody>
      </p:sp>
      <p:sp>
        <p:nvSpPr>
          <p:cNvPr id="2" name="Title 1"/>
          <p:cNvSpPr>
            <a:spLocks noGrp="1"/>
          </p:cNvSpPr>
          <p:nvPr>
            <p:ph type="ctrTitle" hasCustomPrompt="1"/>
          </p:nvPr>
        </p:nvSpPr>
        <p:spPr>
          <a:xfrm>
            <a:off x="699710" y="5540853"/>
            <a:ext cx="7744581" cy="536098"/>
          </a:xfrm>
        </p:spPr>
        <p:txBody>
          <a:bodyPr lIns="0" tIns="0" rIns="0" bIns="0" anchor="t" anchorCtr="0">
            <a:noAutofit/>
          </a:bodyPr>
          <a:lstStyle>
            <a:lvl1pPr algn="ctr">
              <a:lnSpc>
                <a:spcPts val="4800"/>
              </a:lnSpc>
              <a:defRPr sz="2100" spc="-100" baseline="0">
                <a:solidFill>
                  <a:schemeClr val="tx1"/>
                </a:solidFill>
                <a:latin typeface="Century Schoolbook"/>
                <a:cs typeface="Arial (Headings)"/>
              </a:defRPr>
            </a:lvl1pPr>
          </a:lstStyle>
          <a:p>
            <a:r>
              <a:rPr lang="en-US" dirty="0" err="1" smtClean="0"/>
              <a:t>www.farmland.org</a:t>
            </a:r>
            <a:endParaRPr lang="en-US" dirty="0"/>
          </a:p>
        </p:txBody>
      </p:sp>
      <p:pic>
        <p:nvPicPr>
          <p:cNvPr id="6" name="Picture 5" descr="AFT logo 14 CMYK tagline.png"/>
          <p:cNvPicPr>
            <a:picLocks noChangeAspect="1"/>
          </p:cNvPicPr>
          <p:nvPr userDrawn="1"/>
        </p:nvPicPr>
        <p:blipFill>
          <a:blip r:embed="rId2"/>
          <a:srcRect b="17642"/>
          <a:stretch>
            <a:fillRect/>
          </a:stretch>
        </p:blipFill>
        <p:spPr>
          <a:xfrm>
            <a:off x="2572250" y="4871042"/>
            <a:ext cx="3999500" cy="824908"/>
          </a:xfrm>
          <a:prstGeom prst="rect">
            <a:avLst/>
          </a:prstGeom>
        </p:spPr>
      </p:pic>
      <p:sp>
        <p:nvSpPr>
          <p:cNvPr id="5" name="TextBox 4"/>
          <p:cNvSpPr txBox="1"/>
          <p:nvPr userDrawn="1"/>
        </p:nvSpPr>
        <p:spPr>
          <a:xfrm>
            <a:off x="0" y="3416300"/>
            <a:ext cx="9144000" cy="646331"/>
          </a:xfrm>
          <a:prstGeom prst="rect">
            <a:avLst/>
          </a:prstGeom>
          <a:noFill/>
        </p:spPr>
        <p:txBody>
          <a:bodyPr wrap="square" rtlCol="0">
            <a:spAutoFit/>
          </a:bodyPr>
          <a:lstStyle/>
          <a:p>
            <a:pPr algn="ctr"/>
            <a:r>
              <a:rPr lang="en-US" sz="3600" dirty="0" smtClean="0">
                <a:solidFill>
                  <a:schemeClr val="bg2"/>
                </a:solidFill>
                <a:latin typeface="Century"/>
                <a:cs typeface="Century"/>
              </a:rPr>
              <a:t>Saving the Land that Sustains Us</a:t>
            </a:r>
            <a:endParaRPr lang="en-US" sz="3600" dirty="0">
              <a:solidFill>
                <a:schemeClr val="bg2"/>
              </a:solidFill>
              <a:latin typeface="Century"/>
              <a:cs typeface="Century"/>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6"/>
          </a:xfrm>
          <a:prstGeom prst="rect">
            <a:avLst/>
          </a:prstGeom>
        </p:spPr>
        <p:txBody>
          <a:bodyPr lIns="91368" tIns="45684" rIns="91368" bIns="45684"/>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45" indent="0" algn="ctr">
              <a:buNone/>
              <a:defRPr/>
            </a:lvl2pPr>
            <a:lvl3pPr marL="913684" indent="0" algn="ctr">
              <a:buNone/>
              <a:defRPr/>
            </a:lvl3pPr>
            <a:lvl4pPr marL="1370528" indent="0" algn="ctr">
              <a:buNone/>
              <a:defRPr/>
            </a:lvl4pPr>
            <a:lvl5pPr marL="1827369" indent="0" algn="ctr">
              <a:buNone/>
              <a:defRPr/>
            </a:lvl5pPr>
            <a:lvl6pPr marL="2284213" indent="0" algn="ctr">
              <a:buNone/>
              <a:defRPr/>
            </a:lvl6pPr>
            <a:lvl7pPr marL="2741054" indent="0" algn="ctr">
              <a:buNone/>
              <a:defRPr/>
            </a:lvl7pPr>
            <a:lvl8pPr marL="3197897" indent="0" algn="ctr">
              <a:buNone/>
              <a:defRPr/>
            </a:lvl8pPr>
            <a:lvl9pPr marL="36547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2D4A24-162F-441B-84F8-1412E64792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138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8" tIns="45684" rIns="91368" bIns="45684"/>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E7D2A20-8250-4F94-87FA-1D641CB5F9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111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a:prstGeom prst="rect">
            <a:avLst/>
          </a:prstGeom>
        </p:spPr>
        <p:txBody>
          <a:bodyPr lIns="91368" tIns="45684" rIns="91368" bIns="45684"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45" indent="0">
              <a:buNone/>
              <a:defRPr sz="1800"/>
            </a:lvl2pPr>
            <a:lvl3pPr marL="913684" indent="0">
              <a:buNone/>
              <a:defRPr sz="1600"/>
            </a:lvl3pPr>
            <a:lvl4pPr marL="1370528" indent="0">
              <a:buNone/>
              <a:defRPr sz="1300"/>
            </a:lvl4pPr>
            <a:lvl5pPr marL="1827369" indent="0">
              <a:buNone/>
              <a:defRPr sz="1300"/>
            </a:lvl5pPr>
            <a:lvl6pPr marL="2284213" indent="0">
              <a:buNone/>
              <a:defRPr sz="1300"/>
            </a:lvl6pPr>
            <a:lvl7pPr marL="2741054" indent="0">
              <a:buNone/>
              <a:defRPr sz="1300"/>
            </a:lvl7pPr>
            <a:lvl8pPr marL="3197897" indent="0">
              <a:buNone/>
              <a:defRPr sz="1300"/>
            </a:lvl8pPr>
            <a:lvl9pPr marL="3654736"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D23F3A-5C22-4909-BB7E-4CF0BCE007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970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75488"/>
            <a:ext cx="8229600" cy="941832"/>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p:nvSpPr>
        <p:spPr>
          <a:xfrm>
            <a:off x="-1" y="0"/>
            <a:ext cx="9153144" cy="182880"/>
          </a:xfrm>
          <a:prstGeom prst="rect">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457200" rtl="0" eaLnBrk="1" latinLnBrk="0" hangingPunct="1">
        <a:spcBef>
          <a:spcPct val="0"/>
        </a:spcBef>
        <a:buNone/>
        <a:defRPr sz="4800" kern="1200" spc="-5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1"/>
        </a:buClr>
        <a:buSzPct val="88000"/>
        <a:buFont typeface="Wingdings" charset="2"/>
        <a:buChar char="§"/>
        <a:defRPr sz="3200" kern="1200" spc="-50">
          <a:solidFill>
            <a:srgbClr val="3C3D3C"/>
          </a:solidFill>
          <a:latin typeface="+mn-lt"/>
          <a:ea typeface="+mn-ea"/>
          <a:cs typeface="+mn-cs"/>
        </a:defRPr>
      </a:lvl1pPr>
      <a:lvl2pPr marL="742950" indent="-285750" algn="l" defTabSz="457200" rtl="0" eaLnBrk="1" latinLnBrk="0" hangingPunct="1">
        <a:spcBef>
          <a:spcPct val="20000"/>
        </a:spcBef>
        <a:buClr>
          <a:schemeClr val="tx1"/>
        </a:buClr>
        <a:buSzPct val="99000"/>
        <a:buFont typeface="Arial"/>
        <a:buChar char="•"/>
        <a:defRPr sz="2800" kern="1200" spc="-50">
          <a:solidFill>
            <a:srgbClr val="3C3D3C"/>
          </a:solidFill>
          <a:latin typeface="+mn-lt"/>
          <a:ea typeface="+mn-ea"/>
          <a:cs typeface="+mn-cs"/>
        </a:defRPr>
      </a:lvl2pPr>
      <a:lvl3pPr marL="1143000" indent="-228600" algn="l" defTabSz="457200" rtl="0" eaLnBrk="1" latinLnBrk="0" hangingPunct="1">
        <a:spcBef>
          <a:spcPct val="20000"/>
        </a:spcBef>
        <a:buClr>
          <a:schemeClr val="tx1"/>
        </a:buClr>
        <a:buSzPct val="44000"/>
        <a:buFont typeface="Wingdings" charset="2"/>
        <a:buChar char="u"/>
        <a:defRPr sz="2400" kern="1200" spc="-50">
          <a:solidFill>
            <a:srgbClr val="3C3D3C"/>
          </a:solidFill>
          <a:latin typeface="+mn-lt"/>
          <a:ea typeface="+mn-ea"/>
          <a:cs typeface="+mn-cs"/>
        </a:defRPr>
      </a:lvl3pPr>
      <a:lvl4pPr marL="1600200" indent="-228600" algn="l" defTabSz="457200" rtl="0" eaLnBrk="1" latinLnBrk="0" hangingPunct="1">
        <a:spcBef>
          <a:spcPct val="20000"/>
        </a:spcBef>
        <a:buClr>
          <a:schemeClr val="tx1"/>
        </a:buClr>
        <a:buSzPct val="76000"/>
        <a:buFont typeface="Courier New"/>
        <a:buChar char="o"/>
        <a:defRPr sz="2000" kern="1200" spc="-50">
          <a:solidFill>
            <a:srgbClr val="3C3D3C"/>
          </a:solidFill>
          <a:latin typeface="+mn-lt"/>
          <a:ea typeface="+mn-ea"/>
          <a:cs typeface="+mn-cs"/>
        </a:defRPr>
      </a:lvl4pPr>
      <a:lvl5pPr marL="2057400" indent="-228600" algn="l" defTabSz="457200" rtl="0" eaLnBrk="1" latinLnBrk="0" hangingPunct="1">
        <a:spcBef>
          <a:spcPct val="20000"/>
        </a:spcBef>
        <a:buClr>
          <a:schemeClr val="tx1"/>
        </a:buClr>
        <a:buSzPct val="44000"/>
        <a:buFont typeface="Wingdings" charset="2"/>
        <a:buChar char=""/>
        <a:defRPr sz="2000" kern="1200" spc="-50">
          <a:solidFill>
            <a:srgbClr val="3C3D3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489" y="1599640"/>
            <a:ext cx="8229023" cy="45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3732" name="Rectangle 4"/>
          <p:cNvSpPr>
            <a:spLocks noGrp="1" noChangeArrowheads="1"/>
          </p:cNvSpPr>
          <p:nvPr>
            <p:ph type="dt" sz="half" idx="2"/>
          </p:nvPr>
        </p:nvSpPr>
        <p:spPr bwMode="auto">
          <a:xfrm>
            <a:off x="457489" y="6245879"/>
            <a:ext cx="2133023" cy="476250"/>
          </a:xfrm>
          <a:prstGeom prst="rect">
            <a:avLst/>
          </a:prstGeom>
          <a:noFill/>
          <a:ln w="9525">
            <a:noFill/>
            <a:miter lim="800000"/>
            <a:headEnd/>
            <a:tailEnd/>
          </a:ln>
          <a:effectLst/>
        </p:spPr>
        <p:txBody>
          <a:bodyPr vert="horz" wrap="square" lIns="91368" tIns="45684" rIns="91368" bIns="45684" numCol="1" anchor="t" anchorCtr="0" compatLnSpc="1">
            <a:prstTxWarp prst="textNoShape">
              <a:avLst/>
            </a:prstTxWarp>
          </a:bodyPr>
          <a:lstStyle>
            <a:lvl1pPr eaLnBrk="1" hangingPunct="1">
              <a:defRPr sz="1300">
                <a:latin typeface="Arial" charset="0"/>
              </a:defRPr>
            </a:lvl1pPr>
          </a:lstStyle>
          <a:p>
            <a:pPr defTabSz="914400" fontAlgn="base">
              <a:spcBef>
                <a:spcPct val="0"/>
              </a:spcBef>
              <a:spcAft>
                <a:spcPct val="0"/>
              </a:spcAft>
              <a:defRPr/>
            </a:pPr>
            <a:endParaRPr lang="en-US">
              <a:solidFill>
                <a:srgbClr val="000000"/>
              </a:solidFill>
            </a:endParaRPr>
          </a:p>
        </p:txBody>
      </p:sp>
      <p:sp>
        <p:nvSpPr>
          <p:cNvPr id="73733" name="Rectangle 5"/>
          <p:cNvSpPr>
            <a:spLocks noGrp="1" noChangeArrowheads="1"/>
          </p:cNvSpPr>
          <p:nvPr>
            <p:ph type="ftr" sz="quarter" idx="3"/>
          </p:nvPr>
        </p:nvSpPr>
        <p:spPr bwMode="auto">
          <a:xfrm>
            <a:off x="3124489" y="6245879"/>
            <a:ext cx="2895023" cy="476250"/>
          </a:xfrm>
          <a:prstGeom prst="rect">
            <a:avLst/>
          </a:prstGeom>
          <a:noFill/>
          <a:ln w="9525">
            <a:noFill/>
            <a:miter lim="800000"/>
            <a:headEnd/>
            <a:tailEnd/>
          </a:ln>
          <a:effectLst/>
        </p:spPr>
        <p:txBody>
          <a:bodyPr vert="horz" wrap="square" lIns="91368" tIns="45684" rIns="91368" bIns="45684" numCol="1" anchor="t" anchorCtr="0" compatLnSpc="1">
            <a:prstTxWarp prst="textNoShape">
              <a:avLst/>
            </a:prstTxWarp>
          </a:bodyPr>
          <a:lstStyle>
            <a:lvl1pPr algn="ctr" eaLnBrk="1" hangingPunct="1">
              <a:defRPr sz="1300">
                <a:latin typeface="Arial" charset="0"/>
              </a:defRPr>
            </a:lvl1pPr>
          </a:lstStyle>
          <a:p>
            <a:pPr defTabSz="914400" fontAlgn="base">
              <a:spcBef>
                <a:spcPct val="0"/>
              </a:spcBef>
              <a:spcAft>
                <a:spcPct val="0"/>
              </a:spcAft>
              <a:defRPr/>
            </a:pPr>
            <a:endParaRPr lang="en-US">
              <a:solidFill>
                <a:srgbClr val="000000"/>
              </a:solidFill>
            </a:endParaRPr>
          </a:p>
        </p:txBody>
      </p:sp>
      <p:sp>
        <p:nvSpPr>
          <p:cNvPr id="73734" name="Rectangle 6"/>
          <p:cNvSpPr>
            <a:spLocks noGrp="1" noChangeArrowheads="1"/>
          </p:cNvSpPr>
          <p:nvPr>
            <p:ph type="sldNum" sz="quarter" idx="4"/>
          </p:nvPr>
        </p:nvSpPr>
        <p:spPr bwMode="auto">
          <a:xfrm>
            <a:off x="6553489" y="6245879"/>
            <a:ext cx="2133023" cy="476250"/>
          </a:xfrm>
          <a:prstGeom prst="rect">
            <a:avLst/>
          </a:prstGeom>
          <a:noFill/>
          <a:ln w="9525">
            <a:noFill/>
            <a:miter lim="800000"/>
            <a:headEnd/>
            <a:tailEnd/>
          </a:ln>
          <a:effectLst/>
        </p:spPr>
        <p:txBody>
          <a:bodyPr vert="horz" wrap="square" lIns="91368" tIns="45684" rIns="91368" bIns="45684" numCol="1" anchor="t" anchorCtr="0" compatLnSpc="1">
            <a:prstTxWarp prst="textNoShape">
              <a:avLst/>
            </a:prstTxWarp>
          </a:bodyPr>
          <a:lstStyle>
            <a:lvl1pPr algn="r" eaLnBrk="1" hangingPunct="1">
              <a:defRPr sz="1300"/>
            </a:lvl1pPr>
          </a:lstStyle>
          <a:p>
            <a:pPr defTabSz="914400" fontAlgn="base">
              <a:spcBef>
                <a:spcPct val="0"/>
              </a:spcBef>
              <a:spcAft>
                <a:spcPct val="0"/>
              </a:spcAft>
            </a:pPr>
            <a:fld id="{837C849A-0351-457E-BA8B-C1D1CF7D97E3}"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
        <p:nvSpPr>
          <p:cNvPr id="1030" name="Line 7"/>
          <p:cNvSpPr>
            <a:spLocks noChangeShapeType="1"/>
          </p:cNvSpPr>
          <p:nvPr/>
        </p:nvSpPr>
        <p:spPr bwMode="auto">
          <a:xfrm flipH="1">
            <a:off x="151535" y="483254"/>
            <a:ext cx="8001000" cy="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lIns="91368" tIns="45684" rIns="91368" bIns="45684"/>
          <a:lstStyle/>
          <a:p>
            <a:pPr defTabSz="914400" eaLnBrk="0" fontAlgn="base" hangingPunct="0">
              <a:spcBef>
                <a:spcPct val="0"/>
              </a:spcBef>
              <a:spcAft>
                <a:spcPct val="0"/>
              </a:spcAft>
            </a:pPr>
            <a:endParaRPr lang="en-US" sz="2300" smtClean="0">
              <a:solidFill>
                <a:srgbClr val="000000"/>
              </a:solidFill>
            </a:endParaRPr>
          </a:p>
        </p:txBody>
      </p:sp>
      <p:sp>
        <p:nvSpPr>
          <p:cNvPr id="1031" name="Line 8"/>
          <p:cNvSpPr>
            <a:spLocks noChangeShapeType="1"/>
          </p:cNvSpPr>
          <p:nvPr/>
        </p:nvSpPr>
        <p:spPr bwMode="auto">
          <a:xfrm flipH="1">
            <a:off x="8914535" y="914681"/>
            <a:ext cx="0" cy="5715000"/>
          </a:xfrm>
          <a:prstGeom prst="line">
            <a:avLst/>
          </a:prstGeom>
          <a:noFill/>
          <a:ln w="57150">
            <a:solidFill>
              <a:srgbClr val="000080"/>
            </a:solidFill>
            <a:round/>
            <a:headEnd/>
            <a:tailEnd/>
          </a:ln>
          <a:extLst>
            <a:ext uri="{909E8E84-426E-40DD-AFC4-6F175D3DCCD1}">
              <a14:hiddenFill xmlns:a14="http://schemas.microsoft.com/office/drawing/2010/main">
                <a:noFill/>
              </a14:hiddenFill>
            </a:ext>
          </a:extLst>
        </p:spPr>
        <p:txBody>
          <a:bodyPr lIns="91368" tIns="45684" rIns="91368" bIns="45684"/>
          <a:lstStyle/>
          <a:p>
            <a:pPr defTabSz="914400" eaLnBrk="0" fontAlgn="base" hangingPunct="0">
              <a:spcBef>
                <a:spcPct val="0"/>
              </a:spcBef>
              <a:spcAft>
                <a:spcPct val="0"/>
              </a:spcAft>
            </a:pPr>
            <a:endParaRPr lang="en-US" sz="2300" smtClean="0">
              <a:solidFill>
                <a:srgbClr val="000000"/>
              </a:solidFill>
            </a:endParaRPr>
          </a:p>
        </p:txBody>
      </p:sp>
      <p:pic>
        <p:nvPicPr>
          <p:cNvPr id="1032" name="Picture 9" descr="nass_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84285" y="152681"/>
            <a:ext cx="829829" cy="83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0"/>
          <p:cNvSpPr txBox="1">
            <a:spLocks noChangeArrowheads="1"/>
          </p:cNvSpPr>
          <p:nvPr/>
        </p:nvSpPr>
        <p:spPr bwMode="auto">
          <a:xfrm>
            <a:off x="76489" y="0"/>
            <a:ext cx="8076045" cy="36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p>
            <a:pPr defTabSz="914400" eaLnBrk="0" fontAlgn="base" hangingPunct="0">
              <a:spcBef>
                <a:spcPct val="50000"/>
              </a:spcBef>
              <a:spcAft>
                <a:spcPct val="0"/>
              </a:spcAft>
            </a:pPr>
            <a:r>
              <a:rPr lang="en-US" altLang="en-US" smtClean="0">
                <a:solidFill>
                  <a:srgbClr val="333399"/>
                </a:solidFill>
              </a:rPr>
              <a:t>USDA / National Agricultural Statistics Service, New England Field Office</a:t>
            </a:r>
          </a:p>
        </p:txBody>
      </p:sp>
      <p:sp>
        <p:nvSpPr>
          <p:cNvPr id="1034" name="Rectangle 12"/>
          <p:cNvSpPr>
            <a:spLocks noChangeArrowheads="1"/>
          </p:cNvSpPr>
          <p:nvPr/>
        </p:nvSpPr>
        <p:spPr bwMode="auto">
          <a:xfrm>
            <a:off x="0" y="6265490"/>
            <a:ext cx="9144000" cy="42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76" tIns="40990" rIns="81976" bIns="40990" anchor="ctr">
            <a:spAutoFit/>
          </a:bodyPr>
          <a:lstStyle>
            <a:lvl1pPr defTabSz="912813">
              <a:defRPr sz="2600">
                <a:solidFill>
                  <a:schemeClr val="tx1"/>
                </a:solidFill>
                <a:latin typeface="Arial" panose="020B0604020202020204" pitchFamily="34" charset="0"/>
              </a:defRPr>
            </a:lvl1pPr>
            <a:lvl2pPr defTabSz="912813">
              <a:defRPr sz="2600">
                <a:solidFill>
                  <a:schemeClr val="tx1"/>
                </a:solidFill>
                <a:latin typeface="Arial" panose="020B0604020202020204" pitchFamily="34" charset="0"/>
              </a:defRPr>
            </a:lvl2pPr>
            <a:lvl3pPr defTabSz="912813">
              <a:defRPr sz="2600">
                <a:solidFill>
                  <a:schemeClr val="tx1"/>
                </a:solidFill>
                <a:latin typeface="Arial" panose="020B0604020202020204" pitchFamily="34" charset="0"/>
              </a:defRPr>
            </a:lvl3pPr>
            <a:lvl4pPr defTabSz="912813">
              <a:defRPr sz="2600">
                <a:solidFill>
                  <a:schemeClr val="tx1"/>
                </a:solidFill>
                <a:latin typeface="Arial" panose="020B0604020202020204" pitchFamily="34" charset="0"/>
              </a:defRPr>
            </a:lvl4pPr>
            <a:lvl5pPr defTabSz="912813">
              <a:defRPr sz="2600">
                <a:solidFill>
                  <a:schemeClr val="tx1"/>
                </a:solidFill>
                <a:latin typeface="Arial" panose="020B0604020202020204" pitchFamily="34" charset="0"/>
              </a:defRPr>
            </a:lvl5pPr>
            <a:lvl6pPr marL="2490788" indent="-760413" defTabSz="912813" eaLnBrk="0" fontAlgn="base" hangingPunct="0">
              <a:spcBef>
                <a:spcPct val="0"/>
              </a:spcBef>
              <a:spcAft>
                <a:spcPct val="0"/>
              </a:spcAft>
              <a:defRPr sz="2600">
                <a:solidFill>
                  <a:schemeClr val="tx1"/>
                </a:solidFill>
                <a:latin typeface="Arial" panose="020B0604020202020204" pitchFamily="34" charset="0"/>
              </a:defRPr>
            </a:lvl6pPr>
            <a:lvl7pPr marL="2947988" indent="-760413" defTabSz="912813" eaLnBrk="0" fontAlgn="base" hangingPunct="0">
              <a:spcBef>
                <a:spcPct val="0"/>
              </a:spcBef>
              <a:spcAft>
                <a:spcPct val="0"/>
              </a:spcAft>
              <a:defRPr sz="2600">
                <a:solidFill>
                  <a:schemeClr val="tx1"/>
                </a:solidFill>
                <a:latin typeface="Arial" panose="020B0604020202020204" pitchFamily="34" charset="0"/>
              </a:defRPr>
            </a:lvl7pPr>
            <a:lvl8pPr marL="3405188" indent="-760413" defTabSz="912813" eaLnBrk="0" fontAlgn="base" hangingPunct="0">
              <a:spcBef>
                <a:spcPct val="0"/>
              </a:spcBef>
              <a:spcAft>
                <a:spcPct val="0"/>
              </a:spcAft>
              <a:defRPr sz="2600">
                <a:solidFill>
                  <a:schemeClr val="tx1"/>
                </a:solidFill>
                <a:latin typeface="Arial" panose="020B0604020202020204" pitchFamily="34" charset="0"/>
              </a:defRPr>
            </a:lvl8pPr>
            <a:lvl9pPr marL="3862388" indent="-760413" defTabSz="912813" eaLnBrk="0" fontAlgn="base" hangingPunct="0">
              <a:spcBef>
                <a:spcPct val="0"/>
              </a:spcBef>
              <a:spcAft>
                <a:spcPct val="0"/>
              </a:spcAft>
              <a:defRPr sz="2600">
                <a:solidFill>
                  <a:schemeClr val="tx1"/>
                </a:solidFill>
                <a:latin typeface="Arial" panose="020B0604020202020204" pitchFamily="34" charset="0"/>
              </a:defRPr>
            </a:lvl9pPr>
          </a:lstStyle>
          <a:p>
            <a:pPr algn="ctr" fontAlgn="base">
              <a:spcBef>
                <a:spcPct val="0"/>
              </a:spcBef>
              <a:spcAft>
                <a:spcPct val="0"/>
              </a:spcAft>
              <a:defRPr/>
            </a:pPr>
            <a:r>
              <a:rPr lang="en-US" altLang="en-US" sz="1800" b="1" i="1" smtClean="0">
                <a:solidFill>
                  <a:srgbClr val="000000"/>
                </a:solidFill>
                <a:latin typeface="Times New Roman" panose="02020603050405020304" pitchFamily="18" charset="0"/>
              </a:rPr>
              <a:t>Agriculture counts and NASS counts for U.S. agriculture.</a:t>
            </a:r>
            <a:r>
              <a:rPr lang="en-US" altLang="en-US" sz="2200" smtClean="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7805768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xStyles>
    <p:titleStyle>
      <a:lvl1pPr algn="ctr" rtl="0" eaLnBrk="0" fontAlgn="base" hangingPunct="0">
        <a:spcBef>
          <a:spcPct val="0"/>
        </a:spcBef>
        <a:spcAft>
          <a:spcPct val="0"/>
        </a:spcAft>
        <a:defRPr b="1">
          <a:solidFill>
            <a:schemeClr val="tx2"/>
          </a:solidFill>
          <a:latin typeface="+mj-lt"/>
          <a:ea typeface="+mj-ea"/>
          <a:cs typeface="+mj-cs"/>
        </a:defRPr>
      </a:lvl1pPr>
      <a:lvl2pPr algn="ctr" rtl="0" eaLnBrk="0" fontAlgn="base" hangingPunct="0">
        <a:spcBef>
          <a:spcPct val="0"/>
        </a:spcBef>
        <a:spcAft>
          <a:spcPct val="0"/>
        </a:spcAft>
        <a:defRPr b="1">
          <a:solidFill>
            <a:schemeClr val="tx2"/>
          </a:solidFill>
          <a:latin typeface="Arial" charset="0"/>
        </a:defRPr>
      </a:lvl2pPr>
      <a:lvl3pPr algn="ctr" rtl="0" eaLnBrk="0" fontAlgn="base" hangingPunct="0">
        <a:spcBef>
          <a:spcPct val="0"/>
        </a:spcBef>
        <a:spcAft>
          <a:spcPct val="0"/>
        </a:spcAft>
        <a:defRPr b="1">
          <a:solidFill>
            <a:schemeClr val="tx2"/>
          </a:solidFill>
          <a:latin typeface="Arial" charset="0"/>
        </a:defRPr>
      </a:lvl3pPr>
      <a:lvl4pPr algn="ctr" rtl="0" eaLnBrk="0" fontAlgn="base" hangingPunct="0">
        <a:spcBef>
          <a:spcPct val="0"/>
        </a:spcBef>
        <a:spcAft>
          <a:spcPct val="0"/>
        </a:spcAft>
        <a:defRPr b="1">
          <a:solidFill>
            <a:schemeClr val="tx2"/>
          </a:solidFill>
          <a:latin typeface="Arial" charset="0"/>
        </a:defRPr>
      </a:lvl4pPr>
      <a:lvl5pPr algn="ctr" rtl="0" eaLnBrk="0" fontAlgn="base" hangingPunct="0">
        <a:spcBef>
          <a:spcPct val="0"/>
        </a:spcBef>
        <a:spcAft>
          <a:spcPct val="0"/>
        </a:spcAft>
        <a:defRPr b="1">
          <a:solidFill>
            <a:schemeClr val="tx2"/>
          </a:solidFill>
          <a:latin typeface="Arial" charset="0"/>
        </a:defRPr>
      </a:lvl5pPr>
      <a:lvl6pPr marL="456845" algn="ctr" rtl="0" fontAlgn="base">
        <a:spcBef>
          <a:spcPct val="0"/>
        </a:spcBef>
        <a:spcAft>
          <a:spcPct val="0"/>
        </a:spcAft>
        <a:defRPr sz="1600" b="1">
          <a:solidFill>
            <a:schemeClr val="tx2"/>
          </a:solidFill>
          <a:latin typeface="Arial" charset="0"/>
        </a:defRPr>
      </a:lvl6pPr>
      <a:lvl7pPr marL="913684" algn="ctr" rtl="0" fontAlgn="base">
        <a:spcBef>
          <a:spcPct val="0"/>
        </a:spcBef>
        <a:spcAft>
          <a:spcPct val="0"/>
        </a:spcAft>
        <a:defRPr sz="1600" b="1">
          <a:solidFill>
            <a:schemeClr val="tx2"/>
          </a:solidFill>
          <a:latin typeface="Arial" charset="0"/>
        </a:defRPr>
      </a:lvl7pPr>
      <a:lvl8pPr marL="1370528" algn="ctr" rtl="0" fontAlgn="base">
        <a:spcBef>
          <a:spcPct val="0"/>
        </a:spcBef>
        <a:spcAft>
          <a:spcPct val="0"/>
        </a:spcAft>
        <a:defRPr sz="1600" b="1">
          <a:solidFill>
            <a:schemeClr val="tx2"/>
          </a:solidFill>
          <a:latin typeface="Arial" charset="0"/>
        </a:defRPr>
      </a:lvl8pPr>
      <a:lvl9pPr marL="1827369" algn="ctr" rtl="0" fontAlgn="base">
        <a:spcBef>
          <a:spcPct val="0"/>
        </a:spcBef>
        <a:spcAft>
          <a:spcPct val="0"/>
        </a:spcAft>
        <a:defRPr sz="1600" b="1">
          <a:solidFill>
            <a:schemeClr val="tx2"/>
          </a:solidFill>
          <a:latin typeface="Arial" charset="0"/>
        </a:defRPr>
      </a:lvl9pPr>
    </p:titleStyle>
    <p:bodyStyle>
      <a:lvl1pPr marL="340485" indent="-340485" algn="l" rtl="0" eaLnBrk="0" fontAlgn="base" hangingPunct="0">
        <a:spcBef>
          <a:spcPct val="20000"/>
        </a:spcBef>
        <a:spcAft>
          <a:spcPct val="0"/>
        </a:spcAft>
        <a:buChar char="•"/>
        <a:defRPr sz="3200">
          <a:solidFill>
            <a:schemeClr val="tx1"/>
          </a:solidFill>
          <a:latin typeface="+mn-lt"/>
          <a:ea typeface="+mn-ea"/>
          <a:cs typeface="+mn-cs"/>
        </a:defRPr>
      </a:lvl1pPr>
      <a:lvl2pPr marL="739380" indent="-283500" algn="l" rtl="0" eaLnBrk="0" fontAlgn="base" hangingPunct="0">
        <a:spcBef>
          <a:spcPct val="20000"/>
        </a:spcBef>
        <a:spcAft>
          <a:spcPct val="0"/>
        </a:spcAft>
        <a:buChar char="–"/>
        <a:defRPr sz="2800">
          <a:solidFill>
            <a:schemeClr val="tx1"/>
          </a:solidFill>
          <a:latin typeface="+mn-lt"/>
        </a:defRPr>
      </a:lvl2pPr>
      <a:lvl3pPr marL="1139698" indent="-226515" algn="l" rtl="0" eaLnBrk="0" fontAlgn="base" hangingPunct="0">
        <a:spcBef>
          <a:spcPct val="20000"/>
        </a:spcBef>
        <a:spcAft>
          <a:spcPct val="0"/>
        </a:spcAft>
        <a:buChar char="•"/>
        <a:defRPr sz="2300">
          <a:solidFill>
            <a:schemeClr val="tx1"/>
          </a:solidFill>
          <a:latin typeface="+mn-lt"/>
        </a:defRPr>
      </a:lvl3pPr>
      <a:lvl4pPr marL="1597002" indent="-226515" algn="l" rtl="0" eaLnBrk="0" fontAlgn="base" hangingPunct="0">
        <a:spcBef>
          <a:spcPct val="20000"/>
        </a:spcBef>
        <a:spcAft>
          <a:spcPct val="0"/>
        </a:spcAft>
        <a:buChar char="–"/>
        <a:defRPr sz="2000">
          <a:solidFill>
            <a:schemeClr val="tx1"/>
          </a:solidFill>
          <a:latin typeface="+mn-lt"/>
        </a:defRPr>
      </a:lvl4pPr>
      <a:lvl5pPr marL="2052881" indent="-226515" algn="l" rtl="0" eaLnBrk="0" fontAlgn="base" hangingPunct="0">
        <a:spcBef>
          <a:spcPct val="20000"/>
        </a:spcBef>
        <a:spcAft>
          <a:spcPct val="0"/>
        </a:spcAft>
        <a:buChar char="»"/>
        <a:defRPr sz="2000">
          <a:solidFill>
            <a:schemeClr val="tx1"/>
          </a:solidFill>
          <a:latin typeface="+mn-lt"/>
        </a:defRPr>
      </a:lvl5pPr>
      <a:lvl6pPr marL="2512632" indent="-228422" algn="l" rtl="0" fontAlgn="base">
        <a:spcBef>
          <a:spcPct val="20000"/>
        </a:spcBef>
        <a:spcAft>
          <a:spcPct val="0"/>
        </a:spcAft>
        <a:buChar char="»"/>
        <a:defRPr sz="2000">
          <a:solidFill>
            <a:schemeClr val="tx1"/>
          </a:solidFill>
          <a:latin typeface="+mn-lt"/>
        </a:defRPr>
      </a:lvl6pPr>
      <a:lvl7pPr marL="2969475" indent="-228422" algn="l" rtl="0" fontAlgn="base">
        <a:spcBef>
          <a:spcPct val="20000"/>
        </a:spcBef>
        <a:spcAft>
          <a:spcPct val="0"/>
        </a:spcAft>
        <a:buChar char="»"/>
        <a:defRPr sz="2000">
          <a:solidFill>
            <a:schemeClr val="tx1"/>
          </a:solidFill>
          <a:latin typeface="+mn-lt"/>
        </a:defRPr>
      </a:lvl7pPr>
      <a:lvl8pPr marL="3426317" indent="-228422" algn="l" rtl="0" fontAlgn="base">
        <a:spcBef>
          <a:spcPct val="20000"/>
        </a:spcBef>
        <a:spcAft>
          <a:spcPct val="0"/>
        </a:spcAft>
        <a:buChar char="»"/>
        <a:defRPr sz="2000">
          <a:solidFill>
            <a:schemeClr val="tx1"/>
          </a:solidFill>
          <a:latin typeface="+mn-lt"/>
        </a:defRPr>
      </a:lvl8pPr>
      <a:lvl9pPr marL="3883157" indent="-22842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684" rtl="0" eaLnBrk="1" latinLnBrk="0" hangingPunct="1">
        <a:defRPr sz="1800" kern="1200">
          <a:solidFill>
            <a:schemeClr val="tx1"/>
          </a:solidFill>
          <a:latin typeface="+mn-lt"/>
          <a:ea typeface="+mn-ea"/>
          <a:cs typeface="+mn-cs"/>
        </a:defRPr>
      </a:lvl1pPr>
      <a:lvl2pPr marL="456845" algn="l" defTabSz="913684" rtl="0" eaLnBrk="1" latinLnBrk="0" hangingPunct="1">
        <a:defRPr sz="1800" kern="1200">
          <a:solidFill>
            <a:schemeClr val="tx1"/>
          </a:solidFill>
          <a:latin typeface="+mn-lt"/>
          <a:ea typeface="+mn-ea"/>
          <a:cs typeface="+mn-cs"/>
        </a:defRPr>
      </a:lvl2pPr>
      <a:lvl3pPr marL="913684" algn="l" defTabSz="913684" rtl="0" eaLnBrk="1" latinLnBrk="0" hangingPunct="1">
        <a:defRPr sz="1800" kern="1200">
          <a:solidFill>
            <a:schemeClr val="tx1"/>
          </a:solidFill>
          <a:latin typeface="+mn-lt"/>
          <a:ea typeface="+mn-ea"/>
          <a:cs typeface="+mn-cs"/>
        </a:defRPr>
      </a:lvl3pPr>
      <a:lvl4pPr marL="1370528" algn="l" defTabSz="913684" rtl="0" eaLnBrk="1" latinLnBrk="0" hangingPunct="1">
        <a:defRPr sz="1800" kern="1200">
          <a:solidFill>
            <a:schemeClr val="tx1"/>
          </a:solidFill>
          <a:latin typeface="+mn-lt"/>
          <a:ea typeface="+mn-ea"/>
          <a:cs typeface="+mn-cs"/>
        </a:defRPr>
      </a:lvl4pPr>
      <a:lvl5pPr marL="1827369" algn="l" defTabSz="913684" rtl="0" eaLnBrk="1" latinLnBrk="0" hangingPunct="1">
        <a:defRPr sz="1800" kern="1200">
          <a:solidFill>
            <a:schemeClr val="tx1"/>
          </a:solidFill>
          <a:latin typeface="+mn-lt"/>
          <a:ea typeface="+mn-ea"/>
          <a:cs typeface="+mn-cs"/>
        </a:defRPr>
      </a:lvl5pPr>
      <a:lvl6pPr marL="2284213" algn="l" defTabSz="913684" rtl="0" eaLnBrk="1" latinLnBrk="0" hangingPunct="1">
        <a:defRPr sz="1800" kern="1200">
          <a:solidFill>
            <a:schemeClr val="tx1"/>
          </a:solidFill>
          <a:latin typeface="+mn-lt"/>
          <a:ea typeface="+mn-ea"/>
          <a:cs typeface="+mn-cs"/>
        </a:defRPr>
      </a:lvl6pPr>
      <a:lvl7pPr marL="2741054" algn="l" defTabSz="913684" rtl="0" eaLnBrk="1" latinLnBrk="0" hangingPunct="1">
        <a:defRPr sz="1800" kern="1200">
          <a:solidFill>
            <a:schemeClr val="tx1"/>
          </a:solidFill>
          <a:latin typeface="+mn-lt"/>
          <a:ea typeface="+mn-ea"/>
          <a:cs typeface="+mn-cs"/>
        </a:defRPr>
      </a:lvl7pPr>
      <a:lvl8pPr marL="3197897" algn="l" defTabSz="913684" rtl="0" eaLnBrk="1" latinLnBrk="0" hangingPunct="1">
        <a:defRPr sz="1800" kern="1200">
          <a:solidFill>
            <a:schemeClr val="tx1"/>
          </a:solidFill>
          <a:latin typeface="+mn-lt"/>
          <a:ea typeface="+mn-ea"/>
          <a:cs typeface="+mn-cs"/>
        </a:defRPr>
      </a:lvl8pPr>
      <a:lvl9pPr marL="3654736" algn="l" defTabSz="9136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17996"/>
            <a:ext cx="8229600" cy="939341"/>
          </a:xfrm>
        </p:spPr>
        <p:txBody>
          <a:bodyPr/>
          <a:lstStyle/>
          <a:p>
            <a:pPr marL="0" marR="0" algn="ctr">
              <a:lnSpc>
                <a:spcPts val="3400"/>
              </a:lnSpc>
              <a:spcBef>
                <a:spcPts val="0"/>
              </a:spcBef>
              <a:spcAft>
                <a:spcPts val="0"/>
              </a:spcAft>
            </a:pPr>
            <a:r>
              <a:rPr lang="en-US" dirty="0" smtClean="0"/>
              <a:t> </a:t>
            </a:r>
            <a:r>
              <a:rPr lang="en-US" dirty="0"/>
              <a:t/>
            </a:r>
            <a:br>
              <a:rPr lang="en-US" dirty="0"/>
            </a:br>
            <a:r>
              <a:rPr lang="en-US" sz="3200" dirty="0">
                <a:solidFill>
                  <a:srgbClr val="000000"/>
                </a:solidFill>
                <a:latin typeface="Calibri Light" panose="020F0302020204030204" pitchFamily="34" charset="0"/>
                <a:ea typeface="Times New Roman" panose="02020603050405020304" pitchFamily="18" charset="0"/>
              </a:rPr>
              <a:t>Purchase of Agricultural Conservation Easement programs operate in 32 states</a:t>
            </a:r>
            <a:r>
              <a:rPr lang="en-US" sz="3200" dirty="0">
                <a:latin typeface="Calibri Light" panose="020F0302020204030204" pitchFamily="34" charset="0"/>
                <a:ea typeface="Times New Roman" panose="02020603050405020304" pitchFamily="18" charset="0"/>
              </a:rPr>
              <a:t/>
            </a:r>
            <a:br>
              <a:rPr lang="en-US" sz="3200" dirty="0">
                <a:latin typeface="Calibri Light" panose="020F0302020204030204" pitchFamily="34" charset="0"/>
                <a:ea typeface="Times New Roman" panose="02020603050405020304" pitchFamily="18" charset="0"/>
              </a:rPr>
            </a:br>
            <a:r>
              <a:rPr lang="en-US" dirty="0" smtClean="0"/>
              <a:t/>
            </a:r>
            <a:br>
              <a:rPr lang="en-US" dirty="0" smtClean="0"/>
            </a:br>
            <a:endParaRPr lang="en-US" sz="2400" b="1" dirty="0"/>
          </a:p>
        </p:txBody>
      </p:sp>
      <p:sp>
        <p:nvSpPr>
          <p:cNvPr id="6" name="TextBox 5"/>
          <p:cNvSpPr txBox="1"/>
          <p:nvPr/>
        </p:nvSpPr>
        <p:spPr>
          <a:xfrm>
            <a:off x="457200" y="6054857"/>
            <a:ext cx="5966460" cy="246221"/>
          </a:xfrm>
          <a:prstGeom prst="rect">
            <a:avLst/>
          </a:prstGeom>
          <a:noFill/>
        </p:spPr>
        <p:txBody>
          <a:bodyPr wrap="square" rtlCol="0">
            <a:spAutoFit/>
          </a:bodyPr>
          <a:lstStyle/>
          <a:p>
            <a:r>
              <a:rPr lang="en-US" sz="1000" dirty="0" smtClean="0">
                <a:solidFill>
                  <a:srgbClr val="377103"/>
                </a:solidFill>
                <a:latin typeface="Calibri" panose="020F0502020204030204" pitchFamily="34" charset="0"/>
              </a:rPr>
              <a:t>Source: Farmland Information Center 2015 PACE Survey </a:t>
            </a:r>
            <a:r>
              <a:rPr lang="en-US" sz="1000" b="1" dirty="0" smtClean="0">
                <a:solidFill>
                  <a:srgbClr val="377103"/>
                </a:solidFill>
                <a:latin typeface="Calibri" panose="020F0502020204030204" pitchFamily="34" charset="0"/>
              </a:rPr>
              <a:t>– </a:t>
            </a:r>
            <a:r>
              <a:rPr lang="en-US" sz="1000" dirty="0" smtClean="0">
                <a:solidFill>
                  <a:srgbClr val="377103"/>
                </a:solidFill>
                <a:latin typeface="Calibri" panose="020F0502020204030204" pitchFamily="34" charset="0"/>
              </a:rPr>
              <a:t>www.farmlandinfo.org</a:t>
            </a:r>
            <a:endParaRPr lang="en-US" sz="1000" dirty="0">
              <a:solidFill>
                <a:srgbClr val="377103"/>
              </a:solidFill>
              <a:latin typeface="Calibri" panose="020F0502020204030204" pitchFamily="34" charset="0"/>
            </a:endParaRPr>
          </a:p>
        </p:txBody>
      </p:sp>
      <p:pic>
        <p:nvPicPr>
          <p:cNvPr id="14" name="Content Placeholder 1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8475" y="1428751"/>
            <a:ext cx="6328716" cy="4457700"/>
          </a:xfrm>
        </p:spPr>
      </p:pic>
    </p:spTree>
    <p:extLst>
      <p:ext uri="{BB962C8B-B14F-4D97-AF65-F5344CB8AC3E}">
        <p14:creationId xmlns:p14="http://schemas.microsoft.com/office/powerpoint/2010/main" val="768176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000000"/>
                </a:solidFill>
                <a:latin typeface="Calibri Light" panose="020F0302020204030204" pitchFamily="34" charset="0"/>
              </a:rPr>
              <a:t>Easements and Acres</a:t>
            </a:r>
            <a:endParaRPr lang="en-US" sz="3200" dirty="0">
              <a:solidFill>
                <a:srgbClr val="000000"/>
              </a:solidFill>
              <a:latin typeface="Calibri Light" panose="020F03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8337044"/>
              </p:ext>
            </p:extLst>
          </p:nvPr>
        </p:nvGraphicFramePr>
        <p:xfrm>
          <a:off x="4762501" y="2068999"/>
          <a:ext cx="3924299" cy="2271810"/>
        </p:xfrm>
        <a:graphic>
          <a:graphicData uri="http://schemas.openxmlformats.org/drawingml/2006/table">
            <a:tbl>
              <a:tblPr firstRow="1" firstCol="1" bandRow="1">
                <a:effectLst>
                  <a:outerShdw blurRad="50800" dist="38100" dir="2700000" algn="tl" rotWithShape="0">
                    <a:prstClr val="black">
                      <a:alpha val="40000"/>
                    </a:prstClr>
                  </a:outerShdw>
                </a:effectLst>
                <a:tableStyleId>{3C2FFA5D-87B4-456A-9821-1D502468CF0F}</a:tableStyleId>
              </a:tblPr>
              <a:tblGrid>
                <a:gridCol w="2308412"/>
                <a:gridCol w="1615887"/>
              </a:tblGrid>
              <a:tr h="685800">
                <a:tc gridSpan="2">
                  <a:txBody>
                    <a:bodyPr/>
                    <a:lstStyle/>
                    <a:p>
                      <a:pPr marL="45720" marR="0" algn="ctr">
                        <a:lnSpc>
                          <a:spcPts val="2000"/>
                        </a:lnSpc>
                        <a:spcBef>
                          <a:spcPts val="0"/>
                        </a:spcBef>
                        <a:spcAft>
                          <a:spcPts val="0"/>
                        </a:spcAft>
                        <a:tabLst>
                          <a:tab pos="2971800" algn="l"/>
                        </a:tabLst>
                      </a:pPr>
                      <a:r>
                        <a:rPr lang="en-US" sz="1800" dirty="0">
                          <a:effectLst/>
                          <a:latin typeface="Calibri" panose="020F0502020204030204" pitchFamily="34" charset="0"/>
                        </a:rPr>
                        <a:t>States that have </a:t>
                      </a:r>
                      <a:r>
                        <a:rPr lang="en-US" sz="1800" dirty="0" smtClean="0">
                          <a:effectLst/>
                          <a:latin typeface="Calibri" panose="020F0502020204030204" pitchFamily="34" charset="0"/>
                        </a:rPr>
                        <a:t>protected </a:t>
                      </a:r>
                      <a:r>
                        <a:rPr lang="en-US" sz="1800" dirty="0">
                          <a:effectLst/>
                          <a:latin typeface="Calibri" panose="020F0502020204030204" pitchFamily="34" charset="0"/>
                        </a:rPr>
                        <a:t>the most </a:t>
                      </a:r>
                      <a:br>
                        <a:rPr lang="en-US" sz="1800" dirty="0">
                          <a:effectLst/>
                          <a:latin typeface="Calibri" panose="020F0502020204030204" pitchFamily="34" charset="0"/>
                        </a:rPr>
                      </a:br>
                      <a:r>
                        <a:rPr lang="en-US" sz="1800" dirty="0" smtClean="0">
                          <a:effectLst/>
                          <a:latin typeface="Calibri" panose="020F0502020204030204" pitchFamily="34" charset="0"/>
                        </a:rPr>
                        <a:t>acres to date</a:t>
                      </a:r>
                      <a:endParaRPr lang="en-US" sz="18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r>
              <a:tr h="317202">
                <a:tc>
                  <a:txBody>
                    <a:bodyPr/>
                    <a:lstStyle/>
                    <a:p>
                      <a:pPr marL="118745" marR="0">
                        <a:spcBef>
                          <a:spcPts val="0"/>
                        </a:spcBef>
                        <a:spcAft>
                          <a:spcPts val="0"/>
                        </a:spcAft>
                        <a:tabLst>
                          <a:tab pos="2971800" algn="l"/>
                        </a:tabLst>
                      </a:pPr>
                      <a:r>
                        <a:rPr lang="en-US" sz="1800" b="1" dirty="0">
                          <a:solidFill>
                            <a:srgbClr val="377103"/>
                          </a:solidFill>
                          <a:effectLst/>
                          <a:latin typeface="Calibri" panose="020F0502020204030204" pitchFamily="34" charset="0"/>
                        </a:rPr>
                        <a:t>Colorado</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91440" marR="137160" algn="r">
                        <a:spcBef>
                          <a:spcPts val="0"/>
                        </a:spcBef>
                        <a:spcAft>
                          <a:spcPts val="0"/>
                        </a:spcAft>
                        <a:tabLst>
                          <a:tab pos="2971800" algn="l"/>
                        </a:tabLst>
                      </a:pPr>
                      <a:r>
                        <a:rPr lang="en-US" sz="1800" b="1" dirty="0">
                          <a:solidFill>
                            <a:srgbClr val="377103"/>
                          </a:solidFill>
                          <a:effectLst/>
                          <a:latin typeface="Calibri" panose="020F0502020204030204" pitchFamily="34" charset="0"/>
                        </a:rPr>
                        <a:t>675,990</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17202">
                <a:tc>
                  <a:txBody>
                    <a:bodyPr/>
                    <a:lstStyle/>
                    <a:p>
                      <a:pPr marL="114300" marR="0">
                        <a:spcBef>
                          <a:spcPts val="0"/>
                        </a:spcBef>
                        <a:spcAft>
                          <a:spcPts val="0"/>
                        </a:spcAft>
                        <a:tabLst>
                          <a:tab pos="2971800" algn="l"/>
                        </a:tabLst>
                      </a:pPr>
                      <a:r>
                        <a:rPr lang="en-US" sz="1800" b="1" dirty="0">
                          <a:solidFill>
                            <a:srgbClr val="377103"/>
                          </a:solidFill>
                          <a:effectLst/>
                          <a:latin typeface="Calibri" panose="020F0502020204030204" pitchFamily="34" charset="0"/>
                        </a:rPr>
                        <a:t>Pennsylvania</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91440" marR="137160" algn="r">
                        <a:spcBef>
                          <a:spcPts val="0"/>
                        </a:spcBef>
                        <a:spcAft>
                          <a:spcPts val="0"/>
                        </a:spcAft>
                        <a:tabLst>
                          <a:tab pos="2971800" algn="l"/>
                        </a:tabLst>
                      </a:pPr>
                      <a:r>
                        <a:rPr lang="en-US" sz="1800" b="1" dirty="0">
                          <a:solidFill>
                            <a:srgbClr val="377103"/>
                          </a:solidFill>
                          <a:effectLst/>
                          <a:latin typeface="Calibri" panose="020F0502020204030204" pitchFamily="34" charset="0"/>
                        </a:rPr>
                        <a:t>502,757</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17202">
                <a:tc>
                  <a:txBody>
                    <a:bodyPr/>
                    <a:lstStyle/>
                    <a:p>
                      <a:pPr marL="114300" marR="0">
                        <a:spcBef>
                          <a:spcPts val="0"/>
                        </a:spcBef>
                        <a:spcAft>
                          <a:spcPts val="0"/>
                        </a:spcAft>
                        <a:tabLst>
                          <a:tab pos="2971800" algn="l"/>
                        </a:tabLst>
                      </a:pPr>
                      <a:r>
                        <a:rPr lang="en-US" sz="1800" b="1" dirty="0">
                          <a:solidFill>
                            <a:srgbClr val="377103"/>
                          </a:solidFill>
                          <a:effectLst/>
                          <a:latin typeface="Calibri" panose="020F0502020204030204" pitchFamily="34" charset="0"/>
                        </a:rPr>
                        <a:t>Maryland</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91440" marR="137160" algn="r">
                        <a:spcBef>
                          <a:spcPts val="0"/>
                        </a:spcBef>
                        <a:spcAft>
                          <a:spcPts val="0"/>
                        </a:spcAft>
                        <a:tabLst>
                          <a:tab pos="2971800" algn="l"/>
                        </a:tabLst>
                      </a:pPr>
                      <a:r>
                        <a:rPr lang="en-US" sz="1800" b="1" dirty="0">
                          <a:solidFill>
                            <a:srgbClr val="377103"/>
                          </a:solidFill>
                          <a:effectLst/>
                          <a:latin typeface="Calibri" panose="020F0502020204030204" pitchFamily="34" charset="0"/>
                        </a:rPr>
                        <a:t>378,193</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17202">
                <a:tc>
                  <a:txBody>
                    <a:bodyPr/>
                    <a:lstStyle/>
                    <a:p>
                      <a:pPr marL="114300" marR="0">
                        <a:spcBef>
                          <a:spcPts val="0"/>
                        </a:spcBef>
                        <a:spcAft>
                          <a:spcPts val="0"/>
                        </a:spcAft>
                        <a:tabLst>
                          <a:tab pos="2971800" algn="l"/>
                        </a:tabLst>
                      </a:pPr>
                      <a:r>
                        <a:rPr lang="en-US" sz="1800" b="1" dirty="0">
                          <a:solidFill>
                            <a:srgbClr val="377103"/>
                          </a:solidFill>
                          <a:effectLst/>
                          <a:latin typeface="Calibri" panose="020F0502020204030204" pitchFamily="34" charset="0"/>
                        </a:rPr>
                        <a:t>New Jersey</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91440" marR="137160" algn="r">
                        <a:spcBef>
                          <a:spcPts val="0"/>
                        </a:spcBef>
                        <a:spcAft>
                          <a:spcPts val="0"/>
                        </a:spcAft>
                        <a:tabLst>
                          <a:tab pos="2971800" algn="l"/>
                        </a:tabLst>
                      </a:pPr>
                      <a:r>
                        <a:rPr lang="en-US" sz="1800" b="1" dirty="0">
                          <a:solidFill>
                            <a:srgbClr val="377103"/>
                          </a:solidFill>
                          <a:effectLst/>
                          <a:latin typeface="Calibri" panose="020F0502020204030204" pitchFamily="34" charset="0"/>
                        </a:rPr>
                        <a:t>212,748</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17202">
                <a:tc>
                  <a:txBody>
                    <a:bodyPr/>
                    <a:lstStyle/>
                    <a:p>
                      <a:pPr marL="114300" marR="0">
                        <a:spcBef>
                          <a:spcPts val="0"/>
                        </a:spcBef>
                        <a:spcAft>
                          <a:spcPts val="0"/>
                        </a:spcAft>
                        <a:tabLst>
                          <a:tab pos="2971800" algn="l"/>
                        </a:tabLst>
                      </a:pPr>
                      <a:r>
                        <a:rPr lang="en-US" sz="1800" b="1" dirty="0">
                          <a:solidFill>
                            <a:srgbClr val="377103"/>
                          </a:solidFill>
                          <a:effectLst/>
                          <a:latin typeface="Calibri" panose="020F0502020204030204" pitchFamily="34" charset="0"/>
                        </a:rPr>
                        <a:t>Vermont</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91440" marR="137160" algn="r">
                        <a:spcBef>
                          <a:spcPts val="0"/>
                        </a:spcBef>
                        <a:spcAft>
                          <a:spcPts val="0"/>
                        </a:spcAft>
                        <a:tabLst>
                          <a:tab pos="2971800" algn="l"/>
                        </a:tabLst>
                      </a:pPr>
                      <a:r>
                        <a:rPr lang="en-US" sz="1800" b="1" dirty="0">
                          <a:solidFill>
                            <a:srgbClr val="377103"/>
                          </a:solidFill>
                          <a:effectLst/>
                          <a:latin typeface="Calibri" panose="020F0502020204030204" pitchFamily="34" charset="0"/>
                        </a:rPr>
                        <a:t>149,300</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bl>
          </a:graphicData>
        </a:graphic>
      </p:graphicFrame>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11154739"/>
              </p:ext>
            </p:extLst>
          </p:nvPr>
        </p:nvGraphicFramePr>
        <p:xfrm>
          <a:off x="355600" y="2068999"/>
          <a:ext cx="4038600" cy="2271810"/>
        </p:xfrm>
        <a:graphic>
          <a:graphicData uri="http://schemas.openxmlformats.org/drawingml/2006/table">
            <a:tbl>
              <a:tblPr firstRow="1" firstCol="1" bandRow="1">
                <a:effectLst>
                  <a:outerShdw blurRad="50800" dist="38100" dir="2700000" algn="tl" rotWithShape="0">
                    <a:prstClr val="black">
                      <a:alpha val="40000"/>
                    </a:prstClr>
                  </a:outerShdw>
                </a:effectLst>
                <a:tableStyleId>{3C2FFA5D-87B4-456A-9821-1D502468CF0F}</a:tableStyleId>
              </a:tblPr>
              <a:tblGrid>
                <a:gridCol w="2485292"/>
                <a:gridCol w="1553308"/>
              </a:tblGrid>
              <a:tr h="685800">
                <a:tc gridSpan="2">
                  <a:txBody>
                    <a:bodyPr/>
                    <a:lstStyle/>
                    <a:p>
                      <a:pPr marL="45720" marR="0" algn="ctr">
                        <a:lnSpc>
                          <a:spcPts val="2000"/>
                        </a:lnSpc>
                        <a:spcBef>
                          <a:spcPts val="0"/>
                        </a:spcBef>
                        <a:spcAft>
                          <a:spcPts val="0"/>
                        </a:spcAft>
                        <a:tabLst>
                          <a:tab pos="1257300" algn="l"/>
                        </a:tabLst>
                      </a:pPr>
                      <a:r>
                        <a:rPr lang="en-US" sz="1800" dirty="0">
                          <a:effectLst/>
                          <a:latin typeface="Calibri" panose="020F0502020204030204" pitchFamily="34" charset="0"/>
                        </a:rPr>
                        <a:t>States that have </a:t>
                      </a:r>
                      <a:r>
                        <a:rPr lang="en-US" sz="1800" dirty="0" smtClean="0">
                          <a:effectLst/>
                          <a:latin typeface="Calibri" panose="020F0502020204030204" pitchFamily="34" charset="0"/>
                        </a:rPr>
                        <a:t>acquired the </a:t>
                      </a:r>
                      <a:r>
                        <a:rPr lang="en-US" sz="1800" dirty="0">
                          <a:effectLst/>
                          <a:latin typeface="Calibri" panose="020F0502020204030204" pitchFamily="34" charset="0"/>
                        </a:rPr>
                        <a:t>most easements </a:t>
                      </a:r>
                      <a:r>
                        <a:rPr lang="en-US" sz="1800" dirty="0" smtClean="0">
                          <a:effectLst/>
                          <a:latin typeface="Calibri" panose="020F0502020204030204" pitchFamily="34" charset="0"/>
                        </a:rPr>
                        <a:t>to date</a:t>
                      </a:r>
                      <a:endParaRPr lang="en-US" sz="18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r>
              <a:tr h="317202">
                <a:tc>
                  <a:txBody>
                    <a:bodyPr/>
                    <a:lstStyle/>
                    <a:p>
                      <a:pPr marL="118745" marR="0">
                        <a:spcBef>
                          <a:spcPts val="0"/>
                        </a:spcBef>
                        <a:spcAft>
                          <a:spcPts val="0"/>
                        </a:spcAft>
                        <a:tabLst>
                          <a:tab pos="1257300" algn="l"/>
                        </a:tabLst>
                      </a:pPr>
                      <a:r>
                        <a:rPr lang="en-US" sz="1800" b="1" dirty="0">
                          <a:solidFill>
                            <a:srgbClr val="377103"/>
                          </a:solidFill>
                          <a:effectLst/>
                          <a:latin typeface="Calibri" panose="020F0502020204030204" pitchFamily="34" charset="0"/>
                        </a:rPr>
                        <a:t>Pennsylvania</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45720" marR="137160" algn="r">
                        <a:spcBef>
                          <a:spcPts val="0"/>
                        </a:spcBef>
                        <a:spcAft>
                          <a:spcPts val="0"/>
                        </a:spcAft>
                        <a:tabLst>
                          <a:tab pos="1257300" algn="l"/>
                        </a:tabLst>
                      </a:pPr>
                      <a:r>
                        <a:rPr lang="en-US" sz="1800" b="1" dirty="0">
                          <a:solidFill>
                            <a:srgbClr val="377103"/>
                          </a:solidFill>
                          <a:effectLst/>
                          <a:latin typeface="Calibri" panose="020F0502020204030204" pitchFamily="34" charset="0"/>
                        </a:rPr>
                        <a:t>4,732</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17202">
                <a:tc>
                  <a:txBody>
                    <a:bodyPr/>
                    <a:lstStyle/>
                    <a:p>
                      <a:pPr marL="118745" marR="0">
                        <a:spcBef>
                          <a:spcPts val="0"/>
                        </a:spcBef>
                        <a:spcAft>
                          <a:spcPts val="0"/>
                        </a:spcAft>
                        <a:tabLst>
                          <a:tab pos="1257300" algn="l"/>
                        </a:tabLst>
                      </a:pPr>
                      <a:r>
                        <a:rPr lang="en-US" sz="1800" dirty="0">
                          <a:solidFill>
                            <a:srgbClr val="377103"/>
                          </a:solidFill>
                          <a:effectLst/>
                          <a:latin typeface="Calibri" panose="020F0502020204030204" pitchFamily="34" charset="0"/>
                        </a:rPr>
                        <a:t>Maryland</a:t>
                      </a:r>
                      <a:endParaRPr lang="en-US" sz="1800"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45720" marR="137160" algn="r">
                        <a:spcBef>
                          <a:spcPts val="0"/>
                        </a:spcBef>
                        <a:spcAft>
                          <a:spcPts val="0"/>
                        </a:spcAft>
                        <a:tabLst>
                          <a:tab pos="1257300" algn="l"/>
                        </a:tabLst>
                      </a:pPr>
                      <a:r>
                        <a:rPr lang="en-US" sz="1800" b="1" dirty="0">
                          <a:solidFill>
                            <a:srgbClr val="377103"/>
                          </a:solidFill>
                          <a:effectLst/>
                          <a:latin typeface="Calibri" panose="020F0502020204030204" pitchFamily="34" charset="0"/>
                        </a:rPr>
                        <a:t>2,752</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17202">
                <a:tc>
                  <a:txBody>
                    <a:bodyPr/>
                    <a:lstStyle/>
                    <a:p>
                      <a:pPr marL="118745" marR="0">
                        <a:spcBef>
                          <a:spcPts val="0"/>
                        </a:spcBef>
                        <a:spcAft>
                          <a:spcPts val="0"/>
                        </a:spcAft>
                        <a:tabLst>
                          <a:tab pos="1257300" algn="l"/>
                        </a:tabLst>
                      </a:pPr>
                      <a:r>
                        <a:rPr lang="en-US" sz="1800" dirty="0">
                          <a:solidFill>
                            <a:srgbClr val="377103"/>
                          </a:solidFill>
                          <a:effectLst/>
                          <a:latin typeface="Calibri" panose="020F0502020204030204" pitchFamily="34" charset="0"/>
                        </a:rPr>
                        <a:t>New Jersey</a:t>
                      </a:r>
                      <a:endParaRPr lang="en-US" sz="1800"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45720" marR="137160" algn="r">
                        <a:spcBef>
                          <a:spcPts val="0"/>
                        </a:spcBef>
                        <a:spcAft>
                          <a:spcPts val="0"/>
                        </a:spcAft>
                        <a:tabLst>
                          <a:tab pos="1257300" algn="l"/>
                        </a:tabLst>
                      </a:pPr>
                      <a:r>
                        <a:rPr lang="en-US" sz="1800" b="1" dirty="0">
                          <a:solidFill>
                            <a:srgbClr val="377103"/>
                          </a:solidFill>
                          <a:effectLst/>
                          <a:latin typeface="Calibri" panose="020F0502020204030204" pitchFamily="34" charset="0"/>
                        </a:rPr>
                        <a:t>2,303</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17202">
                <a:tc>
                  <a:txBody>
                    <a:bodyPr/>
                    <a:lstStyle/>
                    <a:p>
                      <a:pPr marL="118745" marR="0">
                        <a:spcBef>
                          <a:spcPts val="0"/>
                        </a:spcBef>
                        <a:spcAft>
                          <a:spcPts val="0"/>
                        </a:spcAft>
                        <a:tabLst>
                          <a:tab pos="1257300" algn="l"/>
                        </a:tabLst>
                      </a:pPr>
                      <a:r>
                        <a:rPr lang="en-US" sz="1800" dirty="0">
                          <a:solidFill>
                            <a:srgbClr val="377103"/>
                          </a:solidFill>
                          <a:effectLst/>
                          <a:latin typeface="Calibri" panose="020F0502020204030204" pitchFamily="34" charset="0"/>
                        </a:rPr>
                        <a:t>Massachusetts</a:t>
                      </a:r>
                      <a:endParaRPr lang="en-US" sz="1800"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45720" marR="137160" algn="r">
                        <a:spcBef>
                          <a:spcPts val="0"/>
                        </a:spcBef>
                        <a:spcAft>
                          <a:spcPts val="0"/>
                        </a:spcAft>
                        <a:tabLst>
                          <a:tab pos="1257300" algn="l"/>
                        </a:tabLst>
                      </a:pPr>
                      <a:r>
                        <a:rPr lang="en-US" sz="1800" b="1" dirty="0">
                          <a:solidFill>
                            <a:srgbClr val="377103"/>
                          </a:solidFill>
                          <a:effectLst/>
                          <a:latin typeface="Calibri" panose="020F0502020204030204" pitchFamily="34" charset="0"/>
                        </a:rPr>
                        <a:t>   874</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17202">
                <a:tc>
                  <a:txBody>
                    <a:bodyPr/>
                    <a:lstStyle/>
                    <a:p>
                      <a:pPr marL="118745" marR="0">
                        <a:spcBef>
                          <a:spcPts val="0"/>
                        </a:spcBef>
                        <a:spcAft>
                          <a:spcPts val="0"/>
                        </a:spcAft>
                        <a:tabLst>
                          <a:tab pos="1257300" algn="l"/>
                        </a:tabLst>
                      </a:pPr>
                      <a:r>
                        <a:rPr lang="en-US" sz="1800" dirty="0">
                          <a:solidFill>
                            <a:srgbClr val="377103"/>
                          </a:solidFill>
                          <a:effectLst/>
                          <a:latin typeface="Calibri" panose="020F0502020204030204" pitchFamily="34" charset="0"/>
                        </a:rPr>
                        <a:t>Delaware</a:t>
                      </a:r>
                      <a:endParaRPr lang="en-US" sz="1800"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45720" marR="137160" algn="r">
                        <a:spcBef>
                          <a:spcPts val="0"/>
                        </a:spcBef>
                        <a:spcAft>
                          <a:spcPts val="0"/>
                        </a:spcAft>
                        <a:tabLst>
                          <a:tab pos="1257300" algn="l"/>
                        </a:tabLst>
                      </a:pPr>
                      <a:r>
                        <a:rPr lang="en-US" sz="1800" b="1" dirty="0">
                          <a:solidFill>
                            <a:srgbClr val="377103"/>
                          </a:solidFill>
                          <a:effectLst/>
                          <a:latin typeface="Calibri" panose="020F0502020204030204" pitchFamily="34" charset="0"/>
                        </a:rPr>
                        <a:t>   808</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bl>
          </a:graphicData>
        </a:graphic>
      </p:graphicFrame>
      <p:sp>
        <p:nvSpPr>
          <p:cNvPr id="9" name="TextBox 8"/>
          <p:cNvSpPr txBox="1"/>
          <p:nvPr/>
        </p:nvSpPr>
        <p:spPr>
          <a:xfrm>
            <a:off x="352425" y="4441221"/>
            <a:ext cx="5966460" cy="246221"/>
          </a:xfrm>
          <a:prstGeom prst="rect">
            <a:avLst/>
          </a:prstGeom>
          <a:noFill/>
        </p:spPr>
        <p:txBody>
          <a:bodyPr wrap="square" rtlCol="0">
            <a:spAutoFit/>
          </a:bodyPr>
          <a:lstStyle/>
          <a:p>
            <a:r>
              <a:rPr lang="en-US" sz="1000" dirty="0" smtClean="0">
                <a:solidFill>
                  <a:srgbClr val="377103"/>
                </a:solidFill>
                <a:latin typeface="Calibri" panose="020F0502020204030204" pitchFamily="34" charset="0"/>
              </a:rPr>
              <a:t>Source: Farmland Information Center 2015 PACE Survey  </a:t>
            </a:r>
            <a:r>
              <a:rPr lang="en-US" sz="1000" dirty="0">
                <a:solidFill>
                  <a:srgbClr val="377103"/>
                </a:solidFill>
                <a:latin typeface="Calibri" panose="020F0502020204030204" pitchFamily="34" charset="0"/>
              </a:rPr>
              <a:t>– www.farmlandinfo.org</a:t>
            </a:r>
          </a:p>
        </p:txBody>
      </p:sp>
    </p:spTree>
    <p:extLst>
      <p:ext uri="{BB962C8B-B14F-4D97-AF65-F5344CB8AC3E}">
        <p14:creationId xmlns:p14="http://schemas.microsoft.com/office/powerpoint/2010/main" val="422488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1196"/>
            <a:ext cx="8229600" cy="939341"/>
          </a:xfrm>
        </p:spPr>
        <p:txBody>
          <a:bodyPr/>
          <a:lstStyle/>
          <a:p>
            <a:pPr algn="ctr">
              <a:lnSpc>
                <a:spcPts val="3400"/>
              </a:lnSpc>
            </a:pPr>
            <a:r>
              <a:rPr lang="en-US" sz="3200" dirty="0" smtClean="0">
                <a:solidFill>
                  <a:srgbClr val="000000"/>
                </a:solidFill>
                <a:latin typeface="Calibri Light" panose="020F0302020204030204" pitchFamily="34" charset="0"/>
              </a:rPr>
              <a:t>A few state programs </a:t>
            </a:r>
            <a:br>
              <a:rPr lang="en-US" sz="3200" dirty="0" smtClean="0">
                <a:solidFill>
                  <a:srgbClr val="000000"/>
                </a:solidFill>
                <a:latin typeface="Calibri Light" panose="020F0302020204030204" pitchFamily="34" charset="0"/>
              </a:rPr>
            </a:br>
            <a:r>
              <a:rPr lang="en-US" sz="3200" dirty="0" smtClean="0">
                <a:solidFill>
                  <a:srgbClr val="000000"/>
                </a:solidFill>
                <a:latin typeface="Calibri Light" panose="020F0302020204030204" pitchFamily="34" charset="0"/>
              </a:rPr>
              <a:t>did most of the work in 2014</a:t>
            </a:r>
            <a:br>
              <a:rPr lang="en-US" sz="3200" dirty="0" smtClean="0">
                <a:solidFill>
                  <a:srgbClr val="000000"/>
                </a:solidFill>
                <a:latin typeface="Calibri Light" panose="020F0302020204030204" pitchFamily="34" charset="0"/>
              </a:rPr>
            </a:br>
            <a:endParaRPr lang="en-US" sz="3200" dirty="0">
              <a:solidFill>
                <a:srgbClr val="000000"/>
              </a:solidFill>
              <a:latin typeface="Calibri Light" panose="020F030202020403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8900" y="1841500"/>
            <a:ext cx="3886200" cy="3771900"/>
          </a:xfrm>
        </p:spPr>
      </p:pic>
      <p:sp>
        <p:nvSpPr>
          <p:cNvPr id="8" name="Rectangle 7"/>
          <p:cNvSpPr/>
          <p:nvPr/>
        </p:nvSpPr>
        <p:spPr>
          <a:xfrm>
            <a:off x="457199" y="5691352"/>
            <a:ext cx="7667625" cy="246221"/>
          </a:xfrm>
          <a:prstGeom prst="rect">
            <a:avLst/>
          </a:prstGeom>
        </p:spPr>
        <p:txBody>
          <a:bodyPr wrap="square">
            <a:spAutoFit/>
          </a:bodyPr>
          <a:lstStyle/>
          <a:p>
            <a:r>
              <a:rPr lang="en-US" sz="1000" dirty="0">
                <a:solidFill>
                  <a:srgbClr val="377103"/>
                </a:solidFill>
                <a:latin typeface="Calibri" panose="020F0502020204030204" pitchFamily="34" charset="0"/>
              </a:rPr>
              <a:t>Source: Farmland Information Center </a:t>
            </a:r>
            <a:r>
              <a:rPr lang="en-US" sz="1000" dirty="0" smtClean="0">
                <a:solidFill>
                  <a:srgbClr val="377103"/>
                </a:solidFill>
                <a:latin typeface="Calibri" panose="020F0502020204030204" pitchFamily="34" charset="0"/>
              </a:rPr>
              <a:t>2015 </a:t>
            </a:r>
            <a:r>
              <a:rPr lang="en-US" sz="1000" dirty="0">
                <a:solidFill>
                  <a:srgbClr val="377103"/>
                </a:solidFill>
                <a:latin typeface="Calibri" panose="020F0502020204030204" pitchFamily="34" charset="0"/>
              </a:rPr>
              <a:t>PACE Survey </a:t>
            </a:r>
            <a:r>
              <a:rPr lang="en-US" sz="1000" dirty="0" smtClean="0">
                <a:solidFill>
                  <a:srgbClr val="377103"/>
                </a:solidFill>
                <a:latin typeface="Calibri" panose="020F0502020204030204" pitchFamily="34" charset="0"/>
              </a:rPr>
              <a:t>– www.farmlandinfo.org</a:t>
            </a:r>
            <a:endParaRPr lang="en-US" sz="1000" dirty="0">
              <a:solidFill>
                <a:srgbClr val="377103"/>
              </a:solidFill>
              <a:latin typeface="Calibri" panose="020F0502020204030204" pitchFamily="34" charset="0"/>
            </a:endParaRPr>
          </a:p>
        </p:txBody>
      </p:sp>
    </p:spTree>
    <p:extLst>
      <p:ext uri="{BB962C8B-B14F-4D97-AF65-F5344CB8AC3E}">
        <p14:creationId xmlns:p14="http://schemas.microsoft.com/office/powerpoint/2010/main" val="320013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546"/>
            <a:ext cx="8229600" cy="939341"/>
          </a:xfrm>
        </p:spPr>
        <p:txBody>
          <a:bodyPr/>
          <a:lstStyle/>
          <a:p>
            <a:pPr algn="ctr">
              <a:lnSpc>
                <a:spcPts val="3400"/>
              </a:lnSpc>
            </a:pPr>
            <a:r>
              <a:rPr lang="en-US" sz="3200" dirty="0" smtClean="0">
                <a:solidFill>
                  <a:srgbClr val="000000"/>
                </a:solidFill>
                <a:latin typeface="Calibri Light" panose="020F0302020204030204" pitchFamily="34" charset="0"/>
              </a:rPr>
              <a:t>For every penny states invest to save farmland, </a:t>
            </a:r>
            <a:br>
              <a:rPr lang="en-US" sz="3200" dirty="0" smtClean="0">
                <a:solidFill>
                  <a:srgbClr val="000000"/>
                </a:solidFill>
                <a:latin typeface="Calibri Light" panose="020F0302020204030204" pitchFamily="34" charset="0"/>
              </a:rPr>
            </a:br>
            <a:r>
              <a:rPr lang="en-US" sz="3200" dirty="0" smtClean="0">
                <a:solidFill>
                  <a:srgbClr val="000000"/>
                </a:solidFill>
                <a:latin typeface="Calibri Light" panose="020F0302020204030204" pitchFamily="34" charset="0"/>
              </a:rPr>
              <a:t>they spend more than $10 on highways</a:t>
            </a:r>
            <a:endParaRPr lang="en-US" sz="3200" dirty="0">
              <a:solidFill>
                <a:srgbClr val="000000"/>
              </a:solidFill>
              <a:latin typeface="Calibri Light" panose="020F030202020403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857375" y="1895475"/>
            <a:ext cx="6156325" cy="3555021"/>
          </a:xfrm>
          <a:prstGeom prst="rect">
            <a:avLst/>
          </a:prstGeom>
          <a:noFill/>
        </p:spPr>
      </p:pic>
      <p:sp>
        <p:nvSpPr>
          <p:cNvPr id="7" name="TextBox 6"/>
          <p:cNvSpPr txBox="1"/>
          <p:nvPr/>
        </p:nvSpPr>
        <p:spPr>
          <a:xfrm>
            <a:off x="457199" y="5789817"/>
            <a:ext cx="7366001" cy="553998"/>
          </a:xfrm>
          <a:prstGeom prst="rect">
            <a:avLst/>
          </a:prstGeom>
          <a:noFill/>
        </p:spPr>
        <p:txBody>
          <a:bodyPr wrap="square" rtlCol="0">
            <a:spAutoFit/>
          </a:bodyPr>
          <a:lstStyle/>
          <a:p>
            <a:r>
              <a:rPr lang="en-US" sz="1000" dirty="0" smtClean="0">
                <a:solidFill>
                  <a:srgbClr val="377103"/>
                </a:solidFill>
                <a:latin typeface="Calibri" panose="020F0502020204030204" pitchFamily="34" charset="0"/>
              </a:rPr>
              <a:t>Sources: Farmland </a:t>
            </a:r>
            <a:r>
              <a:rPr lang="en-US" sz="1000" dirty="0">
                <a:solidFill>
                  <a:srgbClr val="377103"/>
                </a:solidFill>
                <a:latin typeface="Calibri" panose="020F0502020204030204" pitchFamily="34" charset="0"/>
              </a:rPr>
              <a:t>Information Center </a:t>
            </a:r>
            <a:r>
              <a:rPr lang="en-US" sz="1000" dirty="0" smtClean="0">
                <a:solidFill>
                  <a:srgbClr val="377103"/>
                </a:solidFill>
                <a:latin typeface="Calibri" panose="020F0502020204030204" pitchFamily="34" charset="0"/>
              </a:rPr>
              <a:t>2015 PACE Survey and U.S. Department of Transportation State Disbursements for Highways 2014. </a:t>
            </a:r>
            <a:r>
              <a:rPr lang="en-US" sz="1000" dirty="0">
                <a:solidFill>
                  <a:srgbClr val="377103"/>
                </a:solidFill>
                <a:latin typeface="Calibri" panose="020F0502020204030204" pitchFamily="34" charset="0"/>
              </a:rPr>
              <a:t>Compiled by the Farmland Information Center – www.farmlandinfo.org</a:t>
            </a:r>
          </a:p>
          <a:p>
            <a:endParaRPr lang="en-US" sz="1000" dirty="0">
              <a:solidFill>
                <a:srgbClr val="377103"/>
              </a:solidFill>
              <a:latin typeface="Calibri Light" panose="020F0302020204030204" pitchFamily="34" charset="0"/>
            </a:endParaRPr>
          </a:p>
        </p:txBody>
      </p:sp>
      <p:pic>
        <p:nvPicPr>
          <p:cNvPr id="12" name="Content Placeholder 1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60575" y="1981608"/>
            <a:ext cx="709422" cy="694944"/>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283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000000"/>
                </a:solidFill>
                <a:latin typeface="Calibri Light" panose="020F0302020204030204" pitchFamily="34" charset="0"/>
              </a:rPr>
              <a:t>Farmland Protection Spending</a:t>
            </a:r>
            <a:endParaRPr lang="en-US" sz="3200" dirty="0">
              <a:solidFill>
                <a:srgbClr val="000000"/>
              </a:solidFill>
              <a:latin typeface="Calibri Light" panose="020F03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2076045"/>
              </p:ext>
            </p:extLst>
          </p:nvPr>
        </p:nvGraphicFramePr>
        <p:xfrm>
          <a:off x="393700" y="2045652"/>
          <a:ext cx="3935476" cy="2287166"/>
        </p:xfrm>
        <a:graphic>
          <a:graphicData uri="http://schemas.openxmlformats.org/drawingml/2006/table">
            <a:tbl>
              <a:tblPr firstRow="1" firstCol="1" bandRow="1">
                <a:effectLst>
                  <a:outerShdw blurRad="50800" dist="38100" dir="2700000" algn="tl" rotWithShape="0">
                    <a:prstClr val="black">
                      <a:alpha val="40000"/>
                    </a:prstClr>
                  </a:outerShdw>
                </a:effectLst>
                <a:tableStyleId>{3C2FFA5D-87B4-456A-9821-1D502468CF0F}</a:tableStyleId>
              </a:tblPr>
              <a:tblGrid>
                <a:gridCol w="2108200"/>
                <a:gridCol w="1827276"/>
              </a:tblGrid>
              <a:tr h="686966">
                <a:tc gridSpan="2">
                  <a:txBody>
                    <a:bodyPr/>
                    <a:lstStyle/>
                    <a:p>
                      <a:pPr marL="0" marR="0" indent="117475" algn="ctr">
                        <a:lnSpc>
                          <a:spcPts val="2000"/>
                        </a:lnSpc>
                        <a:spcBef>
                          <a:spcPts val="0"/>
                        </a:spcBef>
                        <a:spcAft>
                          <a:spcPts val="0"/>
                        </a:spcAft>
                        <a:tabLst>
                          <a:tab pos="2743200" algn="l"/>
                        </a:tabLst>
                      </a:pPr>
                      <a:r>
                        <a:rPr lang="en-US" sz="1800" b="1" dirty="0">
                          <a:effectLst/>
                          <a:latin typeface="Calibri" panose="020F0502020204030204" pitchFamily="34" charset="0"/>
                        </a:rPr>
                        <a:t>States that have invested the most in farmland protection to date</a:t>
                      </a:r>
                      <a:endParaRPr lang="en-US" sz="1800" b="1"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r>
              <a:tr h="320040">
                <a:tc>
                  <a:txBody>
                    <a:bodyPr/>
                    <a:lstStyle/>
                    <a:p>
                      <a:pPr marL="118745" marR="0">
                        <a:spcBef>
                          <a:spcPts val="0"/>
                        </a:spcBef>
                        <a:spcAft>
                          <a:spcPts val="0"/>
                        </a:spcAft>
                        <a:tabLst>
                          <a:tab pos="2743200" algn="l"/>
                        </a:tabLst>
                      </a:pPr>
                      <a:r>
                        <a:rPr lang="en-US" sz="1800" b="1" dirty="0">
                          <a:solidFill>
                            <a:srgbClr val="377103"/>
                          </a:solidFill>
                          <a:effectLst/>
                          <a:latin typeface="Calibri" panose="020F0502020204030204" pitchFamily="34" charset="0"/>
                        </a:rPr>
                        <a:t>New Jersey </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137160" algn="r">
                        <a:spcBef>
                          <a:spcPts val="0"/>
                        </a:spcBef>
                        <a:spcAft>
                          <a:spcPts val="0"/>
                        </a:spcAft>
                        <a:tabLst>
                          <a:tab pos="2743200" algn="l"/>
                        </a:tabLst>
                      </a:pPr>
                      <a:r>
                        <a:rPr lang="en-US" sz="1800" b="1" dirty="0">
                          <a:solidFill>
                            <a:srgbClr val="377103"/>
                          </a:solidFill>
                          <a:effectLst/>
                          <a:latin typeface="Calibri" panose="020F0502020204030204" pitchFamily="34" charset="0"/>
                        </a:rPr>
                        <a:t>$1,018,628,563</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20040">
                <a:tc>
                  <a:txBody>
                    <a:bodyPr/>
                    <a:lstStyle/>
                    <a:p>
                      <a:pPr marL="118745" marR="0">
                        <a:spcBef>
                          <a:spcPts val="0"/>
                        </a:spcBef>
                        <a:spcAft>
                          <a:spcPts val="0"/>
                        </a:spcAft>
                        <a:tabLst>
                          <a:tab pos="2743200" algn="l"/>
                        </a:tabLst>
                      </a:pPr>
                      <a:r>
                        <a:rPr lang="en-US" sz="1800" b="1" dirty="0">
                          <a:solidFill>
                            <a:srgbClr val="377103"/>
                          </a:solidFill>
                          <a:effectLst/>
                          <a:latin typeface="Calibri" panose="020F0502020204030204" pitchFamily="34" charset="0"/>
                        </a:rPr>
                        <a:t>Pennsylvania</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137160" algn="r">
                        <a:spcBef>
                          <a:spcPts val="0"/>
                        </a:spcBef>
                        <a:spcAft>
                          <a:spcPts val="0"/>
                        </a:spcAft>
                        <a:tabLst>
                          <a:tab pos="2743200" algn="l"/>
                        </a:tabLst>
                      </a:pPr>
                      <a:r>
                        <a:rPr lang="en-US" sz="1800" b="1" dirty="0">
                          <a:solidFill>
                            <a:srgbClr val="377103"/>
                          </a:solidFill>
                          <a:effectLst/>
                          <a:latin typeface="Calibri" panose="020F0502020204030204" pitchFamily="34" charset="0"/>
                        </a:rPr>
                        <a:t>$913,000,000</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20040">
                <a:tc>
                  <a:txBody>
                    <a:bodyPr/>
                    <a:lstStyle/>
                    <a:p>
                      <a:pPr marL="118745" marR="0">
                        <a:spcBef>
                          <a:spcPts val="0"/>
                        </a:spcBef>
                        <a:spcAft>
                          <a:spcPts val="0"/>
                        </a:spcAft>
                        <a:tabLst>
                          <a:tab pos="2743200" algn="l"/>
                        </a:tabLst>
                      </a:pPr>
                      <a:r>
                        <a:rPr lang="en-US" sz="1800" b="1" dirty="0">
                          <a:solidFill>
                            <a:srgbClr val="377103"/>
                          </a:solidFill>
                          <a:effectLst/>
                          <a:latin typeface="Calibri" panose="020F0502020204030204" pitchFamily="34" charset="0"/>
                        </a:rPr>
                        <a:t>Maryland </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137160" algn="r">
                        <a:spcBef>
                          <a:spcPts val="0"/>
                        </a:spcBef>
                        <a:spcAft>
                          <a:spcPts val="0"/>
                        </a:spcAft>
                        <a:tabLst>
                          <a:tab pos="2743200" algn="l"/>
                        </a:tabLst>
                      </a:pPr>
                      <a:r>
                        <a:rPr lang="en-US" sz="1800" b="1" dirty="0">
                          <a:solidFill>
                            <a:srgbClr val="377103"/>
                          </a:solidFill>
                          <a:effectLst/>
                          <a:latin typeface="Calibri" panose="020F0502020204030204" pitchFamily="34" charset="0"/>
                        </a:rPr>
                        <a:t>$721,279,102</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20040">
                <a:tc>
                  <a:txBody>
                    <a:bodyPr/>
                    <a:lstStyle/>
                    <a:p>
                      <a:pPr marL="118745" marR="0">
                        <a:spcBef>
                          <a:spcPts val="0"/>
                        </a:spcBef>
                        <a:spcAft>
                          <a:spcPts val="0"/>
                        </a:spcAft>
                        <a:tabLst>
                          <a:tab pos="2743200" algn="l"/>
                        </a:tabLst>
                      </a:pPr>
                      <a:r>
                        <a:rPr lang="en-US" sz="1800" b="1" dirty="0">
                          <a:solidFill>
                            <a:srgbClr val="377103"/>
                          </a:solidFill>
                          <a:effectLst/>
                          <a:latin typeface="Calibri" panose="020F0502020204030204" pitchFamily="34" charset="0"/>
                        </a:rPr>
                        <a:t>Massachusetts </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137160" algn="r">
                        <a:spcBef>
                          <a:spcPts val="0"/>
                        </a:spcBef>
                        <a:spcAft>
                          <a:spcPts val="0"/>
                        </a:spcAft>
                        <a:tabLst>
                          <a:tab pos="2743200" algn="l"/>
                        </a:tabLst>
                      </a:pPr>
                      <a:r>
                        <a:rPr lang="en-US" sz="1800" b="1" dirty="0">
                          <a:solidFill>
                            <a:srgbClr val="377103"/>
                          </a:solidFill>
                          <a:effectLst/>
                          <a:latin typeface="Calibri" panose="020F0502020204030204" pitchFamily="34" charset="0"/>
                        </a:rPr>
                        <a:t>$217,973,534</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20040">
                <a:tc>
                  <a:txBody>
                    <a:bodyPr/>
                    <a:lstStyle/>
                    <a:p>
                      <a:pPr marL="118745" marR="0">
                        <a:spcBef>
                          <a:spcPts val="0"/>
                        </a:spcBef>
                        <a:spcAft>
                          <a:spcPts val="0"/>
                        </a:spcAft>
                        <a:tabLst>
                          <a:tab pos="2743200" algn="l"/>
                        </a:tabLst>
                      </a:pPr>
                      <a:r>
                        <a:rPr lang="en-US" sz="1800" b="1" dirty="0">
                          <a:solidFill>
                            <a:srgbClr val="377103"/>
                          </a:solidFill>
                          <a:effectLst/>
                          <a:latin typeface="Calibri" panose="020F0502020204030204" pitchFamily="34" charset="0"/>
                        </a:rPr>
                        <a:t>Colorado  </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137160" algn="r">
                        <a:spcBef>
                          <a:spcPts val="0"/>
                        </a:spcBef>
                        <a:spcAft>
                          <a:spcPts val="0"/>
                        </a:spcAft>
                        <a:tabLst>
                          <a:tab pos="2743200" algn="l"/>
                        </a:tabLst>
                      </a:pPr>
                      <a:r>
                        <a:rPr lang="en-US" sz="1800" b="1" dirty="0">
                          <a:solidFill>
                            <a:srgbClr val="377103"/>
                          </a:solidFill>
                          <a:effectLst/>
                          <a:latin typeface="Calibri" panose="020F0502020204030204" pitchFamily="34" charset="0"/>
                        </a:rPr>
                        <a:t>$184,669,410</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24261855"/>
              </p:ext>
            </p:extLst>
          </p:nvPr>
        </p:nvGraphicFramePr>
        <p:xfrm>
          <a:off x="4559300" y="2045652"/>
          <a:ext cx="4267200" cy="2535111"/>
        </p:xfrm>
        <a:graphic>
          <a:graphicData uri="http://schemas.openxmlformats.org/drawingml/2006/table">
            <a:tbl>
              <a:tblPr firstRow="1" firstCol="1" bandRow="1">
                <a:effectLst>
                  <a:outerShdw blurRad="50800" dist="38100" dir="2700000" algn="tl" rotWithShape="0">
                    <a:prstClr val="black">
                      <a:alpha val="40000"/>
                    </a:prstClr>
                  </a:outerShdw>
                </a:effectLst>
                <a:tableStyleId>{3C2FFA5D-87B4-456A-9821-1D502468CF0F}</a:tableStyleId>
              </a:tblPr>
              <a:tblGrid>
                <a:gridCol w="2734385"/>
                <a:gridCol w="1532815"/>
              </a:tblGrid>
              <a:tr h="688023">
                <a:tc gridSpan="2">
                  <a:txBody>
                    <a:bodyPr/>
                    <a:lstStyle/>
                    <a:p>
                      <a:pPr marL="45720" marR="0" algn="ctr">
                        <a:lnSpc>
                          <a:spcPts val="2000"/>
                        </a:lnSpc>
                        <a:spcBef>
                          <a:spcPts val="0"/>
                        </a:spcBef>
                        <a:spcAft>
                          <a:spcPts val="0"/>
                        </a:spcAft>
                        <a:tabLst>
                          <a:tab pos="114300" algn="l"/>
                          <a:tab pos="2971800" algn="l"/>
                        </a:tabLst>
                      </a:pPr>
                      <a:r>
                        <a:rPr lang="en-US" sz="1800" dirty="0">
                          <a:effectLst/>
                          <a:latin typeface="Calibri" panose="020F0502020204030204" pitchFamily="34" charset="0"/>
                        </a:rPr>
                        <a:t>State programs that have </a:t>
                      </a:r>
                      <a:r>
                        <a:rPr lang="en-US" sz="1800" dirty="0" smtClean="0">
                          <a:effectLst/>
                          <a:latin typeface="Calibri" panose="020F0502020204030204" pitchFamily="34" charset="0"/>
                        </a:rPr>
                        <a:t>invested </a:t>
                      </a:r>
                      <a:r>
                        <a:rPr lang="en-US" sz="1800" dirty="0">
                          <a:effectLst/>
                          <a:latin typeface="Calibri" panose="020F0502020204030204" pitchFamily="34" charset="0"/>
                        </a:rPr>
                        <a:t>the most </a:t>
                      </a:r>
                      <a:r>
                        <a:rPr lang="en-US" sz="1800" dirty="0" smtClean="0">
                          <a:effectLst/>
                          <a:latin typeface="Calibri" panose="020F0502020204030204" pitchFamily="34" charset="0"/>
                        </a:rPr>
                        <a:t>on </a:t>
                      </a:r>
                      <a:r>
                        <a:rPr lang="en-US" sz="1800" dirty="0">
                          <a:effectLst/>
                          <a:latin typeface="Calibri" panose="020F0502020204030204" pitchFamily="34" charset="0"/>
                        </a:rPr>
                        <a:t>an average annual basis</a:t>
                      </a:r>
                      <a:endParaRPr lang="en-US" sz="18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r>
              <a:tr h="320040">
                <a:tc>
                  <a:txBody>
                    <a:bodyPr/>
                    <a:lstStyle/>
                    <a:p>
                      <a:pPr marL="118745" marR="0">
                        <a:spcBef>
                          <a:spcPts val="0"/>
                        </a:spcBef>
                        <a:spcAft>
                          <a:spcPts val="0"/>
                        </a:spcAft>
                        <a:tabLst>
                          <a:tab pos="114300" algn="l"/>
                          <a:tab pos="2971800" algn="l"/>
                        </a:tabLst>
                      </a:pPr>
                      <a:r>
                        <a:rPr lang="en-US" sz="1800" b="1" dirty="0">
                          <a:solidFill>
                            <a:srgbClr val="377103"/>
                          </a:solidFill>
                          <a:effectLst/>
                          <a:latin typeface="Calibri" panose="020F0502020204030204" pitchFamily="34" charset="0"/>
                        </a:rPr>
                        <a:t>New Jersey </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91440" marR="137160" algn="r">
                        <a:spcBef>
                          <a:spcPts val="0"/>
                        </a:spcBef>
                        <a:spcAft>
                          <a:spcPts val="0"/>
                        </a:spcAft>
                        <a:tabLst>
                          <a:tab pos="114300" algn="l"/>
                          <a:tab pos="2971800" algn="l"/>
                        </a:tabLst>
                      </a:pPr>
                      <a:r>
                        <a:rPr lang="en-US" sz="1800" b="1" dirty="0">
                          <a:solidFill>
                            <a:srgbClr val="377103"/>
                          </a:solidFill>
                          <a:effectLst/>
                          <a:latin typeface="Calibri" panose="020F0502020204030204" pitchFamily="34" charset="0"/>
                        </a:rPr>
                        <a:t>$35,115,385</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20040">
                <a:tc>
                  <a:txBody>
                    <a:bodyPr/>
                    <a:lstStyle/>
                    <a:p>
                      <a:pPr marL="118745" marR="0">
                        <a:spcBef>
                          <a:spcPts val="0"/>
                        </a:spcBef>
                        <a:spcAft>
                          <a:spcPts val="0"/>
                        </a:spcAft>
                        <a:tabLst>
                          <a:tab pos="114300" algn="l"/>
                          <a:tab pos="2971800" algn="l"/>
                        </a:tabLst>
                      </a:pPr>
                      <a:r>
                        <a:rPr lang="en-US" sz="1800" b="1" dirty="0">
                          <a:solidFill>
                            <a:srgbClr val="377103"/>
                          </a:solidFill>
                          <a:effectLst/>
                          <a:latin typeface="Calibri" panose="020F0502020204030204" pitchFamily="34" charset="0"/>
                        </a:rPr>
                        <a:t>Pennsylvania</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91440" marR="137160" algn="r">
                        <a:spcBef>
                          <a:spcPts val="0"/>
                        </a:spcBef>
                        <a:spcAft>
                          <a:spcPts val="0"/>
                        </a:spcAft>
                        <a:tabLst>
                          <a:tab pos="114300" algn="l"/>
                          <a:tab pos="2971800" algn="l"/>
                        </a:tabLst>
                      </a:pPr>
                      <a:r>
                        <a:rPr lang="en-US" sz="1800" b="1" dirty="0">
                          <a:solidFill>
                            <a:srgbClr val="377103"/>
                          </a:solidFill>
                          <a:effectLst/>
                          <a:latin typeface="Calibri" panose="020F0502020204030204" pitchFamily="34" charset="0"/>
                        </a:rPr>
                        <a:t>$33,954,285</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20040">
                <a:tc>
                  <a:txBody>
                    <a:bodyPr/>
                    <a:lstStyle/>
                    <a:p>
                      <a:pPr marL="118745" marR="0">
                        <a:spcBef>
                          <a:spcPts val="0"/>
                        </a:spcBef>
                        <a:spcAft>
                          <a:spcPts val="0"/>
                        </a:spcAft>
                        <a:tabLst>
                          <a:tab pos="114300" algn="l"/>
                          <a:tab pos="2971800" algn="l"/>
                        </a:tabLst>
                      </a:pPr>
                      <a:r>
                        <a:rPr lang="en-US" sz="1800" b="1" spc="-30" baseline="0" dirty="0">
                          <a:solidFill>
                            <a:srgbClr val="377103"/>
                          </a:solidFill>
                          <a:effectLst/>
                          <a:latin typeface="Calibri" panose="020F0502020204030204" pitchFamily="34" charset="0"/>
                        </a:rPr>
                        <a:t>MD Rural Legacy </a:t>
                      </a:r>
                      <a:r>
                        <a:rPr lang="en-US" sz="1800" b="1" spc="-30" baseline="0" dirty="0" smtClean="0">
                          <a:solidFill>
                            <a:srgbClr val="377103"/>
                          </a:solidFill>
                          <a:effectLst/>
                          <a:latin typeface="Calibri" panose="020F0502020204030204" pitchFamily="34" charset="0"/>
                        </a:rPr>
                        <a:t>Program</a:t>
                      </a:r>
                      <a:endParaRPr lang="en-US" sz="1800" b="1" spc="-30" baseline="0"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91440" marR="137160" algn="r">
                        <a:spcBef>
                          <a:spcPts val="0"/>
                        </a:spcBef>
                        <a:spcAft>
                          <a:spcPts val="0"/>
                        </a:spcAft>
                        <a:tabLst>
                          <a:tab pos="114300" algn="l"/>
                          <a:tab pos="2971800" algn="l"/>
                        </a:tabLst>
                      </a:pPr>
                      <a:r>
                        <a:rPr lang="en-US" sz="1800" b="1" dirty="0">
                          <a:solidFill>
                            <a:srgbClr val="377103"/>
                          </a:solidFill>
                          <a:effectLst/>
                          <a:latin typeface="Calibri" panose="020F0502020204030204" pitchFamily="34" charset="0"/>
                        </a:rPr>
                        <a:t>$16,039,000</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566928">
                <a:tc>
                  <a:txBody>
                    <a:bodyPr/>
                    <a:lstStyle/>
                    <a:p>
                      <a:pPr marL="118745" marR="0">
                        <a:lnSpc>
                          <a:spcPts val="1800"/>
                        </a:lnSpc>
                        <a:spcBef>
                          <a:spcPts val="0"/>
                        </a:spcBef>
                        <a:spcAft>
                          <a:spcPts val="0"/>
                        </a:spcAft>
                        <a:tabLst>
                          <a:tab pos="114300" algn="l"/>
                          <a:tab pos="2971800" algn="l"/>
                        </a:tabLst>
                      </a:pPr>
                      <a:r>
                        <a:rPr lang="en-US" sz="1800" b="1" dirty="0">
                          <a:solidFill>
                            <a:srgbClr val="377103"/>
                          </a:solidFill>
                          <a:effectLst/>
                          <a:latin typeface="Calibri" panose="020F0502020204030204" pitchFamily="34" charset="0"/>
                        </a:rPr>
                        <a:t>MD Agricultural Land Preservation Foundation</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91440" marR="137160" algn="r">
                        <a:lnSpc>
                          <a:spcPts val="1100"/>
                        </a:lnSpc>
                        <a:spcBef>
                          <a:spcPts val="0"/>
                        </a:spcBef>
                        <a:spcAft>
                          <a:spcPts val="0"/>
                        </a:spcAft>
                        <a:tabLst>
                          <a:tab pos="114300" algn="l"/>
                          <a:tab pos="2971800" algn="l"/>
                        </a:tabLst>
                      </a:pPr>
                      <a:r>
                        <a:rPr lang="en-US" sz="1800" b="1" dirty="0">
                          <a:solidFill>
                            <a:srgbClr val="377103"/>
                          </a:solidFill>
                          <a:effectLst/>
                          <a:latin typeface="Calibri" panose="020F0502020204030204" pitchFamily="34" charset="0"/>
                        </a:rPr>
                        <a:t>$13,275,860</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r h="320040">
                <a:tc>
                  <a:txBody>
                    <a:bodyPr/>
                    <a:lstStyle/>
                    <a:p>
                      <a:pPr marL="118745" marR="0">
                        <a:spcBef>
                          <a:spcPts val="0"/>
                        </a:spcBef>
                        <a:spcAft>
                          <a:spcPts val="0"/>
                        </a:spcAft>
                        <a:tabLst>
                          <a:tab pos="114300" algn="l"/>
                          <a:tab pos="2971800" algn="l"/>
                        </a:tabLst>
                      </a:pPr>
                      <a:r>
                        <a:rPr lang="en-US" sz="1800" b="1" dirty="0">
                          <a:solidFill>
                            <a:srgbClr val="377103"/>
                          </a:solidFill>
                          <a:effectLst/>
                          <a:latin typeface="Calibri" panose="020F0502020204030204" pitchFamily="34" charset="0"/>
                        </a:rPr>
                        <a:t>Great Outdoors Colorado</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91440" marR="137160" algn="r">
                        <a:spcBef>
                          <a:spcPts val="0"/>
                        </a:spcBef>
                        <a:spcAft>
                          <a:spcPts val="0"/>
                        </a:spcAft>
                        <a:tabLst>
                          <a:tab pos="114300" algn="l"/>
                          <a:tab pos="2971800" algn="l"/>
                        </a:tabLst>
                      </a:pPr>
                      <a:r>
                        <a:rPr lang="en-US" sz="1800" b="1" dirty="0">
                          <a:solidFill>
                            <a:srgbClr val="377103"/>
                          </a:solidFill>
                          <a:effectLst/>
                          <a:latin typeface="Calibri" panose="020F0502020204030204" pitchFamily="34" charset="0"/>
                        </a:rPr>
                        <a:t>$9,233,471</a:t>
                      </a:r>
                      <a:endParaRPr lang="en-US" sz="1800" b="1" dirty="0">
                        <a:solidFill>
                          <a:srgbClr val="377103"/>
                        </a:solidFill>
                        <a:effectLst/>
                        <a:latin typeface="Calibri" panose="020F0502020204030204" pitchFamily="34" charset="0"/>
                        <a:ea typeface="Times New Roman" panose="02020603050405020304" pitchFamily="18" charset="0"/>
                      </a:endParaRPr>
                    </a:p>
                  </a:txBody>
                  <a:tcPr marL="68580" marR="68580" marT="0" marB="0" anchor="ctr"/>
                </a:tc>
              </a:tr>
            </a:tbl>
          </a:graphicData>
        </a:graphic>
      </p:graphicFrame>
      <p:sp>
        <p:nvSpPr>
          <p:cNvPr id="6" name="TextBox 5"/>
          <p:cNvSpPr txBox="1"/>
          <p:nvPr/>
        </p:nvSpPr>
        <p:spPr>
          <a:xfrm>
            <a:off x="323850" y="4666488"/>
            <a:ext cx="5966460" cy="246221"/>
          </a:xfrm>
          <a:prstGeom prst="rect">
            <a:avLst/>
          </a:prstGeom>
          <a:noFill/>
        </p:spPr>
        <p:txBody>
          <a:bodyPr wrap="square" rtlCol="0">
            <a:spAutoFit/>
          </a:bodyPr>
          <a:lstStyle/>
          <a:p>
            <a:r>
              <a:rPr lang="en-US" sz="1000" dirty="0" smtClean="0">
                <a:solidFill>
                  <a:srgbClr val="377103"/>
                </a:solidFill>
                <a:latin typeface="Calibri" panose="020F0502020204030204" pitchFamily="34" charset="0"/>
              </a:rPr>
              <a:t>Source: Farmland Information Center 2015 PACE Survey </a:t>
            </a:r>
            <a:r>
              <a:rPr lang="en-US" sz="1000" dirty="0" smtClean="0">
                <a:solidFill>
                  <a:srgbClr val="000000"/>
                </a:solidFill>
                <a:latin typeface="Calibri" panose="020F0502020204030204" pitchFamily="34" charset="0"/>
              </a:rPr>
              <a:t>– </a:t>
            </a:r>
            <a:r>
              <a:rPr lang="en-US" sz="1000" dirty="0" smtClean="0">
                <a:solidFill>
                  <a:srgbClr val="377103"/>
                </a:solidFill>
                <a:latin typeface="Calibri" panose="020F0502020204030204" pitchFamily="34" charset="0"/>
              </a:rPr>
              <a:t>www.farmlandinfo.org</a:t>
            </a:r>
            <a:endParaRPr lang="en-US" sz="1000" dirty="0">
              <a:solidFill>
                <a:srgbClr val="377103"/>
              </a:solidFill>
              <a:latin typeface="Calibri" panose="020F0502020204030204" pitchFamily="34" charset="0"/>
            </a:endParaRPr>
          </a:p>
        </p:txBody>
      </p:sp>
    </p:spTree>
    <p:extLst>
      <p:ext uri="{BB962C8B-B14F-4D97-AF65-F5344CB8AC3E}">
        <p14:creationId xmlns:p14="http://schemas.microsoft.com/office/powerpoint/2010/main" val="7448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000000"/>
                </a:solidFill>
                <a:latin typeface="Calibri Light" panose="020F0302020204030204" pitchFamily="34" charset="0"/>
              </a:rPr>
              <a:t>Farmland Protection Spending</a:t>
            </a:r>
            <a:endParaRPr lang="en-US" sz="3200" dirty="0">
              <a:solidFill>
                <a:srgbClr val="000000"/>
              </a:solidFill>
              <a:latin typeface="Calibri Light" panose="020F03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8598134"/>
              </p:ext>
            </p:extLst>
          </p:nvPr>
        </p:nvGraphicFramePr>
        <p:xfrm>
          <a:off x="901148" y="1295399"/>
          <a:ext cx="7341704" cy="43884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199" y="5842825"/>
            <a:ext cx="7427843" cy="553998"/>
          </a:xfrm>
          <a:prstGeom prst="rect">
            <a:avLst/>
          </a:prstGeom>
          <a:noFill/>
        </p:spPr>
        <p:txBody>
          <a:bodyPr wrap="square" rtlCol="0">
            <a:spAutoFit/>
          </a:bodyPr>
          <a:lstStyle/>
          <a:p>
            <a:r>
              <a:rPr lang="en-US" sz="1000" dirty="0" smtClean="0">
                <a:solidFill>
                  <a:srgbClr val="377103"/>
                </a:solidFill>
                <a:latin typeface="Calibri" panose="020F0502020204030204" pitchFamily="34" charset="0"/>
              </a:rPr>
              <a:t>Sources:  Farmland Information Center 2015 PACE Survey and U.S. Department of Transportation State Disbursements for Highways </a:t>
            </a:r>
            <a:r>
              <a:rPr lang="en-US" sz="1000" dirty="0">
                <a:solidFill>
                  <a:srgbClr val="377103"/>
                </a:solidFill>
                <a:latin typeface="Calibri" panose="020F0502020204030204" pitchFamily="34" charset="0"/>
              </a:rPr>
              <a:t>2014. Compiled by the Farmland Information Center – www.farmlandinfo.org</a:t>
            </a:r>
          </a:p>
          <a:p>
            <a:endParaRPr lang="en-US" sz="1000" dirty="0">
              <a:solidFill>
                <a:srgbClr val="377103"/>
              </a:solidFill>
              <a:latin typeface="Calibri Light" panose="020F0302020204030204" pitchFamily="34" charset="0"/>
            </a:endParaRPr>
          </a:p>
        </p:txBody>
      </p:sp>
    </p:spTree>
    <p:extLst>
      <p:ext uri="{BB962C8B-B14F-4D97-AF65-F5344CB8AC3E}">
        <p14:creationId xmlns:p14="http://schemas.microsoft.com/office/powerpoint/2010/main" val="2855080756"/>
      </p:ext>
    </p:extLst>
  </p:cSld>
  <p:clrMapOvr>
    <a:masterClrMapping/>
  </p:clrMapOvr>
</p:sld>
</file>

<file path=ppt/theme/theme1.xml><?xml version="1.0" encoding="utf-8"?>
<a:theme xmlns:a="http://schemas.openxmlformats.org/drawingml/2006/main" name="Office Theme">
  <a:themeElements>
    <a:clrScheme name="Custom 3">
      <a:dk1>
        <a:srgbClr val="548A3A"/>
      </a:dk1>
      <a:lt1>
        <a:srgbClr val="F5EACC"/>
      </a:lt1>
      <a:dk2>
        <a:srgbClr val="3C3D3C"/>
      </a:dk2>
      <a:lt2>
        <a:srgbClr val="FFFFFF"/>
      </a:lt2>
      <a:accent1>
        <a:srgbClr val="548A3A"/>
      </a:accent1>
      <a:accent2>
        <a:srgbClr val="415B9B"/>
      </a:accent2>
      <a:accent3>
        <a:srgbClr val="EA9F24"/>
      </a:accent3>
      <a:accent4>
        <a:srgbClr val="D04F1D"/>
      </a:accent4>
      <a:accent5>
        <a:srgbClr val="F5EACC"/>
      </a:accent5>
      <a:accent6>
        <a:srgbClr val="DEDFE0"/>
      </a:accent6>
      <a:hlink>
        <a:srgbClr val="85B44E"/>
      </a:hlink>
      <a:folHlink>
        <a:srgbClr val="4F84B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17017</TotalTime>
  <Words>751</Words>
  <Application>Microsoft Office PowerPoint</Application>
  <PresentationFormat>On-screen Show (4:3)</PresentationFormat>
  <Paragraphs>91</Paragraphs>
  <Slides>6</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Arial</vt:lpstr>
      <vt:lpstr>Arial (Headings)</vt:lpstr>
      <vt:lpstr>Calibri</vt:lpstr>
      <vt:lpstr>Calibri Light</vt:lpstr>
      <vt:lpstr>Century</vt:lpstr>
      <vt:lpstr>Century Schoolbook</vt:lpstr>
      <vt:lpstr>Courier New</vt:lpstr>
      <vt:lpstr>Times New Roman</vt:lpstr>
      <vt:lpstr>Wingdings</vt:lpstr>
      <vt:lpstr>Office Theme</vt:lpstr>
      <vt:lpstr>Default Design</vt:lpstr>
      <vt:lpstr>  Purchase of Agricultural Conservation Easement programs operate in 32 states  </vt:lpstr>
      <vt:lpstr>Easements and Acres</vt:lpstr>
      <vt:lpstr>A few state programs  did most of the work in 2014 </vt:lpstr>
      <vt:lpstr>For every penny states invest to save farmland,  they spend more than $10 on highways</vt:lpstr>
      <vt:lpstr>Farmland Protection Spending</vt:lpstr>
      <vt:lpstr>Farmland Protection Spending</vt:lpstr>
    </vt:vector>
  </TitlesOfParts>
  <Company>Cutting Edge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Katie Burgess</dc:creator>
  <cp:lastModifiedBy>dmittasch</cp:lastModifiedBy>
  <cp:revision>337</cp:revision>
  <cp:lastPrinted>2015-12-04T15:36:47Z</cp:lastPrinted>
  <dcterms:created xsi:type="dcterms:W3CDTF">2015-01-14T15:17:37Z</dcterms:created>
  <dcterms:modified xsi:type="dcterms:W3CDTF">2015-12-04T15:36:51Z</dcterms:modified>
</cp:coreProperties>
</file>