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92_6D0DF87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03" r:id="rId5"/>
    <p:sldId id="402" r:id="rId6"/>
    <p:sldId id="404" r:id="rId7"/>
    <p:sldId id="405" r:id="rId8"/>
    <p:sldId id="406" r:id="rId9"/>
    <p:sldId id="4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E21445-E451-3919-44E0-F1CFD85A2DF0}" name="Jennifer Dempsey" initials="JD" userId="S::jdempsey@farmland.org::453b4867-db85-45f9-a52f-843b9a141b3f" providerId="AD"/>
  <p188:author id="{801C14A4-384D-82CE-9BD5-5CDC85C352E9}" name="Ariel Looser" initials="AL" userId="S::alooser@farmland.org::33c963ec-94f8-439a-9db9-309f5ee15708" providerId="AD"/>
  <p188:author id="{1284DED1-B539-81EF-2DD0-78501C72383C}" name="Kate Rossiter Pontius" initials="KRP" userId="S::krossiter@farmland.org::f198ef93-4604-454c-8aca-81393861c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1F0CA-38B0-4751-B131-3643877EFB29}" v="9" dt="2023-10-02T15:59:4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8" autoAdjust="0"/>
    <p:restoredTop sz="67517" autoAdjust="0"/>
  </p:normalViewPr>
  <p:slideViewPr>
    <p:cSldViewPr snapToGrid="0">
      <p:cViewPr varScale="1">
        <p:scale>
          <a:sx n="55" d="100"/>
          <a:sy n="55" d="100"/>
        </p:scale>
        <p:origin x="76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el Looser" userId="33c963ec-94f8-439a-9db9-309f5ee15708" providerId="ADAL" clId="{CCF1F0CA-38B0-4751-B131-3643877EFB29}"/>
    <pc:docChg chg="undo custSel addSld modSld">
      <pc:chgData name="Ariel Looser" userId="33c963ec-94f8-439a-9db9-309f5ee15708" providerId="ADAL" clId="{CCF1F0CA-38B0-4751-B131-3643877EFB29}" dt="2023-10-02T15:59:59.309" v="93" actId="1076"/>
      <pc:docMkLst>
        <pc:docMk/>
      </pc:docMkLst>
      <pc:sldChg chg="modNotesTx">
        <pc:chgData name="Ariel Looser" userId="33c963ec-94f8-439a-9db9-309f5ee15708" providerId="ADAL" clId="{CCF1F0CA-38B0-4751-B131-3643877EFB29}" dt="2023-10-02T14:34:37.157" v="73" actId="20577"/>
        <pc:sldMkLst>
          <pc:docMk/>
          <pc:sldMk cId="1829632125" sldId="402"/>
        </pc:sldMkLst>
      </pc:sldChg>
      <pc:sldChg chg="delCm">
        <pc:chgData name="Ariel Looser" userId="33c963ec-94f8-439a-9db9-309f5ee15708" providerId="ADAL" clId="{CCF1F0CA-38B0-4751-B131-3643877EFB29}" dt="2023-10-02T14:30:51.645" v="10"/>
        <pc:sldMkLst>
          <pc:docMk/>
          <pc:sldMk cId="3004594153" sldId="4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riel Looser" userId="33c963ec-94f8-439a-9db9-309f5ee15708" providerId="ADAL" clId="{CCF1F0CA-38B0-4751-B131-3643877EFB29}" dt="2023-10-02T14:30:51.645" v="10"/>
              <pc2:cmMkLst xmlns:pc2="http://schemas.microsoft.com/office/powerpoint/2019/9/main/command">
                <pc:docMk/>
                <pc:sldMk cId="3004594153" sldId="403"/>
                <pc2:cmMk id="{CED334B1-F6A0-4BC7-A2AA-3FD54D95E914}"/>
              </pc2:cmMkLst>
            </pc226:cmChg>
          </p:ext>
        </pc:extLst>
      </pc:sldChg>
      <pc:sldChg chg="addSp delSp modSp new mod setBg">
        <pc:chgData name="Ariel Looser" userId="33c963ec-94f8-439a-9db9-309f5ee15708" providerId="ADAL" clId="{CCF1F0CA-38B0-4751-B131-3643877EFB29}" dt="2023-10-02T15:59:34.345" v="89" actId="1076"/>
        <pc:sldMkLst>
          <pc:docMk/>
          <pc:sldMk cId="1103759863" sldId="406"/>
        </pc:sldMkLst>
        <pc:spChg chg="add mod">
          <ac:chgData name="Ariel Looser" userId="33c963ec-94f8-439a-9db9-309f5ee15708" providerId="ADAL" clId="{CCF1F0CA-38B0-4751-B131-3643877EFB29}" dt="2023-10-02T14:35:53.044" v="80" actId="1076"/>
          <ac:spMkLst>
            <pc:docMk/>
            <pc:sldMk cId="1103759863" sldId="406"/>
            <ac:spMk id="4" creationId="{2F9C4FA3-C3A4-27F3-5704-6E34FC364BBB}"/>
          </ac:spMkLst>
        </pc:spChg>
        <pc:picChg chg="add del mod">
          <ac:chgData name="Ariel Looser" userId="33c963ec-94f8-439a-9db9-309f5ee15708" providerId="ADAL" clId="{CCF1F0CA-38B0-4751-B131-3643877EFB29}" dt="2023-10-02T15:58:53.025" v="84" actId="478"/>
          <ac:picMkLst>
            <pc:docMk/>
            <pc:sldMk cId="1103759863" sldId="406"/>
            <ac:picMk id="3" creationId="{084D8976-3FD1-3D4D-D7BE-7DAAD84EE622}"/>
          </ac:picMkLst>
        </pc:picChg>
        <pc:picChg chg="add mod">
          <ac:chgData name="Ariel Looser" userId="33c963ec-94f8-439a-9db9-309f5ee15708" providerId="ADAL" clId="{CCF1F0CA-38B0-4751-B131-3643877EFB29}" dt="2023-10-02T14:36:03.453" v="82"/>
          <ac:picMkLst>
            <pc:docMk/>
            <pc:sldMk cId="1103759863" sldId="406"/>
            <ac:picMk id="5" creationId="{4FC9FE7F-A44E-7668-55EA-DC2B9D10A0F9}"/>
          </ac:picMkLst>
        </pc:picChg>
        <pc:picChg chg="add mod">
          <ac:chgData name="Ariel Looser" userId="33c963ec-94f8-439a-9db9-309f5ee15708" providerId="ADAL" clId="{CCF1F0CA-38B0-4751-B131-3643877EFB29}" dt="2023-10-02T15:59:34.345" v="89" actId="1076"/>
          <ac:picMkLst>
            <pc:docMk/>
            <pc:sldMk cId="1103759863" sldId="406"/>
            <ac:picMk id="7" creationId="{6B6536F4-A632-21DE-8BB8-C7A4D0A50627}"/>
          </ac:picMkLst>
        </pc:picChg>
      </pc:sldChg>
      <pc:sldChg chg="addSp delSp modSp new mod setBg">
        <pc:chgData name="Ariel Looser" userId="33c963ec-94f8-439a-9db9-309f5ee15708" providerId="ADAL" clId="{CCF1F0CA-38B0-4751-B131-3643877EFB29}" dt="2023-10-02T15:59:59.309" v="93" actId="1076"/>
        <pc:sldMkLst>
          <pc:docMk/>
          <pc:sldMk cId="1403864241" sldId="407"/>
        </pc:sldMkLst>
        <pc:spChg chg="add mod">
          <ac:chgData name="Ariel Looser" userId="33c963ec-94f8-439a-9db9-309f5ee15708" providerId="ADAL" clId="{CCF1F0CA-38B0-4751-B131-3643877EFB29}" dt="2023-10-02T14:35:57.541" v="81" actId="1076"/>
          <ac:spMkLst>
            <pc:docMk/>
            <pc:sldMk cId="1403864241" sldId="407"/>
            <ac:spMk id="4" creationId="{62E01994-5C6C-F98E-97C4-FEB5150032DF}"/>
          </ac:spMkLst>
        </pc:spChg>
        <pc:picChg chg="add del mod">
          <ac:chgData name="Ariel Looser" userId="33c963ec-94f8-439a-9db9-309f5ee15708" providerId="ADAL" clId="{CCF1F0CA-38B0-4751-B131-3643877EFB29}" dt="2023-10-02T15:59:38.827" v="90" actId="478"/>
          <ac:picMkLst>
            <pc:docMk/>
            <pc:sldMk cId="1403864241" sldId="407"/>
            <ac:picMk id="3" creationId="{AE0E2CB0-9C34-462F-CD1B-3A8F527EE491}"/>
          </ac:picMkLst>
        </pc:picChg>
        <pc:picChg chg="add mod">
          <ac:chgData name="Ariel Looser" userId="33c963ec-94f8-439a-9db9-309f5ee15708" providerId="ADAL" clId="{CCF1F0CA-38B0-4751-B131-3643877EFB29}" dt="2023-10-02T14:36:06.019" v="83"/>
          <ac:picMkLst>
            <pc:docMk/>
            <pc:sldMk cId="1403864241" sldId="407"/>
            <ac:picMk id="5" creationId="{15240B07-59B8-C723-B4FE-569D1221571F}"/>
          </ac:picMkLst>
        </pc:picChg>
        <pc:picChg chg="add mod">
          <ac:chgData name="Ariel Looser" userId="33c963ec-94f8-439a-9db9-309f5ee15708" providerId="ADAL" clId="{CCF1F0CA-38B0-4751-B131-3643877EFB29}" dt="2023-10-02T15:59:59.309" v="93" actId="1076"/>
          <ac:picMkLst>
            <pc:docMk/>
            <pc:sldMk cId="1403864241" sldId="407"/>
            <ac:picMk id="7" creationId="{B03916B2-81BB-8FCF-8B07-D3DFC6288F0B}"/>
          </ac:picMkLst>
        </pc:picChg>
      </pc:sldChg>
    </pc:docChg>
  </pc:docChgLst>
  <pc:docChgLst>
    <pc:chgData name="Ariel Looser" userId="S::alooser@farmland.org::33c963ec-94f8-439a-9db9-309f5ee15708" providerId="AD" clId="Web-{703327CA-5B1F-BF35-2506-6DB8AD545170}"/>
    <pc:docChg chg="modSld">
      <pc:chgData name="Ariel Looser" userId="S::alooser@farmland.org::33c963ec-94f8-439a-9db9-309f5ee15708" providerId="AD" clId="Web-{703327CA-5B1F-BF35-2506-6DB8AD545170}" dt="2023-10-02T16:03:51.840" v="0"/>
      <pc:docMkLst>
        <pc:docMk/>
      </pc:docMkLst>
      <pc:sldChg chg="modNotes">
        <pc:chgData name="Ariel Looser" userId="S::alooser@farmland.org::33c963ec-94f8-439a-9db9-309f5ee15708" providerId="AD" clId="Web-{703327CA-5B1F-BF35-2506-6DB8AD545170}" dt="2023-10-02T16:03:51.840" v="0"/>
        <pc:sldMkLst>
          <pc:docMk/>
          <pc:sldMk cId="3004594153" sldId="403"/>
        </pc:sldMkLst>
      </pc:sldChg>
    </pc:docChg>
  </pc:docChgLst>
  <pc:docChgLst>
    <pc:chgData name="Ariel Looser" userId="33c963ec-94f8-439a-9db9-309f5ee15708" providerId="ADAL" clId="{084AE08E-748C-4732-A9D0-D6E151592EE1}"/>
    <pc:docChg chg="modSld">
      <pc:chgData name="Ariel Looser" userId="33c963ec-94f8-439a-9db9-309f5ee15708" providerId="ADAL" clId="{084AE08E-748C-4732-A9D0-D6E151592EE1}" dt="2023-09-28T14:48:26.556" v="26" actId="1076"/>
      <pc:docMkLst>
        <pc:docMk/>
      </pc:docMkLst>
      <pc:sldChg chg="addSp modSp mod">
        <pc:chgData name="Ariel Looser" userId="33c963ec-94f8-439a-9db9-309f5ee15708" providerId="ADAL" clId="{084AE08E-748C-4732-A9D0-D6E151592EE1}" dt="2023-09-28T14:47:25" v="17" actId="1076"/>
        <pc:sldMkLst>
          <pc:docMk/>
          <pc:sldMk cId="421775408" sldId="404"/>
        </pc:sldMkLst>
        <pc:spChg chg="add mod">
          <ac:chgData name="Ariel Looser" userId="33c963ec-94f8-439a-9db9-309f5ee15708" providerId="ADAL" clId="{084AE08E-748C-4732-A9D0-D6E151592EE1}" dt="2023-09-28T14:47:20.273" v="16" actId="1076"/>
          <ac:spMkLst>
            <pc:docMk/>
            <pc:sldMk cId="421775408" sldId="404"/>
            <ac:spMk id="3" creationId="{20D0DFB5-8F93-97F3-4C1A-0CB4990D4C9D}"/>
          </ac:spMkLst>
        </pc:spChg>
        <pc:picChg chg="mod">
          <ac:chgData name="Ariel Looser" userId="33c963ec-94f8-439a-9db9-309f5ee15708" providerId="ADAL" clId="{084AE08E-748C-4732-A9D0-D6E151592EE1}" dt="2023-09-28T14:47:10.368" v="14" actId="1076"/>
          <ac:picMkLst>
            <pc:docMk/>
            <pc:sldMk cId="421775408" sldId="404"/>
            <ac:picMk id="5" creationId="{B34D607D-0869-4678-48F2-5D50831C1322}"/>
          </ac:picMkLst>
        </pc:picChg>
        <pc:picChg chg="mod">
          <ac:chgData name="Ariel Looser" userId="33c963ec-94f8-439a-9db9-309f5ee15708" providerId="ADAL" clId="{084AE08E-748C-4732-A9D0-D6E151592EE1}" dt="2023-09-28T14:47:25" v="17" actId="1076"/>
          <ac:picMkLst>
            <pc:docMk/>
            <pc:sldMk cId="421775408" sldId="404"/>
            <ac:picMk id="6" creationId="{ADC862F8-E8C4-BAF6-7408-C8BDBE2AF5F2}"/>
          </ac:picMkLst>
        </pc:picChg>
        <pc:picChg chg="mod">
          <ac:chgData name="Ariel Looser" userId="33c963ec-94f8-439a-9db9-309f5ee15708" providerId="ADAL" clId="{084AE08E-748C-4732-A9D0-D6E151592EE1}" dt="2023-09-28T14:47:08.490" v="13" actId="1076"/>
          <ac:picMkLst>
            <pc:docMk/>
            <pc:sldMk cId="421775408" sldId="404"/>
            <ac:picMk id="7" creationId="{D9F2DB37-53EF-45E8-9C46-74B0C380CBEB}"/>
          </ac:picMkLst>
        </pc:picChg>
      </pc:sldChg>
      <pc:sldChg chg="addSp modSp mod">
        <pc:chgData name="Ariel Looser" userId="33c963ec-94f8-439a-9db9-309f5ee15708" providerId="ADAL" clId="{084AE08E-748C-4732-A9D0-D6E151592EE1}" dt="2023-09-28T14:48:26.556" v="26" actId="1076"/>
        <pc:sldMkLst>
          <pc:docMk/>
          <pc:sldMk cId="3314741234" sldId="405"/>
        </pc:sldMkLst>
        <pc:spChg chg="add mod">
          <ac:chgData name="Ariel Looser" userId="33c963ec-94f8-439a-9db9-309f5ee15708" providerId="ADAL" clId="{084AE08E-748C-4732-A9D0-D6E151592EE1}" dt="2023-09-28T14:48:04.595" v="22" actId="1076"/>
          <ac:spMkLst>
            <pc:docMk/>
            <pc:sldMk cId="3314741234" sldId="405"/>
            <ac:spMk id="7" creationId="{13EAC507-0972-8810-3151-98C2ECCDBB85}"/>
          </ac:spMkLst>
        </pc:spChg>
        <pc:picChg chg="mod">
          <ac:chgData name="Ariel Looser" userId="33c963ec-94f8-439a-9db9-309f5ee15708" providerId="ADAL" clId="{084AE08E-748C-4732-A9D0-D6E151592EE1}" dt="2023-09-28T14:48:26.556" v="26" actId="1076"/>
          <ac:picMkLst>
            <pc:docMk/>
            <pc:sldMk cId="3314741234" sldId="405"/>
            <ac:picMk id="3" creationId="{18E95A6E-EF64-2C70-3307-85D4B8ED9818}"/>
          </ac:picMkLst>
        </pc:picChg>
        <pc:picChg chg="mod">
          <ac:chgData name="Ariel Looser" userId="33c963ec-94f8-439a-9db9-309f5ee15708" providerId="ADAL" clId="{084AE08E-748C-4732-A9D0-D6E151592EE1}" dt="2023-09-28T14:47:46.686" v="20" actId="1076"/>
          <ac:picMkLst>
            <pc:docMk/>
            <pc:sldMk cId="3314741234" sldId="405"/>
            <ac:picMk id="5" creationId="{9DA0F21F-DD0B-E62E-96FE-5AADEF50B834}"/>
          </ac:picMkLst>
        </pc:picChg>
        <pc:picChg chg="mod">
          <ac:chgData name="Ariel Looser" userId="33c963ec-94f8-439a-9db9-309f5ee15708" providerId="ADAL" clId="{084AE08E-748C-4732-A9D0-D6E151592EE1}" dt="2023-09-28T14:48:14.341" v="24" actId="1076"/>
          <ac:picMkLst>
            <pc:docMk/>
            <pc:sldMk cId="3314741234" sldId="405"/>
            <ac:picMk id="6" creationId="{BE118E3F-41F6-E855-09A4-F58C08F6597E}"/>
          </ac:picMkLst>
        </pc:picChg>
      </pc:sldChg>
    </pc:docChg>
  </pc:docChgLst>
</pc:chgInfo>
</file>

<file path=ppt/comments/modernComment_192_6D0DF8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AC1313-A358-4A29-95D7-CFC4B9B0C38E}" authorId="{801C14A4-384D-82CE-9BD5-5CDC85C352E9}" status="resolved" created="2023-05-05T13:53:57.991">
    <pc:sldMkLst xmlns:pc="http://schemas.microsoft.com/office/powerpoint/2013/main/command">
      <pc:docMk/>
      <pc:sldMk cId="1829632125" sldId="402"/>
    </pc:sldMkLst>
    <p188:replyLst>
      <p188:reply id="{7577DCF4-981F-4E30-871B-4367FCD1D047}" authorId="{801C14A4-384D-82CE-9BD5-5CDC85C352E9}" created="2023-05-05T14:04:29.091">
        <p188:txBody>
          <a:bodyPr/>
          <a:lstStyle/>
          <a:p>
            <a:r>
              <a:rPr lang="en-US"/>
              <a:t>Alternatively, do we add MO to the map, based on having a similar level of authority?</a:t>
            </a:r>
          </a:p>
        </p188:txBody>
      </p188:reply>
      <p188:reply id="{B7C1D627-6D01-451A-A95B-CEFE79DF8AAD}" authorId="{801C14A4-384D-82CE-9BD5-5CDC85C352E9}" created="2023-05-05T17:59:07.695">
        <p188:txBody>
          <a:bodyPr/>
          <a:lstStyle/>
          <a:p>
            <a:r>
              <a:rPr lang="en-US"/>
              <a:t>From Mallory: "The legislation was signed by the governor but has no funds yet. That is planned to be addressed during the next legislative session - likely coming from the state dept of ag budget.  Rulemaking and establishing the committee will begin soon."  </a:t>
            </a:r>
          </a:p>
        </p188:txBody>
      </p188:reply>
    </p188:replyLst>
    <p188:txBody>
      <a:bodyPr/>
      <a:lstStyle/>
      <a:p>
        <a:r>
          <a:rPr lang="en-US"/>
          <a:t>Looking into whether GA's PACE program has received funding.</a:t>
        </a:r>
      </a:p>
    </p188:txBody>
  </p188:cm>
  <p188:cm id="{0469E835-0F38-4BD9-952A-C6A88C93109E}" authorId="{801C14A4-384D-82CE-9BD5-5CDC85C352E9}" status="resolved" created="2023-05-12T14:54:15.322">
    <pc:sldMkLst xmlns:pc="http://schemas.microsoft.com/office/powerpoint/2013/main/command">
      <pc:docMk/>
      <pc:sldMk cId="1829632125" sldId="402"/>
    </pc:sldMkLst>
    <p188:replyLst>
      <p188:reply id="{660FA0FD-C45F-4080-B70B-0ADFBD4CF8EE}" authorId="{6EE21445-E451-3919-44E0-F1CFD85A2DF0}" created="2023-05-12T16:59:22.076">
        <p188:txBody>
          <a:bodyPr/>
          <a:lstStyle/>
          <a:p>
            <a:r>
              <a:rPr lang="en-US"/>
              <a:t>Yes in the notes.</a:t>
            </a:r>
          </a:p>
        </p188:txBody>
      </p188:reply>
    </p188:replyLst>
    <p188:txBody>
      <a:bodyPr/>
      <a:lstStyle/>
      <a:p>
        <a:r>
          <a:rPr lang="en-US"/>
          <a:t>Do we want to indicate that GA has authorized a PACE program, but it is not yet funded?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8E397-274F-4BF7-9C63-39D2A0749F6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1F9C-41CC-4D47-9BCB-C212F542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571D-3D48-44DC-A302-828804067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</a:rPr>
              <a:t>AFT’s Farmland Information Center (FIC) </a:t>
            </a:r>
            <a:r>
              <a:rPr lang="en-US" sz="1200" dirty="0">
                <a:latin typeface="+mn-lt"/>
              </a:rPr>
              <a:t>conducts an annual survey of state purchase of agricultural conservation easement (PACE) programs. Every four years the FIC conducts a survey of local PACE programs. This map shows the states with state and/or local PACE programs.</a:t>
            </a:r>
            <a:r>
              <a:rPr lang="en-US" dirty="0"/>
              <a:t> </a:t>
            </a:r>
            <a:endParaRPr lang="en-US" sz="1200" dirty="0">
              <a:latin typeface="+mn-lt"/>
            </a:endParaRPr>
          </a:p>
          <a:p>
            <a:pPr>
              <a:defRPr/>
            </a:pPr>
            <a:endParaRPr lang="en-US" sz="1200" b="0" i="0" u="none" strike="noStrike" baseline="0" dirty="0">
              <a:solidFill>
                <a:srgbClr val="211D1E"/>
              </a:solidFill>
              <a:highlight>
                <a:srgbClr val="FFFF00"/>
              </a:highlight>
              <a:latin typeface="+mn-lt"/>
            </a:endParaRPr>
          </a:p>
          <a:p>
            <a:pPr>
              <a:defRPr/>
            </a:pP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As </a:t>
            </a:r>
            <a:r>
              <a:rPr lang="en-US" sz="1200" b="0" dirty="0">
                <a:solidFill>
                  <a:srgbClr val="211D1E"/>
                </a:solidFill>
                <a:latin typeface="+mn-lt"/>
                <a:ea typeface="Verdana"/>
              </a:rPr>
              <a:t>of January 2023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,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28</a:t>
            </a:r>
            <a:r>
              <a:rPr lang="en-US" sz="1200" b="0" dirty="0">
                <a:solidFill>
                  <a:srgbClr val="FF0000"/>
                </a:solidFill>
                <a:latin typeface="+mn-lt"/>
                <a:ea typeface="Verdana"/>
              </a:rPr>
              <a:t> 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states had state-level PACE programs (there are 35 active programs among these 28 states, not including Washington’s newest PACE program). Of these, </a:t>
            </a:r>
            <a:r>
              <a:rPr lang="en-US" dirty="0">
                <a:solidFill>
                  <a:srgbClr val="211D1E"/>
                </a:solidFill>
                <a:ea typeface="Verdana"/>
              </a:rPr>
              <a:t>17</a:t>
            </a:r>
            <a:r>
              <a:rPr lang="en-US" sz="1200" b="0" i="0" u="none" strike="noStrike" baseline="0" dirty="0">
                <a:solidFill>
                  <a:srgbClr val="211D1E"/>
                </a:solidFill>
                <a:latin typeface="+mn-lt"/>
                <a:ea typeface="Verdana"/>
              </a:rPr>
              <a:t> also have local PACE programs. Four additional states—Illinois, Indiana, Minnesota, and Montana—only have PACE programs at the local level. In 2017, Oregon authorized a state-level program. They received funding in 2021 but have not acquired any easements as of January 2023. Missouri has authorized PACE but does not yet have a program; Georgia has authorized a PACE program, but it does not yet have funding. Montana’s state program expired in 2003 and is not an active program.</a:t>
            </a:r>
            <a:r>
              <a:rPr lang="en-US" sz="1200" u="none" dirty="0">
                <a:solidFill>
                  <a:srgbClr val="211D1E"/>
                </a:solidFill>
                <a:latin typeface="+mn-lt"/>
                <a:ea typeface="Verdana"/>
              </a:rPr>
              <a:t> </a:t>
            </a:r>
            <a:r>
              <a:rPr lang="en-US" sz="1200" u="none" dirty="0">
                <a:latin typeface="+mn-lt"/>
              </a:rPr>
              <a:t>Montana and Alabama no longer have active programs but are included in the table because they have funded easement purchases in the past.</a:t>
            </a:r>
            <a:endParaRPr lang="en-US" altLang="en-US" sz="1200" u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6851B-3769-4121-83AC-B621414548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43B-E55E-E1B6-007F-75314C42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7222-227B-128F-3674-7F8C20E0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5D669-B1C4-56B5-9E85-A189E5A4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74DB-F0A8-BA6B-2C0C-7DF0AD9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AC0FD-B2FF-370F-7C07-BC2C2265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8411-963C-FEBF-7615-7217AFDC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0DAF5-B578-9B04-8194-71EBA8A2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75DF-EC1B-5F36-B96A-9D066FE5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E11B0-CB18-7CAC-EAFA-62D94602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A6B5-19ED-CF1C-C113-F3A8652A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EB15C-DB79-C6C2-D4F3-E3EEBE6C7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40599-30D8-1B85-3866-C6645F010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EBE8-7F0F-75A1-4830-2CEBF9D3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F926-FFDA-BF3A-7A42-AD57C37A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5630-8F4A-B081-F253-0211640C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A0A8-8453-5AFF-617F-50006A31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6563-B8C0-DBC5-A4E4-A2D30ABD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8FAA-119F-B1C6-E4A4-E362A0BD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FDF45-8B0D-7202-22B7-82E2EE5D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918C-E5EC-FEBA-ABC2-80CBEC70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054F-DF71-6F6A-F16D-34C27BD5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3D9CC-9416-A10D-A4B5-03A41563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C888-5AC6-F490-71BF-8ADDE2A2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34E4-1544-AEFB-9C05-367ABC3E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E019-C9B9-EB73-AD16-5C7F64B7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C002-9BE6-6433-8CF0-56AC5AB6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DD61-0AD1-D9A2-C286-0CC46C676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399B1-3D94-20C3-6F13-39F2F578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3B59-0407-CD49-664D-983E37F3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5FE5-AF05-C27E-71D2-F117BFA0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262B9-C285-C270-CB54-3C44168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508B-0A26-E633-9802-BD530C5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4BF0-2E6F-04E8-D1C2-AAFAE02AC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2FC64-1524-DBCA-1DEC-2D2076BFA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045C8-FC5C-9FD7-2653-EE6A8B47E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6E1EE-AB77-5555-5BCE-B0BA32B17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4C49F-D707-EC07-B5ED-A8C3A702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565E-1E9E-0C75-7846-0AEDE4C4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4ADDF-BFD2-ED94-315A-C357F6E4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6418-6B24-AFD5-B26F-5ED6A2AA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3E617-A921-3659-1EBF-B996B699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8F0BF-662D-E75C-66F3-AD184382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24FA1-FD54-C499-2F10-3EE409BB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8E966-456D-CB41-8CB8-6454B2D5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53E87-8EB2-1FAC-719A-C91D895C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3EB26-B58B-47BE-6A05-486D7A12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CAC4-B610-78CE-3BEA-3858D7B7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293D-7596-FEDB-5DC6-EE681390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E611D-51A0-3021-0E23-885B20756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4DBB8-57CB-F7E6-AC0C-7C3C739E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97E1-DCF6-AAF2-FDB9-8DAE8A5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9C951-933A-162C-B79B-DB31CCDC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135D-C2FB-6B1B-856D-76C63090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47C00-F914-E72E-B255-53702D3F2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EB1A6-D472-14F5-F2EC-17C2F9668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20195-BF5E-18D1-AE2D-9803FE93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E1033-6669-F11A-1596-9152075A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6F95B-7003-1474-452E-4FA90D85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D9FD6-5242-178E-B995-817CCCC9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B2F65-6A5C-7E58-4F76-7DB2D7F6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F0D5-4F8B-F3D6-98D5-8F50B02FA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E904-775C-4EF5-9232-BB976DD4A3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1600-C4A3-8249-0BDC-425FDA108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E6AB-DCB1-0626-21D5-A543CEB4B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F592-5A87-4F55-8CCF-BD79665E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2_6D0DF87D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BEB880A-B219-4315-BEC2-BBA5E270D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3" y="5605239"/>
            <a:ext cx="3783931" cy="947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010727-3A36-41CC-8D54-CD68E97B2E22}"/>
              </a:ext>
            </a:extLst>
          </p:cNvPr>
          <p:cNvSpPr txBox="1"/>
          <p:nvPr/>
        </p:nvSpPr>
        <p:spPr>
          <a:xfrm>
            <a:off x="2247331" y="1980036"/>
            <a:ext cx="7853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graphics in these slides show the results of the Farmland Information Center’s annual survey of state Purchase of Agricultural Conservation Easement (PACE) programs.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When using them please acknowledge AFT’s Farmland Information Center, which receives support from USDA Natural Resources Conservation Service.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3EAF0-CBAC-4611-A311-069E2DB139CB}"/>
              </a:ext>
            </a:extLst>
          </p:cNvPr>
          <p:cNvSpPr txBox="1"/>
          <p:nvPr/>
        </p:nvSpPr>
        <p:spPr>
          <a:xfrm>
            <a:off x="1758615" y="1018274"/>
            <a:ext cx="867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 Survey of State PACE Programs</a:t>
            </a:r>
          </a:p>
        </p:txBody>
      </p:sp>
    </p:spTree>
    <p:extLst>
      <p:ext uri="{BB962C8B-B14F-4D97-AF65-F5344CB8AC3E}">
        <p14:creationId xmlns:p14="http://schemas.microsoft.com/office/powerpoint/2010/main" val="300459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1174A53-E3C4-4A1C-ADF1-5F57CE1A9841}"/>
              </a:ext>
            </a:extLst>
          </p:cNvPr>
          <p:cNvSpPr txBox="1"/>
          <p:nvPr/>
        </p:nvSpPr>
        <p:spPr>
          <a:xfrm>
            <a:off x="2070858" y="391782"/>
            <a:ext cx="769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50" dirty="0">
                <a:solidFill>
                  <a:srgbClr val="548A3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PACE Programs as of January 2023</a:t>
            </a:r>
            <a:endParaRPr 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C039C-0E98-40CE-B7ED-6167F561D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13" y="6093810"/>
            <a:ext cx="1943269" cy="534971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6F1EFD-FAE5-D9E2-1608-BC016C085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28" y="5694437"/>
            <a:ext cx="2695459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2CE2E61-71DF-0921-5FC3-86E546C98B5E}"/>
              </a:ext>
            </a:extLst>
          </p:cNvPr>
          <p:cNvGrpSpPr/>
          <p:nvPr/>
        </p:nvGrpSpPr>
        <p:grpSpPr>
          <a:xfrm>
            <a:off x="2422882" y="1099668"/>
            <a:ext cx="7346236" cy="5051969"/>
            <a:chOff x="1390180" y="1114425"/>
            <a:chExt cx="7346236" cy="50519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B42273-2C11-9245-9F97-E4B069AD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0180" y="1114425"/>
              <a:ext cx="7346236" cy="5051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9E6736-B780-EEE6-CB06-4D312167B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725" b="2469"/>
            <a:stretch/>
          </p:blipFill>
          <p:spPr>
            <a:xfrm>
              <a:off x="6519968" y="3848099"/>
              <a:ext cx="747607" cy="790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6321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B34D607D-0869-4678-48F2-5D50831C1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9" y="974923"/>
            <a:ext cx="7991422" cy="531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862F8-E8C4-BAF6-7408-C8BDBE2AF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74959"/>
            <a:ext cx="594360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2DB37-53EF-45E8-9C46-74B0C380C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35" y="3970874"/>
            <a:ext cx="1578301" cy="22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BB1D5-0CE3-0C29-B841-171A67C46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0DFB5-8F93-97F3-4C1A-0CB4990D4C9D}"/>
              </a:ext>
            </a:extLst>
          </p:cNvPr>
          <p:cNvSpPr txBox="1"/>
          <p:nvPr/>
        </p:nvSpPr>
        <p:spPr>
          <a:xfrm>
            <a:off x="3048000" y="23129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</p:spTree>
    <p:extLst>
      <p:ext uri="{BB962C8B-B14F-4D97-AF65-F5344CB8AC3E}">
        <p14:creationId xmlns:p14="http://schemas.microsoft.com/office/powerpoint/2010/main" val="42177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18E95A6E-EF64-2C70-3307-85D4B8ED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" y="674328"/>
            <a:ext cx="8347200" cy="5738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39425-A571-CF9C-04BC-4275D004B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0F21F-DD0B-E62E-96FE-5AADEF50B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79" y="674328"/>
            <a:ext cx="6547237" cy="39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18E3F-41F6-E855-09A4-F58C08F65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27" y="3956172"/>
            <a:ext cx="1613934" cy="2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AC507-0972-8810-3151-98C2ECCDBB85}"/>
              </a:ext>
            </a:extLst>
          </p:cNvPr>
          <p:cNvSpPr txBox="1"/>
          <p:nvPr/>
        </p:nvSpPr>
        <p:spPr>
          <a:xfrm>
            <a:off x="3047997" y="15680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</p:spTree>
    <p:extLst>
      <p:ext uri="{BB962C8B-B14F-4D97-AF65-F5344CB8AC3E}">
        <p14:creationId xmlns:p14="http://schemas.microsoft.com/office/powerpoint/2010/main" val="331474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C4FA3-C3A4-27F3-5704-6E34FC364BBB}"/>
              </a:ext>
            </a:extLst>
          </p:cNvPr>
          <p:cNvSpPr txBox="1"/>
          <p:nvPr/>
        </p:nvSpPr>
        <p:spPr>
          <a:xfrm>
            <a:off x="3047997" y="37253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9FE7F-A44E-7668-55EA-DC2B9D10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6536F4-A632-21DE-8BB8-C7A4D0A50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27" y="858792"/>
            <a:ext cx="3437546" cy="56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01994-5C6C-F98E-97C4-FEB5150032DF}"/>
              </a:ext>
            </a:extLst>
          </p:cNvPr>
          <p:cNvSpPr txBox="1"/>
          <p:nvPr/>
        </p:nvSpPr>
        <p:spPr>
          <a:xfrm>
            <a:off x="3047997" y="34252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358"/>
                </a:solidFill>
                <a:latin typeface="Verdana" panose="020B0604030504040204" pitchFamily="34" charset="0"/>
              </a:rPr>
              <a:t>State PACE Program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40B07-59B8-C723-B4FE-569D122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5" y="6191297"/>
            <a:ext cx="1943269" cy="53497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916B2-81BB-8FCF-8B07-D3DFC6288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71" y="808750"/>
            <a:ext cx="3486452" cy="57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19818F9C5024198B6F78956A4E7F7" ma:contentTypeVersion="20" ma:contentTypeDescription="Create a new document." ma:contentTypeScope="" ma:versionID="a34ecb88f5c786561a8a5b7e072d4c8a">
  <xsd:schema xmlns:xsd="http://www.w3.org/2001/XMLSchema" xmlns:xs="http://www.w3.org/2001/XMLSchema" xmlns:p="http://schemas.microsoft.com/office/2006/metadata/properties" xmlns:ns2="5d8c711f-12c4-4b74-a160-ecf4c25002d6" xmlns:ns3="d810a318-5788-42c4-bc95-17272ed21e47" xmlns:ns4="http://schemas.microsoft.com/sharepoint/v4" targetNamespace="http://schemas.microsoft.com/office/2006/metadata/properties" ma:root="true" ma:fieldsID="72f76dd7378bc4e4109e619f0c7e28b5" ns2:_="" ns3:_="" ns4:_="">
    <xsd:import namespace="5d8c711f-12c4-4b74-a160-ecf4c25002d6"/>
    <xsd:import namespace="d810a318-5788-42c4-bc95-17272ed21e4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Pers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c711f-12c4-4b74-a160-ecf4c250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me" ma:index="20" nillable="true" ma:displayName="time" ma:format="DateOnly" ma:internalName="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ba17d1-332e-49f2-a71e-f3f54114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a318-5788-42c4-bc95-17272ed21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29c3865-c860-4cfe-bfb0-6374394e6f6f}" ma:internalName="TaxCatchAll" ma:showField="CatchAllData" ma:web="d810a318-5788-42c4-bc95-17272ed21e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0a318-5788-42c4-bc95-17272ed21e47" xsi:nil="true"/>
    <lcf76f155ced4ddcb4097134ff3c332f xmlns="5d8c711f-12c4-4b74-a160-ecf4c25002d6">
      <Terms xmlns="http://schemas.microsoft.com/office/infopath/2007/PartnerControls"/>
    </lcf76f155ced4ddcb4097134ff3c332f>
    <IconOverlay xmlns="http://schemas.microsoft.com/sharepoint/v4" xsi:nil="true"/>
    <Person xmlns="5d8c711f-12c4-4b74-a160-ecf4c25002d6">
      <UserInfo>
        <DisplayName/>
        <AccountId xsi:nil="true"/>
        <AccountType/>
      </UserInfo>
    </Person>
    <time xmlns="5d8c711f-12c4-4b74-a160-ecf4c25002d6" xsi:nil="true"/>
  </documentManagement>
</p:properties>
</file>

<file path=customXml/itemProps1.xml><?xml version="1.0" encoding="utf-8"?>
<ds:datastoreItem xmlns:ds="http://schemas.openxmlformats.org/officeDocument/2006/customXml" ds:itemID="{7C9CDCFB-A2EE-4E37-A86F-7B5E9E737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c711f-12c4-4b74-a160-ecf4c25002d6"/>
    <ds:schemaRef ds:uri="d810a318-5788-42c4-bc95-17272ed21e4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E759D4-3894-4256-B3D8-F7C08F157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D88C53-77A0-4B11-90E8-329814AA52F5}">
  <ds:schemaRefs>
    <ds:schemaRef ds:uri="http://schemas.microsoft.com/office/2006/metadata/properties"/>
    <ds:schemaRef ds:uri="http://schemas.microsoft.com/office/infopath/2007/PartnerControls"/>
    <ds:schemaRef ds:uri="d810a318-5788-42c4-bc95-17272ed21e47"/>
    <ds:schemaRef ds:uri="5d8c711f-12c4-4b74-a160-ecf4c25002d6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474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Looser</dc:creator>
  <cp:lastModifiedBy>Ariel Looser</cp:lastModifiedBy>
  <cp:revision>2</cp:revision>
  <dcterms:created xsi:type="dcterms:W3CDTF">2023-09-27T21:50:21Z</dcterms:created>
  <dcterms:modified xsi:type="dcterms:W3CDTF">2023-10-02T16:03:51Z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0x0101006FB19818F9C5024198B6F78956A4E7F7</vt:lpwstr>
  </property>
  <property fmtid="{D5CDD505-2E9C-101B-9397-08002B2CF9AE}" pid="3" name="MediaServiceImageTags">
    <vt:lpwstr/>
  </property>
</Properties>
</file>