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03" r:id="rId5"/>
    <p:sldId id="402" r:id="rId6"/>
    <p:sldId id="404" r:id="rId7"/>
    <p:sldId id="405" r:id="rId8"/>
    <p:sldId id="406" r:id="rId9"/>
    <p:sldId id="407" r:id="rId10"/>
    <p:sldId id="409" r:id="rId11"/>
    <p:sldId id="410" r:id="rId12"/>
    <p:sldId id="4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E21445-E451-3919-44E0-F1CFD85A2DF0}" name="Jennifer Dempsey" initials="JD" userId="S::jdempsey@farmland.org::453b4867-db85-45f9-a52f-843b9a141b3f" providerId="AD"/>
  <p188:author id="{801C14A4-384D-82CE-9BD5-5CDC85C352E9}" name="Ariel Looser" initials="AL" userId="S::alooser@farmland.org::33c963ec-94f8-439a-9db9-309f5ee15708" providerId="AD"/>
  <p188:author id="{1284DED1-B539-81EF-2DD0-78501C72383C}" name="Kate Rossiter Pontius" initials="KRP" userId="S::krossiter@farmland.org::f198ef93-4604-454c-8aca-81393861c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DE91A-D506-B709-40A9-CFB6D5E3CB90}" v="472" dt="2025-01-23T19:39:49.041"/>
    <p1510:client id="{60F61F07-5349-1562-FA3A-44DE90AC521A}" v="1" dt="2025-01-24T15:20:19.044"/>
    <p1510:client id="{66D85034-2445-3E97-4416-D1499562B34D}" v="9" dt="2025-01-24T15:10:53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8" autoAdjust="0"/>
    <p:restoredTop sz="67517" autoAdjust="0"/>
  </p:normalViewPr>
  <p:slideViewPr>
    <p:cSldViewPr snapToGrid="0">
      <p:cViewPr varScale="1">
        <p:scale>
          <a:sx n="42" d="100"/>
          <a:sy n="42" d="100"/>
        </p:scale>
        <p:origin x="148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8E397-274F-4BF7-9C63-39D2A0749F6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1F9C-41CC-4D47-9BCB-C212F542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571D-3D48-44DC-A302-828804067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</a:rPr>
              <a:t>AFT’s Farmland Information Center (FIC) </a:t>
            </a:r>
            <a:r>
              <a:rPr lang="en-US" sz="1200" dirty="0">
                <a:latin typeface="+mn-lt"/>
              </a:rPr>
              <a:t>conducts </a:t>
            </a:r>
            <a:r>
              <a:rPr lang="en-US" dirty="0"/>
              <a:t>a</a:t>
            </a:r>
            <a:r>
              <a:rPr lang="en-US" sz="1200" dirty="0">
                <a:latin typeface="+mn-lt"/>
              </a:rPr>
              <a:t> survey of state purchase of agricultural conservation easement (PACE) programs</a:t>
            </a:r>
            <a:r>
              <a:rPr lang="en-US" dirty="0"/>
              <a:t> annually and a</a:t>
            </a:r>
            <a:r>
              <a:rPr lang="en-US" sz="1200" dirty="0">
                <a:latin typeface="+mn-lt"/>
              </a:rPr>
              <a:t> survey of local PACE programs</a:t>
            </a:r>
            <a:r>
              <a:rPr lang="en-US" dirty="0"/>
              <a:t> every four years</a:t>
            </a:r>
            <a:r>
              <a:rPr lang="en-US" sz="1200" dirty="0">
                <a:latin typeface="+mn-lt"/>
              </a:rPr>
              <a:t>. This map shows the states with state and/or local PACE programs.</a:t>
            </a:r>
            <a:r>
              <a:rPr lang="en-US" dirty="0"/>
              <a:t> </a:t>
            </a:r>
            <a:endParaRPr lang="en-US" sz="1200" dirty="0">
              <a:latin typeface="+mn-lt"/>
            </a:endParaRPr>
          </a:p>
          <a:p>
            <a:pPr>
              <a:defRPr/>
            </a:pPr>
            <a:endParaRPr lang="en-US" sz="1200" b="0" i="0" u="none" strike="noStrike" baseline="0" dirty="0">
              <a:solidFill>
                <a:srgbClr val="211D1E"/>
              </a:solidFill>
              <a:highlight>
                <a:srgbClr val="FFFF00"/>
              </a:highlight>
              <a:latin typeface="+mn-lt"/>
            </a:endParaRPr>
          </a:p>
          <a:p>
            <a:pPr>
              <a:defRPr/>
            </a:pP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As </a:t>
            </a:r>
            <a:r>
              <a:rPr lang="en-US" sz="1200" b="0" dirty="0">
                <a:solidFill>
                  <a:srgbClr val="211D1E"/>
                </a:solidFill>
                <a:latin typeface="+mn-lt"/>
                <a:ea typeface="Verdana"/>
              </a:rPr>
              <a:t>of January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2024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,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there were 37 active state-level programs across 29</a:t>
            </a:r>
            <a:r>
              <a:rPr lang="en-US" sz="1200" b="0" dirty="0">
                <a:solidFill>
                  <a:srgbClr val="FF0000"/>
                </a:solidFill>
                <a:latin typeface="+mn-lt"/>
                <a:ea typeface="Verdana"/>
              </a:rPr>
              <a:t> 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states</a:t>
            </a:r>
            <a:r>
              <a:rPr lang="en-US" dirty="0">
                <a:solidFill>
                  <a:srgbClr val="211D1E"/>
                </a:solidFill>
                <a:ea typeface="Verdana"/>
              </a:rPr>
              <a:t>.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Of these</a:t>
            </a:r>
            <a:r>
              <a:rPr lang="en-US" dirty="0">
                <a:solidFill>
                  <a:srgbClr val="211D1E"/>
                </a:solidFill>
                <a:ea typeface="Verdana"/>
              </a:rPr>
              <a:t> states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,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18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also have local PACE programs. Four additional states—Illinois, Indiana, Minnesota, and Montana—only have PACE programs at the local level.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Most recently, Georgia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authorized a state program</a:t>
            </a:r>
            <a:r>
              <a:rPr lang="en-US" dirty="0">
                <a:solidFill>
                  <a:srgbClr val="211D1E"/>
                </a:solidFill>
                <a:ea typeface="Verdana"/>
              </a:rPr>
              <a:t> in 2023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. The program has received funding but</a:t>
            </a:r>
            <a:r>
              <a:rPr lang="en-US" dirty="0">
                <a:solidFill>
                  <a:srgbClr val="211D1E"/>
                </a:solidFill>
                <a:ea typeface="Verdana"/>
              </a:rPr>
              <a:t>,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as of January 2024, the program 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has not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yet acquired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any easements.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Oregon's state program received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funding in 2021 but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has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not acquired any easements as of January 2024. Missouri has authorized PACE but does not yet have a program. Montana’s state program expired in 2003.</a:t>
            </a:r>
            <a:r>
              <a:rPr lang="en-US" sz="1200" u="none" dirty="0">
                <a:solidFill>
                  <a:srgbClr val="211D1E"/>
                </a:solidFill>
                <a:latin typeface="+mn-lt"/>
                <a:ea typeface="Verdana"/>
              </a:rPr>
              <a:t> </a:t>
            </a:r>
            <a:r>
              <a:rPr lang="en-US" sz="1200" u="none" dirty="0">
                <a:latin typeface="+mn-lt"/>
              </a:rPr>
              <a:t>Montana and Alabama no longer have active programs but are included </a:t>
            </a:r>
            <a:r>
              <a:rPr lang="en-US" dirty="0"/>
              <a:t>on this map because</a:t>
            </a:r>
            <a:r>
              <a:rPr lang="en-US" sz="1200" u="none" dirty="0">
                <a:latin typeface="+mn-lt"/>
              </a:rPr>
              <a:t> they have funded easement purchases in the past.</a:t>
            </a:r>
            <a:endParaRPr lang="en-US" altLang="en-US" sz="1200" u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6851B-3769-4121-83AC-B621414548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43B-E55E-E1B6-007F-75314C42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7222-227B-128F-3674-7F8C20E0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5D669-B1C4-56B5-9E85-A189E5A4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74DB-F0A8-BA6B-2C0C-7DF0AD9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AC0FD-B2FF-370F-7C07-BC2C2265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8411-963C-FEBF-7615-7217AFDC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0DAF5-B578-9B04-8194-71EBA8A2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75DF-EC1B-5F36-B96A-9D066FE5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E11B0-CB18-7CAC-EAFA-62D94602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A6B5-19ED-CF1C-C113-F3A8652A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EB15C-DB79-C6C2-D4F3-E3EEBE6C7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40599-30D8-1B85-3866-C6645F010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EBE8-7F0F-75A1-4830-2CEBF9D3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F926-FFDA-BF3A-7A42-AD57C37A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5630-8F4A-B081-F253-0211640C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A0A8-8453-5AFF-617F-50006A31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6563-B8C0-DBC5-A4E4-A2D30ABD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8FAA-119F-B1C6-E4A4-E362A0BD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FDF45-8B0D-7202-22B7-82E2EE5D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918C-E5EC-FEBA-ABC2-80CBEC70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054F-DF71-6F6A-F16D-34C27BD5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3D9CC-9416-A10D-A4B5-03A41563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C888-5AC6-F490-71BF-8ADDE2A2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34E4-1544-AEFB-9C05-367ABC3E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E019-C9B9-EB73-AD16-5C7F64B7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C002-9BE6-6433-8CF0-56AC5AB6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DD61-0AD1-D9A2-C286-0CC46C676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399B1-3D94-20C3-6F13-39F2F578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3B59-0407-CD49-664D-983E37F3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5FE5-AF05-C27E-71D2-F117BFA0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262B9-C285-C270-CB54-3C44168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508B-0A26-E633-9802-BD530C5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4BF0-2E6F-04E8-D1C2-AAFAE02AC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2FC64-1524-DBCA-1DEC-2D2076BFA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045C8-FC5C-9FD7-2653-EE6A8B47E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6E1EE-AB77-5555-5BCE-B0BA32B17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4C49F-D707-EC07-B5ED-A8C3A702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565E-1E9E-0C75-7846-0AEDE4C4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4ADDF-BFD2-ED94-315A-C357F6E4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6418-6B24-AFD5-B26F-5ED6A2AA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3E617-A921-3659-1EBF-B996B699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8F0BF-662D-E75C-66F3-AD184382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24FA1-FD54-C499-2F10-3EE409BB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8E966-456D-CB41-8CB8-6454B2D5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53E87-8EB2-1FAC-719A-C91D895C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3EB26-B58B-47BE-6A05-486D7A12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CAC4-B610-78CE-3BEA-3858D7B7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293D-7596-FEDB-5DC6-EE681390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E611D-51A0-3021-0E23-885B20756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4DBB8-57CB-F7E6-AC0C-7C3C739E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97E1-DCF6-AAF2-FDB9-8DAE8A5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9C951-933A-162C-B79B-DB31CCDC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135D-C2FB-6B1B-856D-76C63090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47C00-F914-E72E-B255-53702D3F2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EB1A6-D472-14F5-F2EC-17C2F9668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20195-BF5E-18D1-AE2D-9803FE93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E1033-6669-F11A-1596-9152075A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6F95B-7003-1474-452E-4FA90D85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D9FD6-5242-178E-B995-817CCCC9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B2F65-6A5C-7E58-4F76-7DB2D7F6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F0D5-4F8B-F3D6-98D5-8F50B02FA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E904-775C-4EF5-9232-BB976DD4A37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1600-C4A3-8249-0BDC-425FDA108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E6AB-DCB1-0626-21D5-A543CEB4B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rmlandinfo.org/ask-an-exper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BEB880A-B219-4315-BEC2-BBA5E270D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3" y="5605239"/>
            <a:ext cx="3783931" cy="947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010727-3A36-41CC-8D54-CD68E97B2E22}"/>
              </a:ext>
            </a:extLst>
          </p:cNvPr>
          <p:cNvSpPr txBox="1"/>
          <p:nvPr/>
        </p:nvSpPr>
        <p:spPr>
          <a:xfrm>
            <a:off x="2472799" y="2413337"/>
            <a:ext cx="785345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graphics in these slides show the results of the Farmland Information Center’s surveys of state and local Purchase of Agricultural Conservation Easement (PACE) programs.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/>
                <a:ea typeface="Verdana"/>
              </a:rPr>
              <a:t>These visuals are available for use with proper attribution to AFT’s Farmland Information Center. Suggestions for additional visuals can be submitted to the FIC via </a:t>
            </a:r>
            <a:r>
              <a:rPr lang="en-US" dirty="0">
                <a:latin typeface="Verdana"/>
                <a:ea typeface="Verdana"/>
                <a:hlinkClick r:id="rId4"/>
              </a:rPr>
              <a:t>this online form</a:t>
            </a:r>
            <a:r>
              <a:rPr lang="en-US">
                <a:latin typeface="Verdana"/>
                <a:ea typeface="Verdana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3EAF0-CBAC-4611-A311-069E2DB139CB}"/>
              </a:ext>
            </a:extLst>
          </p:cNvPr>
          <p:cNvSpPr txBox="1"/>
          <p:nvPr/>
        </p:nvSpPr>
        <p:spPr>
          <a:xfrm>
            <a:off x="1758615" y="1018274"/>
            <a:ext cx="86747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Verdana"/>
                <a:ea typeface="Verdana"/>
              </a:rPr>
              <a:t>2024 Surveys of State and Local PACE Programs Graphics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9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DC039C-0E98-40CE-B7ED-6167F561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3" y="6093810"/>
            <a:ext cx="1943269" cy="534971"/>
          </a:xfrm>
          <a:prstGeom prst="rect">
            <a:avLst/>
          </a:prstGeom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239BA7D6-37E8-AB88-395D-016997174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68" y="402889"/>
            <a:ext cx="7804263" cy="57983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3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BB1D5-0CE3-0C29-B841-171A67C4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63A02C8B-C723-6161-AA5F-A582B8B24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36" y="763509"/>
            <a:ext cx="8147874" cy="53309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7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39425-A571-CF9C-04BC-4275D004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4FF2E575-1AF8-FFBF-FA92-CECFDF5D4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94" y="659697"/>
            <a:ext cx="7723012" cy="5291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4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C4FA3-C3A4-27F3-5704-6E34FC364BBB}"/>
              </a:ext>
            </a:extLst>
          </p:cNvPr>
          <p:cNvSpPr txBox="1"/>
          <p:nvPr/>
        </p:nvSpPr>
        <p:spPr>
          <a:xfrm>
            <a:off x="3047997" y="3931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9FE7F-A44E-7668-55EA-DC2B9D10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E0CF67-B600-18AA-6F0F-8137314A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65" y="824829"/>
            <a:ext cx="3541265" cy="5788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75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01994-5C6C-F98E-97C4-FEB5150032DF}"/>
              </a:ext>
            </a:extLst>
          </p:cNvPr>
          <p:cNvSpPr txBox="1"/>
          <p:nvPr/>
        </p:nvSpPr>
        <p:spPr>
          <a:xfrm>
            <a:off x="3047997" y="34252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40B07-59B8-C723-B4FE-569D122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528C4E-2026-C772-9687-25AAC4DC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64" y="800842"/>
            <a:ext cx="3325666" cy="59254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86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7D5A21-C239-4CC0-2E76-BF17169DB66C}"/>
              </a:ext>
            </a:extLst>
          </p:cNvPr>
          <p:cNvSpPr txBox="1"/>
          <p:nvPr/>
        </p:nvSpPr>
        <p:spPr>
          <a:xfrm>
            <a:off x="3120078" y="301336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/>
                <a:ea typeface="Verdana"/>
              </a:rPr>
              <a:t>Proportion of Easements Protected by State PACE Programs in 2023</a:t>
            </a:r>
          </a:p>
        </p:txBody>
      </p:sp>
      <p:pic>
        <p:nvPicPr>
          <p:cNvPr id="5" name="Picture 4" descr="A logo with a silhouette of a farm&#10;&#10;AI-generated content may be incorrect.">
            <a:extLst>
              <a:ext uri="{FF2B5EF4-FFF2-40B4-BE49-F238E27FC236}">
                <a16:creationId xmlns:a16="http://schemas.microsoft.com/office/drawing/2014/main" id="{3142EB67-3405-47BD-B217-EBC11573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2" name="Picture 1" descr="A pie chart with green and white text&#10;&#10;AI-generated content may be incorrect.">
            <a:extLst>
              <a:ext uri="{FF2B5EF4-FFF2-40B4-BE49-F238E27FC236}">
                <a16:creationId xmlns:a16="http://schemas.microsoft.com/office/drawing/2014/main" id="{A2CB6A89-502A-E163-E886-CF56B2A9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96" r="11019" b="-185"/>
          <a:stretch/>
        </p:blipFill>
        <p:spPr>
          <a:xfrm>
            <a:off x="2784775" y="1072076"/>
            <a:ext cx="6622151" cy="55891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33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24F70-A21E-F92F-B796-D9EBD9FA4183}"/>
              </a:ext>
            </a:extLst>
          </p:cNvPr>
          <p:cNvSpPr txBox="1"/>
          <p:nvPr/>
        </p:nvSpPr>
        <p:spPr>
          <a:xfrm>
            <a:off x="3047997" y="34252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Local PACE Program Activity</a:t>
            </a:r>
          </a:p>
        </p:txBody>
      </p:sp>
      <p:pic>
        <p:nvPicPr>
          <p:cNvPr id="5" name="Picture 4" descr="A logo with a silhouette of a farm&#10;&#10;AI-generated content may be incorrect.">
            <a:extLst>
              <a:ext uri="{FF2B5EF4-FFF2-40B4-BE49-F238E27FC236}">
                <a16:creationId xmlns:a16="http://schemas.microsoft.com/office/drawing/2014/main" id="{21C081E2-28CB-92F1-20F4-2880D63A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6" name="Picture 5" descr="A green field with many rows of plants&#10;&#10;AI-generated content may be incorrect.">
            <a:extLst>
              <a:ext uri="{FF2B5EF4-FFF2-40B4-BE49-F238E27FC236}">
                <a16:creationId xmlns:a16="http://schemas.microsoft.com/office/drawing/2014/main" id="{32B41611-C41F-0DEB-3DFD-484DB144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17" y="774358"/>
            <a:ext cx="6468866" cy="56799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7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A6675-1131-00CE-FBAF-0C3FD971F764}"/>
              </a:ext>
            </a:extLst>
          </p:cNvPr>
          <p:cNvSpPr txBox="1"/>
          <p:nvPr/>
        </p:nvSpPr>
        <p:spPr>
          <a:xfrm>
            <a:off x="3047997" y="34252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Local PACE Program Activity</a:t>
            </a:r>
          </a:p>
        </p:txBody>
      </p:sp>
      <p:pic>
        <p:nvPicPr>
          <p:cNvPr id="5" name="Picture 4" descr="A logo with a silhouette of a farm&#10;&#10;AI-generated content may be incorrect.">
            <a:extLst>
              <a:ext uri="{FF2B5EF4-FFF2-40B4-BE49-F238E27FC236}">
                <a16:creationId xmlns:a16="http://schemas.microsoft.com/office/drawing/2014/main" id="{FF660A6F-3B2C-B8CF-4865-5323160C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3C86B989-1463-354C-CDD9-1B3B0CA4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79" y="825844"/>
            <a:ext cx="3950539" cy="56285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6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0a318-5788-42c4-bc95-17272ed21e47" xsi:nil="true"/>
    <lcf76f155ced4ddcb4097134ff3c332f xmlns="5d8c711f-12c4-4b74-a160-ecf4c25002d6">
      <Terms xmlns="http://schemas.microsoft.com/office/infopath/2007/PartnerControls"/>
    </lcf76f155ced4ddcb4097134ff3c332f>
    <IconOverlay xmlns="http://schemas.microsoft.com/sharepoint/v4" xsi:nil="true"/>
    <Person xmlns="5d8c711f-12c4-4b74-a160-ecf4c25002d6">
      <UserInfo>
        <DisplayName/>
        <AccountId xsi:nil="true"/>
        <AccountType/>
      </UserInfo>
    </Person>
    <time xmlns="5d8c711f-12c4-4b74-a160-ecf4c25002d6" xsi:nil="true"/>
    <Thumbnail xmlns="5d8c711f-12c4-4b74-a160-ecf4c25002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19818F9C5024198B6F78956A4E7F7" ma:contentTypeVersion="22" ma:contentTypeDescription="Create a new document." ma:contentTypeScope="" ma:versionID="5ec2ead2e837fe65ae9b5126a0839244">
  <xsd:schema xmlns:xsd="http://www.w3.org/2001/XMLSchema" xmlns:xs="http://www.w3.org/2001/XMLSchema" xmlns:p="http://schemas.microsoft.com/office/2006/metadata/properties" xmlns:ns2="5d8c711f-12c4-4b74-a160-ecf4c25002d6" xmlns:ns3="d810a318-5788-42c4-bc95-17272ed21e47" xmlns:ns4="http://schemas.microsoft.com/sharepoint/v4" targetNamespace="http://schemas.microsoft.com/office/2006/metadata/properties" ma:root="true" ma:fieldsID="cc53c3239dbc80cd32da0a8ffc4386e3" ns2:_="" ns3:_="" ns4:_="">
    <xsd:import namespace="5d8c711f-12c4-4b74-a160-ecf4c25002d6"/>
    <xsd:import namespace="d810a318-5788-42c4-bc95-17272ed21e4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Person" minOccurs="0"/>
                <xsd:element ref="ns2:MediaServiceObjectDetectorVersions" minOccurs="0"/>
                <xsd:element ref="ns2:MediaServiceSearchPropertie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c711f-12c4-4b74-a160-ecf4c250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me" ma:index="20" nillable="true" ma:displayName="time" ma:format="DateOnly" ma:internalName="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ba17d1-332e-49f2-a71e-f3f54114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9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a318-5788-42c4-bc95-17272ed21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29c3865-c860-4cfe-bfb0-6374394e6f6f}" ma:internalName="TaxCatchAll" ma:showField="CatchAllData" ma:web="d810a318-5788-42c4-bc95-17272ed21e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88C53-77A0-4B11-90E8-329814AA52F5}">
  <ds:schemaRefs>
    <ds:schemaRef ds:uri="http://schemas.microsoft.com/office/2006/metadata/properties"/>
    <ds:schemaRef ds:uri="http://schemas.microsoft.com/office/infopath/2007/PartnerControls"/>
    <ds:schemaRef ds:uri="d810a318-5788-42c4-bc95-17272ed21e47"/>
    <ds:schemaRef ds:uri="5d8c711f-12c4-4b74-a160-ecf4c25002d6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A1E759D4-3894-4256-B3D8-F7C08F157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8E905-CDD2-434D-9141-DBAE40A62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c711f-12c4-4b74-a160-ecf4c25002d6"/>
    <ds:schemaRef ds:uri="d810a318-5788-42c4-bc95-17272ed21e4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288</Words>
  <Application>Microsoft Office PowerPoint</Application>
  <PresentationFormat>Widescreen</PresentationFormat>
  <Paragraphs>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Looser</dc:creator>
  <cp:lastModifiedBy>Kate Rossiter Pontius</cp:lastModifiedBy>
  <cp:revision>145</cp:revision>
  <dcterms:created xsi:type="dcterms:W3CDTF">2023-09-27T21:50:21Z</dcterms:created>
  <dcterms:modified xsi:type="dcterms:W3CDTF">2025-01-24T17:04:29Z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0x0101006FB19818F9C5024198B6F78956A4E7F7</vt:lpwstr>
  </property>
  <property fmtid="{D5CDD505-2E9C-101B-9397-08002B2CF9AE}" pid="3" name="MediaServiceImageTags">
    <vt:lpwstr/>
  </property>
</Properties>
</file>