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7FA35B58_63CCE26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A35B63_CB40A76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A35B6C_55AADCAD.xml" ContentType="application/vnd.ms-powerpoint.comments+xml"/>
  <Override PartName="/ppt/notesSlides/notesSlide18.xml" ContentType="application/vnd.openxmlformats-officedocument.presentationml.notesSlide+xml"/>
  <Override PartName="/ppt/comments/modernComment_7FA35B8A_88207414.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448_385E64A5.xml" ContentType="application/vnd.ms-powerpoint.comments+xml"/>
  <Override PartName="/ppt/notesSlides/notesSlide28.xml" ContentType="application/vnd.openxmlformats-officedocument.presentationml.notesSlide+xml"/>
  <Override PartName="/ppt/comments/modernComment_445_3D3A6486.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Lst>
  <p:notesMasterIdLst>
    <p:notesMasterId r:id="rId42"/>
  </p:notesMasterIdLst>
  <p:handoutMasterIdLst>
    <p:handoutMasterId r:id="rId43"/>
  </p:handoutMasterIdLst>
  <p:sldIdLst>
    <p:sldId id="2141412182" r:id="rId5"/>
    <p:sldId id="2141412199" r:id="rId6"/>
    <p:sldId id="271" r:id="rId7"/>
    <p:sldId id="2141412187" r:id="rId8"/>
    <p:sldId id="2141412188" r:id="rId9"/>
    <p:sldId id="2141412189" r:id="rId10"/>
    <p:sldId id="2141412184" r:id="rId11"/>
    <p:sldId id="2141412191" r:id="rId12"/>
    <p:sldId id="2141412192" r:id="rId13"/>
    <p:sldId id="2141412193" r:id="rId14"/>
    <p:sldId id="2141412194" r:id="rId15"/>
    <p:sldId id="2141412195" r:id="rId16"/>
    <p:sldId id="2141412196" r:id="rId17"/>
    <p:sldId id="2141412197" r:id="rId18"/>
    <p:sldId id="2141412201" r:id="rId19"/>
    <p:sldId id="2141412202" r:id="rId20"/>
    <p:sldId id="2141412203" r:id="rId21"/>
    <p:sldId id="2141412204" r:id="rId22"/>
    <p:sldId id="2141412205" r:id="rId23"/>
    <p:sldId id="2141412234" r:id="rId24"/>
    <p:sldId id="2141412206" r:id="rId25"/>
    <p:sldId id="1177" r:id="rId26"/>
    <p:sldId id="1178" r:id="rId27"/>
    <p:sldId id="2141412207" r:id="rId28"/>
    <p:sldId id="2141412208" r:id="rId29"/>
    <p:sldId id="2141412210" r:id="rId30"/>
    <p:sldId id="1175" r:id="rId31"/>
    <p:sldId id="1176" r:id="rId32"/>
    <p:sldId id="1096" r:id="rId33"/>
    <p:sldId id="1093" r:id="rId34"/>
    <p:sldId id="2141412211" r:id="rId35"/>
    <p:sldId id="2141412254" r:id="rId36"/>
    <p:sldId id="2141412212" r:id="rId37"/>
    <p:sldId id="2141412213" r:id="rId38"/>
    <p:sldId id="2141412233" r:id="rId39"/>
    <p:sldId id="2141412227" r:id="rId40"/>
    <p:sldId id="21414122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35D0F-6E37-B3F9-4E2E-AFF0A483698D}" name="Caitlin Joseph" initials="CJ" userId="S::cjoseph@farmland.org::ba526b08-7d83-4ba5-b51f-5f2c00212d66" providerId="AD"/>
  <p188:author id="{44621A19-B429-CBE0-71AB-B3285FEFFF43}" name="Ellen Yeatman" initials="EY" userId="S::EYeatman@farmland.org::244ca8d0-7bd8-41aa-987c-fa613d680782" providerId="AD"/>
  <p188:author id="{44E96F1E-1F0A-AE2C-BFEF-2058439F3F1B}" name="Courtney Owens PhD" initials="CO" userId="S::cowens@farmland.org::51a3356d-7b52-430d-bdf9-bd8c1109f146" providerId="AD"/>
  <p188:author id="{F207B425-DDA5-6B7C-44FC-6684954F4B75}" name="Jean Brokish" initials="JB" userId="S::jbrokish@farmland.org::394db158-e089-4dda-a161-e9d663683a17" providerId="AD"/>
  <p188:author id="{76277231-2102-282D-43DD-93B957436585}" name="Bianca Moebius-Clune, PhD" initials="BMCP" userId="S::BMoebius-Clune@farmland.org::7eca3436-e1b7-4d32-99fd-7e4fd21738ad" providerId="AD"/>
  <p188:author id="{DCF0C235-C7ED-B4C8-45F1-018F76B44934}" name="Bonnie McGill, PhD" initials="BMP" userId="S::bmcgill@farmland.org::e6aaac13-8728-4b80-bba2-6d9c5d55519c" providerId="AD"/>
  <p188:author id="{E745C46A-6F1A-CDA1-F76E-93F03FFDC272}" name="Gabrielle McNally, PhD" initials="GP" userId="S::groeschmcnally@farmland.org::d5aac321-ea40-4280-9b6c-a256b87cc506" providerId="AD"/>
  <p188:author id="{539F7778-B819-3983-4A4B-C7031A0AB2BC}" name="Mark Wilson" initials="" userId="S::mwilson@farmland.org::34114101-a54a-4062-834a-bc2804d9a7dd" providerId="AD"/>
  <p188:author id="{0CC4B579-7A1E-CD8F-98D4-461FD832C1FD}" name="Alexandra Duprey" initials="AD" userId="S::aduprey@farmland.org::2980d4c9-206a-4b04-b6b5-6d5ee437c48e" providerId="AD"/>
  <p188:author id="{F7322881-D749-6472-6FC2-4DB0A5914935}" name="Erin Upton" initials="EU" userId="S::eupton@farmland.org::4b160bb1-4814-44aa-9a30-e6038e0122d0" providerId="AD"/>
  <p188:author id="{C0012BAC-DD4B-48C5-CC2A-A73438B71464}" name="Amanda Cather" initials="AC" userId="S::acather@farmland.org::4c96bfbe-7fe7-45ba-be05-ffdcb64efec4" providerId="AD"/>
  <p188:author id="{3E3223D3-5658-F0D0-CBF1-4A1A01E40A7F}" name="Tamara Benjamin, PhD" initials="TP" userId="S::tbenjamin@farmland.org::2dddc3fd-b318-4413-b35a-49c4abdfee17" providerId="AD"/>
  <p188:author id="{B9147AF0-3DE0-3729-A0BA-BBAA54A8A07F}" name="Stephanie Castle" initials="SC" userId="S::scastle@farmland.org::39d7cf52-82fe-4fb1-bdb5-c35c641ea033" providerId="AD"/>
  <p188:author id="{029855FB-C3FE-5D2B-7903-08018CE59FEA}" name="Jose Perez" initials="JP" userId="S::jperez@farmland.org::01238329-5bd9-4d04-928f-597e414405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C9A"/>
    <a:srgbClr val="F2F2F2"/>
    <a:srgbClr val="D35836"/>
    <a:srgbClr val="C54027"/>
    <a:srgbClr val="3B7D23"/>
    <a:srgbClr val="FFFF99"/>
    <a:srgbClr val="803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EA559D-7EB5-4D71-A99C-33B62B6075E2}" v="2" dt="2025-03-25T17:27:39.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729" autoAdjust="0"/>
  </p:normalViewPr>
  <p:slideViewPr>
    <p:cSldViewPr snapToGrid="0">
      <p:cViewPr varScale="1">
        <p:scale>
          <a:sx n="28" d="100"/>
          <a:sy n="28" d="100"/>
        </p:scale>
        <p:origin x="2112" y="28"/>
      </p:cViewPr>
      <p:guideLst/>
    </p:cSldViewPr>
  </p:slideViewPr>
  <p:notesTextViewPr>
    <p:cViewPr>
      <p:scale>
        <a:sx n="1" d="1"/>
        <a:sy n="1" d="1"/>
      </p:scale>
      <p:origin x="0" y="-28"/>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445_3D3A6486.xml><?xml version="1.0" encoding="utf-8"?>
<p188:cmLst xmlns:a="http://schemas.openxmlformats.org/drawingml/2006/main" xmlns:r="http://schemas.openxmlformats.org/officeDocument/2006/relationships" xmlns:p188="http://schemas.microsoft.com/office/powerpoint/2018/8/main">
  <p188:cm id="{75C05369-E399-47D6-81BF-CEB4B10E1D33}" authorId="{029855FB-C3FE-5D2B-7903-08018CE59FEA}" status="resolved" created="2024-11-01T20:08:17.430">
    <pc:sldMkLst xmlns:pc="http://schemas.microsoft.com/office/powerpoint/2013/main/command">
      <pc:docMk/>
      <pc:sldMk cId="1027236998" sldId="1093"/>
    </pc:sldMkLst>
    <p188:txBody>
      <a:bodyPr/>
      <a:lstStyle/>
      <a:p>
        <a:r>
          <a:rPr lang="en-US"/>
          <a:t>I do like that you are showing an agenda here</a:t>
        </a:r>
      </a:p>
    </p188:txBody>
  </p188:cm>
</p188:cmLst>
</file>

<file path=ppt/comments/modernComment_448_385E64A5.xml><?xml version="1.0" encoding="utf-8"?>
<p188:cmLst xmlns:a="http://schemas.openxmlformats.org/drawingml/2006/main" xmlns:r="http://schemas.openxmlformats.org/officeDocument/2006/relationships" xmlns:p188="http://schemas.microsoft.com/office/powerpoint/2018/8/main">
  <p188:cm id="{13D53DE3-DE20-4DBB-B95E-662A9A024F2C}" authorId="{E745C46A-6F1A-CDA1-F76E-93F03FFDC272}" status="resolved" created="2024-10-30T18:12:08.632">
    <pc:sldMkLst xmlns:pc="http://schemas.microsoft.com/office/powerpoint/2013/main/command">
      <pc:docMk/>
      <pc:sldMk cId="945710245" sldId="1096"/>
    </pc:sldMkLst>
    <p188:txBody>
      <a:bodyPr/>
      <a:lstStyle/>
      <a:p>
        <a:r>
          <a:rPr lang="en-US"/>
          <a:t>maybe get some more non WFL photos and flyers just so folks don't feel like we are trying to totally prioritize WFL content :) </a:t>
        </a:r>
      </a:p>
    </p188:txBody>
  </p188:cm>
  <p188:cm id="{DC218E67-BB3B-4030-A353-A3D4FEC56F1F}" authorId="{F7322881-D749-6472-6FC2-4DB0A5914935}" status="resolved" created="2024-10-31T21:57:49.678">
    <pc:sldMkLst xmlns:pc="http://schemas.microsoft.com/office/powerpoint/2013/main/command">
      <pc:docMk/>
      <pc:sldMk cId="945710245" sldId="1096"/>
    </pc:sldMkLst>
    <p188:txBody>
      <a:bodyPr/>
      <a:lstStyle/>
      <a:p>
        <a:r>
          <a:rPr lang="en-US"/>
          <a:t>Maybe it will work in an in person projection, but I think these are  too small of graphics for 1 virtual slide.</a:t>
        </a:r>
      </a:p>
    </p188:txBody>
  </p188:cm>
  <p188:cm id="{59FD463C-6616-4F05-9D73-D759E1129BAD}" authorId="{44621A19-B429-CBE0-71AB-B3285FEFFF43}" status="resolved" created="2024-11-01T22:51:20.822">
    <pc:sldMkLst xmlns:pc="http://schemas.microsoft.com/office/powerpoint/2013/main/command">
      <pc:docMk/>
      <pc:sldMk cId="945710245" sldId="1096"/>
    </pc:sldMkLst>
    <p188:txBody>
      <a:bodyPr/>
      <a:lstStyle/>
      <a:p>
        <a:r>
          <a:rPr lang="en-US"/>
          <a:t>Ooo I love this idea of presenting examples of outreach content. Well done!</a:t>
        </a:r>
      </a:p>
    </p188:txBody>
  </p188:cm>
</p188:cmLst>
</file>

<file path=ppt/comments/modernComment_7FA35B58_63CCE263.xml><?xml version="1.0" encoding="utf-8"?>
<p188:cmLst xmlns:a="http://schemas.openxmlformats.org/drawingml/2006/main" xmlns:r="http://schemas.openxmlformats.org/officeDocument/2006/relationships" xmlns:p188="http://schemas.microsoft.com/office/powerpoint/2018/8/main">
  <p188:cm id="{EF8AD364-0290-4E3B-BF96-0C5A9898FCE8}" authorId="{44621A19-B429-CBE0-71AB-B3285FEFFF43}" status="resolved" created="2024-11-19T21:04:17.513" complete="100000">
    <pc:sldMkLst xmlns:pc="http://schemas.microsoft.com/office/powerpoint/2013/main/command">
      <pc:docMk/>
      <pc:sldMk cId="1674371683" sldId="2141412184"/>
    </pc:sldMkLst>
    <p188:txBody>
      <a:bodyPr/>
      <a:lstStyle/>
      <a:p>
        <a:r>
          <a:rPr lang="en-US"/>
          <a:t>Since we are providing a copy of these slides on the FIC Toolkit page, could you change this slide to be more explicit to “Why are peer networks so important for increasing adoption of conservation practices by farmers?” or “Using peer networks to address barriers to conservation practice adoption”</a:t>
        </a:r>
      </a:p>
    </p188:txBody>
  </p188:cm>
</p188:cmLst>
</file>

<file path=ppt/comments/modernComment_7FA35B63_CB40A765.xml><?xml version="1.0" encoding="utf-8"?>
<p188:cmLst xmlns:a="http://schemas.openxmlformats.org/drawingml/2006/main" xmlns:r="http://schemas.openxmlformats.org/officeDocument/2006/relationships" xmlns:p188="http://schemas.microsoft.com/office/powerpoint/2018/8/main">
  <p188:cm id="{3392D707-6024-490F-97E6-53C1D68840F9}" authorId="{44621A19-B429-CBE0-71AB-B3285FEFFF43}" status="resolved" created="2024-11-19T21:05:31.105" complete="100000">
    <ac:deMkLst xmlns:ac="http://schemas.microsoft.com/office/drawing/2013/main/command">
      <pc:docMk xmlns:pc="http://schemas.microsoft.com/office/powerpoint/2013/main/command"/>
      <pc:sldMk xmlns:pc="http://schemas.microsoft.com/office/powerpoint/2013/main/command" cId="3410012005" sldId="2141412195"/>
      <ac:spMk id="3" creationId="{FFF87E30-45B2-38F0-6AE8-2D1D5192E5BE}"/>
    </ac:deMkLst>
    <p188:txBody>
      <a:bodyPr/>
      <a:lstStyle/>
      <a:p>
        <a:r>
          <a:rPr lang="en-US"/>
          <a:t>The text changed color on this slide in the next. I’d double check that all text is the same color throughout the slides.</a:t>
        </a:r>
      </a:p>
    </p188:txBody>
  </p188:cm>
</p188:cmLst>
</file>

<file path=ppt/comments/modernComment_7FA35B6C_55AADCAD.xml><?xml version="1.0" encoding="utf-8"?>
<p188:cmLst xmlns:a="http://schemas.openxmlformats.org/drawingml/2006/main" xmlns:r="http://schemas.openxmlformats.org/officeDocument/2006/relationships" xmlns:p188="http://schemas.microsoft.com/office/powerpoint/2018/8/main">
  <p188:cm id="{7CE2E630-A812-4D33-A642-F9C43A447F37}" authorId="{44621A19-B429-CBE0-71AB-B3285FEFFF43}" status="resolved" created="2024-11-19T21:11:44.895" complete="100000">
    <ac:txMkLst xmlns:ac="http://schemas.microsoft.com/office/drawing/2013/main/command">
      <pc:docMk xmlns:pc="http://schemas.microsoft.com/office/powerpoint/2013/main/command"/>
      <pc:sldMk xmlns:pc="http://schemas.microsoft.com/office/powerpoint/2013/main/command" cId="1437260973" sldId="2141412204"/>
      <ac:spMk id="3" creationId="{2DF7D8C5-F667-8651-FC3A-5F32E27B247E}"/>
      <ac:txMk cp="195" len="20">
        <ac:context len="241" hash="2971983224"/>
      </ac:txMk>
    </ac:txMkLst>
    <p188:pos x="4765048" y="3047543"/>
    <p188:replyLst>
      <p188:reply id="{D4611B26-8726-4545-B697-E5B84824566E}" authorId="{7ED35D0F-6E37-B3F9-4E2E-AFF0A483698D}" created="2024-11-21T19:24:56.752">
        <p188:txBody>
          <a:bodyPr/>
          <a:lstStyle/>
          <a:p>
            <a:r>
              <a:rPr lang="en-US"/>
              <a:t>This is a direct quote from our surveys. I will explain more when presenting it. </a:t>
            </a:r>
          </a:p>
        </p188:txBody>
      </p188:reply>
    </p188:replyLst>
    <p188:txBody>
      <a:bodyPr/>
      <a:lstStyle/>
      <a:p>
        <a:r>
          <a:rPr lang="en-US"/>
          <a:t>Why “value proposition”? Why not just value?</a:t>
        </a:r>
      </a:p>
    </p188:txBody>
  </p188:cm>
  <p188:cm id="{1AAADF7B-5CD5-4022-82A6-3EF0FE67C678}" authorId="{44621A19-B429-CBE0-71AB-B3285FEFFF43}" status="resolved" created="2024-11-19T21:25:42.129" complete="100000">
    <pc:sldMkLst xmlns:pc="http://schemas.microsoft.com/office/powerpoint/2013/main/command">
      <pc:docMk/>
      <pc:sldMk cId="1437260973" sldId="2141412204"/>
    </pc:sldMkLst>
    <p188:replyLst>
      <p188:reply id="{B8F9782E-BC4C-6A47-A30B-7C38D5CCBA8D}" authorId="{7ED35D0F-6E37-B3F9-4E2E-AFF0A483698D}" created="2024-11-21T19:25:43.517">
        <p188:txBody>
          <a:bodyPr/>
          <a:lstStyle/>
          <a:p>
            <a:r>
              <a:rPr lang="en-US"/>
              <a:t>To me, that is what is meant by a value proposition . .  . a pitch with a compelling reason to join. </a:t>
            </a:r>
          </a:p>
        </p188:txBody>
      </p188:reply>
    </p188:replyLst>
    <p188:txBody>
      <a:bodyPr/>
      <a:lstStyle/>
      <a:p>
        <a:r>
          <a:rPr lang="en-US"/>
          <a:t>In your script or perhaps on this slide, I would note that you will go over planning events and conducting outreach later in this segment. Also, what I feel like is missing is curating your pitch to producers including what/why they should join a peer network. I’m guessing we could say that a peer network starts with gathering peers and ideally the peers continue to meet regularly to talk about x, y, &amp; z? That gets at the where/how.</a:t>
        </a:r>
      </a:p>
    </p188:txBody>
  </p188:cm>
</p188:cmLst>
</file>

<file path=ppt/comments/modernComment_7FA35B8A_88207414.xml><?xml version="1.0" encoding="utf-8"?>
<p188:cmLst xmlns:a="http://schemas.openxmlformats.org/drawingml/2006/main" xmlns:r="http://schemas.openxmlformats.org/officeDocument/2006/relationships" xmlns:p188="http://schemas.microsoft.com/office/powerpoint/2018/8/main">
  <p188:cm id="{BA387516-093B-4B6B-BB02-0D4ED09DD699}" authorId="{44621A19-B429-CBE0-71AB-B3285FEFFF43}" status="resolved" created="2024-11-19T21:14:18.085" complete="100000">
    <pc:sldMkLst xmlns:pc="http://schemas.microsoft.com/office/powerpoint/2013/main/command">
      <pc:docMk/>
      <pc:sldMk cId="2283828244" sldId="2141412234"/>
    </pc:sldMkLst>
    <p188:replyLst>
      <p188:reply id="{954081E1-C0FB-3140-AE26-E5EE43035041}" authorId="{7ED35D0F-6E37-B3F9-4E2E-AFF0A483698D}" created="2024-11-21T19:28:58.432">
        <p188:txBody>
          <a:bodyPr/>
          <a:lstStyle/>
          <a:p>
            <a:r>
              <a:rPr lang="en-US"/>
              <a:t>part of the purpose of this checklist is to delegate tasks to different people on the team. so i think the title is fine and I will address the nuance in the presentation script. </a:t>
            </a:r>
          </a:p>
        </p188:txBody>
      </p188:reply>
    </p188:replyLst>
    <p188:txBody>
      <a:bodyPr/>
      <a:lstStyle/>
      <a:p>
        <a:r>
          <a:rPr lang="en-US"/>
          <a:t>Should the title change for this slide? How about “Plan a gathering”?</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18.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17.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18.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17.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459B3F-9170-4B81-811A-953CDD31DF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ED1C3D-F7EE-4623-9399-A70CC3B2A446}">
      <dgm:prSet/>
      <dgm:spPr/>
      <dgm:t>
        <a:bodyPr/>
        <a:lstStyle/>
        <a:p>
          <a:pPr>
            <a:lnSpc>
              <a:spcPct val="100000"/>
            </a:lnSpc>
          </a:pPr>
          <a:r>
            <a:rPr lang="en-US"/>
            <a:t>Formal Mentorship programs</a:t>
          </a:r>
        </a:p>
      </dgm:t>
    </dgm:pt>
    <dgm:pt modelId="{0D0ED734-659F-46D9-9E1A-3C89A7AA95F9}" type="parTrans" cxnId="{DA978E82-2C0D-4ADD-8C01-53307D3CCFED}">
      <dgm:prSet/>
      <dgm:spPr/>
      <dgm:t>
        <a:bodyPr/>
        <a:lstStyle/>
        <a:p>
          <a:endParaRPr lang="en-US"/>
        </a:p>
      </dgm:t>
    </dgm:pt>
    <dgm:pt modelId="{935DC98C-5184-45D7-A12A-77D67A84BA18}" type="sibTrans" cxnId="{DA978E82-2C0D-4ADD-8C01-53307D3CCFED}">
      <dgm:prSet/>
      <dgm:spPr/>
      <dgm:t>
        <a:bodyPr/>
        <a:lstStyle/>
        <a:p>
          <a:endParaRPr lang="en-US"/>
        </a:p>
      </dgm:t>
    </dgm:pt>
    <dgm:pt modelId="{4DE1329D-CC31-4DBE-90DC-9F923BFBAFD7}">
      <dgm:prSet/>
      <dgm:spPr/>
      <dgm:t>
        <a:bodyPr/>
        <a:lstStyle/>
        <a:p>
          <a:pPr>
            <a:lnSpc>
              <a:spcPct val="100000"/>
            </a:lnSpc>
          </a:pPr>
          <a:r>
            <a:rPr lang="en-US"/>
            <a:t>Lecture series or classroom-based, </a:t>
          </a:r>
          <a:r>
            <a:rPr lang="en-US">
              <a:latin typeface="Neue Haas Grotesk Text Pro"/>
            </a:rPr>
            <a:t>expert-led</a:t>
          </a:r>
          <a:r>
            <a:rPr lang="en-US"/>
            <a:t> learning</a:t>
          </a:r>
        </a:p>
      </dgm:t>
    </dgm:pt>
    <dgm:pt modelId="{A667D718-13BF-4B47-BB63-7C5ED3FAEFB3}" type="parTrans" cxnId="{B0A62E25-6FF2-4072-A790-0150C2E0716F}">
      <dgm:prSet/>
      <dgm:spPr/>
      <dgm:t>
        <a:bodyPr/>
        <a:lstStyle/>
        <a:p>
          <a:endParaRPr lang="en-US"/>
        </a:p>
      </dgm:t>
    </dgm:pt>
    <dgm:pt modelId="{185A71D7-202D-439A-853F-B47F6F0CEB1B}" type="sibTrans" cxnId="{B0A62E25-6FF2-4072-A790-0150C2E0716F}">
      <dgm:prSet/>
      <dgm:spPr/>
      <dgm:t>
        <a:bodyPr/>
        <a:lstStyle/>
        <a:p>
          <a:endParaRPr lang="en-US"/>
        </a:p>
      </dgm:t>
    </dgm:pt>
    <dgm:pt modelId="{2E20FF42-1374-4CB2-9337-D19E52258508}">
      <dgm:prSet/>
      <dgm:spPr/>
      <dgm:t>
        <a:bodyPr/>
        <a:lstStyle/>
        <a:p>
          <a:pPr>
            <a:lnSpc>
              <a:spcPct val="100000"/>
            </a:lnSpc>
          </a:pPr>
          <a:r>
            <a:rPr lang="en-US"/>
            <a:t>Purely about research</a:t>
          </a:r>
        </a:p>
      </dgm:t>
    </dgm:pt>
    <dgm:pt modelId="{289F78BB-A45C-4432-8CE1-1694250DC51B}" type="parTrans" cxnId="{249C8B23-E1C4-476B-BED0-A710F012C8E5}">
      <dgm:prSet/>
      <dgm:spPr/>
      <dgm:t>
        <a:bodyPr/>
        <a:lstStyle/>
        <a:p>
          <a:endParaRPr lang="en-US"/>
        </a:p>
      </dgm:t>
    </dgm:pt>
    <dgm:pt modelId="{A1BABAD5-9C1D-40E3-8181-10B2DF166B5A}" type="sibTrans" cxnId="{249C8B23-E1C4-476B-BED0-A710F012C8E5}">
      <dgm:prSet/>
      <dgm:spPr/>
      <dgm:t>
        <a:bodyPr/>
        <a:lstStyle/>
        <a:p>
          <a:endParaRPr lang="en-US"/>
        </a:p>
      </dgm:t>
    </dgm:pt>
    <dgm:pt modelId="{CFE3C19D-5D4A-40A1-B90F-0CE7C1C1DC0A}" type="pres">
      <dgm:prSet presAssocID="{4D459B3F-9170-4B81-811A-953CDD31DF74}" presName="root" presStyleCnt="0">
        <dgm:presLayoutVars>
          <dgm:dir/>
          <dgm:resizeHandles val="exact"/>
        </dgm:presLayoutVars>
      </dgm:prSet>
      <dgm:spPr/>
    </dgm:pt>
    <dgm:pt modelId="{E8D3E20F-9407-4837-8892-7A9FD6047862}" type="pres">
      <dgm:prSet presAssocID="{C9ED1C3D-F7EE-4623-9399-A70CC3B2A446}" presName="compNode" presStyleCnt="0"/>
      <dgm:spPr/>
    </dgm:pt>
    <dgm:pt modelId="{82637FCE-21FB-48AD-BA30-0E606194A2B1}" type="pres">
      <dgm:prSet presAssocID="{C9ED1C3D-F7EE-4623-9399-A70CC3B2A446}" presName="bgRect" presStyleLbl="bgShp" presStyleIdx="0" presStyleCnt="3"/>
      <dgm:spPr/>
    </dgm:pt>
    <dgm:pt modelId="{C48E94A8-1F57-4D65-B5F8-E9F07BDCBE04}" type="pres">
      <dgm:prSet presAssocID="{C9ED1C3D-F7EE-4623-9399-A70CC3B2A4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3DFBB894-50FD-4AFF-9800-3BA86B06B4B6}" type="pres">
      <dgm:prSet presAssocID="{C9ED1C3D-F7EE-4623-9399-A70CC3B2A446}" presName="spaceRect" presStyleCnt="0"/>
      <dgm:spPr/>
    </dgm:pt>
    <dgm:pt modelId="{15FB2E41-9C20-48C8-A064-552D9C68F33C}" type="pres">
      <dgm:prSet presAssocID="{C9ED1C3D-F7EE-4623-9399-A70CC3B2A446}" presName="parTx" presStyleLbl="revTx" presStyleIdx="0" presStyleCnt="3">
        <dgm:presLayoutVars>
          <dgm:chMax val="0"/>
          <dgm:chPref val="0"/>
        </dgm:presLayoutVars>
      </dgm:prSet>
      <dgm:spPr/>
    </dgm:pt>
    <dgm:pt modelId="{E0D39094-1369-43F6-8A37-1B00EE3B34E8}" type="pres">
      <dgm:prSet presAssocID="{935DC98C-5184-45D7-A12A-77D67A84BA18}" presName="sibTrans" presStyleCnt="0"/>
      <dgm:spPr/>
    </dgm:pt>
    <dgm:pt modelId="{12B2CE6F-0A5E-4E7C-B113-A36EF44357D7}" type="pres">
      <dgm:prSet presAssocID="{4DE1329D-CC31-4DBE-90DC-9F923BFBAFD7}" presName="compNode" presStyleCnt="0"/>
      <dgm:spPr/>
    </dgm:pt>
    <dgm:pt modelId="{6B8EE425-271D-45FC-8E53-13CED6DA18AD}" type="pres">
      <dgm:prSet presAssocID="{4DE1329D-CC31-4DBE-90DC-9F923BFBAFD7}" presName="bgRect" presStyleLbl="bgShp" presStyleIdx="1" presStyleCnt="3"/>
      <dgm:spPr/>
    </dgm:pt>
    <dgm:pt modelId="{83C11618-C1EE-4975-8264-B0D103360CC0}" type="pres">
      <dgm:prSet presAssocID="{4DE1329D-CC31-4DBE-90DC-9F923BFBAFD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EFC32CDC-3C49-4958-A95A-B6A3323A9FCA}" type="pres">
      <dgm:prSet presAssocID="{4DE1329D-CC31-4DBE-90DC-9F923BFBAFD7}" presName="spaceRect" presStyleCnt="0"/>
      <dgm:spPr/>
    </dgm:pt>
    <dgm:pt modelId="{EA065EAD-CB2C-4F85-A04B-861F95258DCD}" type="pres">
      <dgm:prSet presAssocID="{4DE1329D-CC31-4DBE-90DC-9F923BFBAFD7}" presName="parTx" presStyleLbl="revTx" presStyleIdx="1" presStyleCnt="3">
        <dgm:presLayoutVars>
          <dgm:chMax val="0"/>
          <dgm:chPref val="0"/>
        </dgm:presLayoutVars>
      </dgm:prSet>
      <dgm:spPr/>
    </dgm:pt>
    <dgm:pt modelId="{BD52D31B-3D1E-4340-92B0-9136F5550F77}" type="pres">
      <dgm:prSet presAssocID="{185A71D7-202D-439A-853F-B47F6F0CEB1B}" presName="sibTrans" presStyleCnt="0"/>
      <dgm:spPr/>
    </dgm:pt>
    <dgm:pt modelId="{D2515125-E889-4935-884C-F63D018A4162}" type="pres">
      <dgm:prSet presAssocID="{2E20FF42-1374-4CB2-9337-D19E52258508}" presName="compNode" presStyleCnt="0"/>
      <dgm:spPr/>
    </dgm:pt>
    <dgm:pt modelId="{0DFD6394-B3E0-4458-8734-4A281089B4FC}" type="pres">
      <dgm:prSet presAssocID="{2E20FF42-1374-4CB2-9337-D19E52258508}" presName="bgRect" presStyleLbl="bgShp" presStyleIdx="2" presStyleCnt="3"/>
      <dgm:spPr/>
    </dgm:pt>
    <dgm:pt modelId="{0F99F5ED-861F-4E94-A906-66941258BE3F}" type="pres">
      <dgm:prSet presAssocID="{2E20FF42-1374-4CB2-9337-D19E522585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4E792301-AA2E-4D0A-BA27-D39EC00AD61C}" type="pres">
      <dgm:prSet presAssocID="{2E20FF42-1374-4CB2-9337-D19E52258508}" presName="spaceRect" presStyleCnt="0"/>
      <dgm:spPr/>
    </dgm:pt>
    <dgm:pt modelId="{F1B82F0A-DFFB-4102-91F3-E5F2ADA175D5}" type="pres">
      <dgm:prSet presAssocID="{2E20FF42-1374-4CB2-9337-D19E52258508}" presName="parTx" presStyleLbl="revTx" presStyleIdx="2" presStyleCnt="3">
        <dgm:presLayoutVars>
          <dgm:chMax val="0"/>
          <dgm:chPref val="0"/>
        </dgm:presLayoutVars>
      </dgm:prSet>
      <dgm:spPr/>
    </dgm:pt>
  </dgm:ptLst>
  <dgm:cxnLst>
    <dgm:cxn modelId="{249C8B23-E1C4-476B-BED0-A710F012C8E5}" srcId="{4D459B3F-9170-4B81-811A-953CDD31DF74}" destId="{2E20FF42-1374-4CB2-9337-D19E52258508}" srcOrd="2" destOrd="0" parTransId="{289F78BB-A45C-4432-8CE1-1694250DC51B}" sibTransId="{A1BABAD5-9C1D-40E3-8181-10B2DF166B5A}"/>
    <dgm:cxn modelId="{B0A62E25-6FF2-4072-A790-0150C2E0716F}" srcId="{4D459B3F-9170-4B81-811A-953CDD31DF74}" destId="{4DE1329D-CC31-4DBE-90DC-9F923BFBAFD7}" srcOrd="1" destOrd="0" parTransId="{A667D718-13BF-4B47-BB63-7C5ED3FAEFB3}" sibTransId="{185A71D7-202D-439A-853F-B47F6F0CEB1B}"/>
    <dgm:cxn modelId="{0D606530-8A92-4AB9-B387-6A7DA63A5FCB}" type="presOf" srcId="{4D459B3F-9170-4B81-811A-953CDD31DF74}" destId="{CFE3C19D-5D4A-40A1-B90F-0CE7C1C1DC0A}" srcOrd="0" destOrd="0" presId="urn:microsoft.com/office/officeart/2018/2/layout/IconVerticalSolidList"/>
    <dgm:cxn modelId="{B8C89E36-D298-4252-9896-2677A0D4376A}" type="presOf" srcId="{4DE1329D-CC31-4DBE-90DC-9F923BFBAFD7}" destId="{EA065EAD-CB2C-4F85-A04B-861F95258DCD}" srcOrd="0" destOrd="0" presId="urn:microsoft.com/office/officeart/2018/2/layout/IconVerticalSolidList"/>
    <dgm:cxn modelId="{5E63ED47-9FA0-41D3-9D4C-654EBC0CEA0E}" type="presOf" srcId="{C9ED1C3D-F7EE-4623-9399-A70CC3B2A446}" destId="{15FB2E41-9C20-48C8-A064-552D9C68F33C}" srcOrd="0" destOrd="0" presId="urn:microsoft.com/office/officeart/2018/2/layout/IconVerticalSolidList"/>
    <dgm:cxn modelId="{DA978E82-2C0D-4ADD-8C01-53307D3CCFED}" srcId="{4D459B3F-9170-4B81-811A-953CDD31DF74}" destId="{C9ED1C3D-F7EE-4623-9399-A70CC3B2A446}" srcOrd="0" destOrd="0" parTransId="{0D0ED734-659F-46D9-9E1A-3C89A7AA95F9}" sibTransId="{935DC98C-5184-45D7-A12A-77D67A84BA18}"/>
    <dgm:cxn modelId="{FE10058C-AD62-4F55-ACAC-B96F9C805225}" type="presOf" srcId="{2E20FF42-1374-4CB2-9337-D19E52258508}" destId="{F1B82F0A-DFFB-4102-91F3-E5F2ADA175D5}" srcOrd="0" destOrd="0" presId="urn:microsoft.com/office/officeart/2018/2/layout/IconVerticalSolidList"/>
    <dgm:cxn modelId="{89EE47A2-4BA2-44E8-956F-2AC13DD591BC}" type="presParOf" srcId="{CFE3C19D-5D4A-40A1-B90F-0CE7C1C1DC0A}" destId="{E8D3E20F-9407-4837-8892-7A9FD6047862}" srcOrd="0" destOrd="0" presId="urn:microsoft.com/office/officeart/2018/2/layout/IconVerticalSolidList"/>
    <dgm:cxn modelId="{9FAAF12A-7EAB-4415-8F85-18914BC862D4}" type="presParOf" srcId="{E8D3E20F-9407-4837-8892-7A9FD6047862}" destId="{82637FCE-21FB-48AD-BA30-0E606194A2B1}" srcOrd="0" destOrd="0" presId="urn:microsoft.com/office/officeart/2018/2/layout/IconVerticalSolidList"/>
    <dgm:cxn modelId="{73DABE55-FCEC-4D81-927B-444B2AAE57FA}" type="presParOf" srcId="{E8D3E20F-9407-4837-8892-7A9FD6047862}" destId="{C48E94A8-1F57-4D65-B5F8-E9F07BDCBE04}" srcOrd="1" destOrd="0" presId="urn:microsoft.com/office/officeart/2018/2/layout/IconVerticalSolidList"/>
    <dgm:cxn modelId="{8270401C-7D88-4F28-B49E-9F10900924B1}" type="presParOf" srcId="{E8D3E20F-9407-4837-8892-7A9FD6047862}" destId="{3DFBB894-50FD-4AFF-9800-3BA86B06B4B6}" srcOrd="2" destOrd="0" presId="urn:microsoft.com/office/officeart/2018/2/layout/IconVerticalSolidList"/>
    <dgm:cxn modelId="{D30FDF81-1EF1-4BA3-B911-899B7F524038}" type="presParOf" srcId="{E8D3E20F-9407-4837-8892-7A9FD6047862}" destId="{15FB2E41-9C20-48C8-A064-552D9C68F33C}" srcOrd="3" destOrd="0" presId="urn:microsoft.com/office/officeart/2018/2/layout/IconVerticalSolidList"/>
    <dgm:cxn modelId="{B94B1144-FA77-4FFF-B41A-3D5D5DFBCC78}" type="presParOf" srcId="{CFE3C19D-5D4A-40A1-B90F-0CE7C1C1DC0A}" destId="{E0D39094-1369-43F6-8A37-1B00EE3B34E8}" srcOrd="1" destOrd="0" presId="urn:microsoft.com/office/officeart/2018/2/layout/IconVerticalSolidList"/>
    <dgm:cxn modelId="{2E334AED-7762-4AD1-8238-2472BD4A03EF}" type="presParOf" srcId="{CFE3C19D-5D4A-40A1-B90F-0CE7C1C1DC0A}" destId="{12B2CE6F-0A5E-4E7C-B113-A36EF44357D7}" srcOrd="2" destOrd="0" presId="urn:microsoft.com/office/officeart/2018/2/layout/IconVerticalSolidList"/>
    <dgm:cxn modelId="{D249C661-41B2-41AB-A235-8EA89C8CBB57}" type="presParOf" srcId="{12B2CE6F-0A5E-4E7C-B113-A36EF44357D7}" destId="{6B8EE425-271D-45FC-8E53-13CED6DA18AD}" srcOrd="0" destOrd="0" presId="urn:microsoft.com/office/officeart/2018/2/layout/IconVerticalSolidList"/>
    <dgm:cxn modelId="{6C882642-039F-48C0-B22E-7B7D0F12AE8D}" type="presParOf" srcId="{12B2CE6F-0A5E-4E7C-B113-A36EF44357D7}" destId="{83C11618-C1EE-4975-8264-B0D103360CC0}" srcOrd="1" destOrd="0" presId="urn:microsoft.com/office/officeart/2018/2/layout/IconVerticalSolidList"/>
    <dgm:cxn modelId="{CA70082B-5B52-49EB-9C24-EBFD5B5BB0DF}" type="presParOf" srcId="{12B2CE6F-0A5E-4E7C-B113-A36EF44357D7}" destId="{EFC32CDC-3C49-4958-A95A-B6A3323A9FCA}" srcOrd="2" destOrd="0" presId="urn:microsoft.com/office/officeart/2018/2/layout/IconVerticalSolidList"/>
    <dgm:cxn modelId="{D23BA4EF-07AE-403C-B2B0-4EE65507C63C}" type="presParOf" srcId="{12B2CE6F-0A5E-4E7C-B113-A36EF44357D7}" destId="{EA065EAD-CB2C-4F85-A04B-861F95258DCD}" srcOrd="3" destOrd="0" presId="urn:microsoft.com/office/officeart/2018/2/layout/IconVerticalSolidList"/>
    <dgm:cxn modelId="{CE6229C7-DD12-4DCB-96DB-61477474675D}" type="presParOf" srcId="{CFE3C19D-5D4A-40A1-B90F-0CE7C1C1DC0A}" destId="{BD52D31B-3D1E-4340-92B0-9136F5550F77}" srcOrd="3" destOrd="0" presId="urn:microsoft.com/office/officeart/2018/2/layout/IconVerticalSolidList"/>
    <dgm:cxn modelId="{609294BC-A4C4-4D03-8FB1-892FDFB1FD24}" type="presParOf" srcId="{CFE3C19D-5D4A-40A1-B90F-0CE7C1C1DC0A}" destId="{D2515125-E889-4935-884C-F63D018A4162}" srcOrd="4" destOrd="0" presId="urn:microsoft.com/office/officeart/2018/2/layout/IconVerticalSolidList"/>
    <dgm:cxn modelId="{F0F69C2A-103D-47C4-BF59-4EE2F3A7F625}" type="presParOf" srcId="{D2515125-E889-4935-884C-F63D018A4162}" destId="{0DFD6394-B3E0-4458-8734-4A281089B4FC}" srcOrd="0" destOrd="0" presId="urn:microsoft.com/office/officeart/2018/2/layout/IconVerticalSolidList"/>
    <dgm:cxn modelId="{39F29BBF-CFBC-4048-BACD-4571EFC054F1}" type="presParOf" srcId="{D2515125-E889-4935-884C-F63D018A4162}" destId="{0F99F5ED-861F-4E94-A906-66941258BE3F}" srcOrd="1" destOrd="0" presId="urn:microsoft.com/office/officeart/2018/2/layout/IconVerticalSolidList"/>
    <dgm:cxn modelId="{E5334385-7590-4672-B936-35C1E5F99676}" type="presParOf" srcId="{D2515125-E889-4935-884C-F63D018A4162}" destId="{4E792301-AA2E-4D0A-BA27-D39EC00AD61C}" srcOrd="2" destOrd="0" presId="urn:microsoft.com/office/officeart/2018/2/layout/IconVerticalSolidList"/>
    <dgm:cxn modelId="{D19CC743-1B99-4998-B7CD-A17B860999D4}" type="presParOf" srcId="{D2515125-E889-4935-884C-F63D018A4162}" destId="{F1B82F0A-DFFB-4102-91F3-E5F2ADA175D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7338C-C888-47E1-907F-44F299D4634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C537D76-F922-4155-A877-EA2FAA934C9B}">
      <dgm:prSet/>
      <dgm:spPr/>
      <dgm:t>
        <a:bodyPr/>
        <a:lstStyle/>
        <a:p>
          <a:pPr>
            <a:lnSpc>
              <a:spcPct val="100000"/>
            </a:lnSpc>
          </a:pPr>
          <a:r>
            <a:rPr lang="en-US"/>
            <a:t>Make the content relatable</a:t>
          </a:r>
        </a:p>
      </dgm:t>
    </dgm:pt>
    <dgm:pt modelId="{6D9AAD44-F0E1-4C86-A3E4-BEDCFD96F272}" type="parTrans" cxnId="{BBDE08A1-74D2-48B1-9871-52B9569782FF}">
      <dgm:prSet/>
      <dgm:spPr/>
      <dgm:t>
        <a:bodyPr/>
        <a:lstStyle/>
        <a:p>
          <a:endParaRPr lang="en-US"/>
        </a:p>
      </dgm:t>
    </dgm:pt>
    <dgm:pt modelId="{642C0832-7E86-429A-B397-381BC39F5B45}" type="sibTrans" cxnId="{BBDE08A1-74D2-48B1-9871-52B9569782FF}">
      <dgm:prSet/>
      <dgm:spPr/>
      <dgm:t>
        <a:bodyPr/>
        <a:lstStyle/>
        <a:p>
          <a:endParaRPr lang="en-US"/>
        </a:p>
      </dgm:t>
    </dgm:pt>
    <dgm:pt modelId="{506E62E6-AAF1-4B0F-ABF1-8B3DE08E5819}">
      <dgm:prSet/>
      <dgm:spPr/>
      <dgm:t>
        <a:bodyPr/>
        <a:lstStyle/>
        <a:p>
          <a:pPr>
            <a:lnSpc>
              <a:spcPct val="100000"/>
            </a:lnSpc>
          </a:pPr>
          <a:r>
            <a:rPr lang="en-US"/>
            <a:t>Engage positive emotions</a:t>
          </a:r>
        </a:p>
      </dgm:t>
    </dgm:pt>
    <dgm:pt modelId="{574A6A9A-2BB3-4E28-87C3-1F15A5BF95AC}" type="parTrans" cxnId="{20C049A8-F1F5-49F3-8109-4AF7EC8FD812}">
      <dgm:prSet/>
      <dgm:spPr/>
      <dgm:t>
        <a:bodyPr/>
        <a:lstStyle/>
        <a:p>
          <a:endParaRPr lang="en-US"/>
        </a:p>
      </dgm:t>
    </dgm:pt>
    <dgm:pt modelId="{DC59BD44-5E61-4CF8-B47F-DEAA0658F0DB}" type="sibTrans" cxnId="{20C049A8-F1F5-49F3-8109-4AF7EC8FD812}">
      <dgm:prSet/>
      <dgm:spPr/>
      <dgm:t>
        <a:bodyPr/>
        <a:lstStyle/>
        <a:p>
          <a:endParaRPr lang="en-US"/>
        </a:p>
      </dgm:t>
    </dgm:pt>
    <dgm:pt modelId="{3BD87839-F9C2-4A08-8303-A14BA93E0405}">
      <dgm:prSet/>
      <dgm:spPr/>
      <dgm:t>
        <a:bodyPr/>
        <a:lstStyle/>
        <a:p>
          <a:pPr>
            <a:lnSpc>
              <a:spcPct val="100000"/>
            </a:lnSpc>
          </a:pPr>
          <a:r>
            <a:rPr lang="en-US"/>
            <a:t>Give learners choice</a:t>
          </a:r>
        </a:p>
      </dgm:t>
    </dgm:pt>
    <dgm:pt modelId="{56901279-4DCF-4A9C-ABFF-82F041313F39}" type="parTrans" cxnId="{F8442AB4-2AE8-4394-8BD2-B196F64768E6}">
      <dgm:prSet/>
      <dgm:spPr/>
      <dgm:t>
        <a:bodyPr/>
        <a:lstStyle/>
        <a:p>
          <a:endParaRPr lang="en-US"/>
        </a:p>
      </dgm:t>
    </dgm:pt>
    <dgm:pt modelId="{8A94D7CA-E5ED-4D99-8097-32D4B63753A5}" type="sibTrans" cxnId="{F8442AB4-2AE8-4394-8BD2-B196F64768E6}">
      <dgm:prSet/>
      <dgm:spPr/>
      <dgm:t>
        <a:bodyPr/>
        <a:lstStyle/>
        <a:p>
          <a:endParaRPr lang="en-US"/>
        </a:p>
      </dgm:t>
    </dgm:pt>
    <dgm:pt modelId="{16BB4FB2-66A4-43A6-950C-45EF41E5B35F}">
      <dgm:prSet/>
      <dgm:spPr/>
      <dgm:t>
        <a:bodyPr/>
        <a:lstStyle/>
        <a:p>
          <a:pPr>
            <a:lnSpc>
              <a:spcPct val="100000"/>
            </a:lnSpc>
          </a:pPr>
          <a:r>
            <a:rPr lang="en-US"/>
            <a:t>Identify baseline thinking patterns and perceptions</a:t>
          </a:r>
        </a:p>
      </dgm:t>
    </dgm:pt>
    <dgm:pt modelId="{BE19C0AB-09F0-4E16-A602-DFA44DC0293C}" type="parTrans" cxnId="{41B27EF4-3966-425D-8BA9-2C9E27281941}">
      <dgm:prSet/>
      <dgm:spPr/>
      <dgm:t>
        <a:bodyPr/>
        <a:lstStyle/>
        <a:p>
          <a:endParaRPr lang="en-US"/>
        </a:p>
      </dgm:t>
    </dgm:pt>
    <dgm:pt modelId="{1FA12BAE-1876-4934-8A9C-E8F2C7873FDC}" type="sibTrans" cxnId="{41B27EF4-3966-425D-8BA9-2C9E27281941}">
      <dgm:prSet/>
      <dgm:spPr/>
      <dgm:t>
        <a:bodyPr/>
        <a:lstStyle/>
        <a:p>
          <a:endParaRPr lang="en-US"/>
        </a:p>
      </dgm:t>
    </dgm:pt>
    <dgm:pt modelId="{CFA9A5ED-2AA7-4F0B-A63B-1BFCC89248F3}">
      <dgm:prSet/>
      <dgm:spPr/>
      <dgm:t>
        <a:bodyPr/>
        <a:lstStyle/>
        <a:p>
          <a:pPr>
            <a:lnSpc>
              <a:spcPct val="100000"/>
            </a:lnSpc>
          </a:pPr>
          <a:r>
            <a:rPr lang="en-US"/>
            <a:t>Address gaps in experience and knowledge</a:t>
          </a:r>
        </a:p>
      </dgm:t>
    </dgm:pt>
    <dgm:pt modelId="{1B540F0A-741E-44E1-92D6-8F8252CDC0E2}" type="parTrans" cxnId="{808835BE-B37D-42F6-A8FC-FECBD5822187}">
      <dgm:prSet/>
      <dgm:spPr/>
      <dgm:t>
        <a:bodyPr/>
        <a:lstStyle/>
        <a:p>
          <a:endParaRPr lang="en-US"/>
        </a:p>
      </dgm:t>
    </dgm:pt>
    <dgm:pt modelId="{FAC60B10-4739-4F8D-AF78-C80E1B400050}" type="sibTrans" cxnId="{808835BE-B37D-42F6-A8FC-FECBD5822187}">
      <dgm:prSet/>
      <dgm:spPr/>
      <dgm:t>
        <a:bodyPr/>
        <a:lstStyle/>
        <a:p>
          <a:endParaRPr lang="en-US"/>
        </a:p>
      </dgm:t>
    </dgm:pt>
    <dgm:pt modelId="{9DE1F7BF-E2F3-46D7-9823-A01529501758}">
      <dgm:prSet/>
      <dgm:spPr/>
      <dgm:t>
        <a:bodyPr/>
        <a:lstStyle/>
        <a:p>
          <a:pPr>
            <a:lnSpc>
              <a:spcPct val="100000"/>
            </a:lnSpc>
          </a:pPr>
          <a:r>
            <a:rPr lang="en-US"/>
            <a:t>Provide opportunities for practice and application</a:t>
          </a:r>
        </a:p>
      </dgm:t>
    </dgm:pt>
    <dgm:pt modelId="{5F3C9930-C4CC-4A8D-A3A0-F46E1D122DB3}" type="parTrans" cxnId="{EC51B35B-C7BB-4E63-BCEB-2D698D4847D5}">
      <dgm:prSet/>
      <dgm:spPr/>
      <dgm:t>
        <a:bodyPr/>
        <a:lstStyle/>
        <a:p>
          <a:endParaRPr lang="en-US"/>
        </a:p>
      </dgm:t>
    </dgm:pt>
    <dgm:pt modelId="{C573CADA-5D15-43EC-9AAC-1E28EAC1CFAE}" type="sibTrans" cxnId="{EC51B35B-C7BB-4E63-BCEB-2D698D4847D5}">
      <dgm:prSet/>
      <dgm:spPr/>
      <dgm:t>
        <a:bodyPr/>
        <a:lstStyle/>
        <a:p>
          <a:endParaRPr lang="en-US"/>
        </a:p>
      </dgm:t>
    </dgm:pt>
    <dgm:pt modelId="{77C1F23D-9E1A-4EC4-B2F3-34F77182382F}" type="pres">
      <dgm:prSet presAssocID="{34B7338C-C888-47E1-907F-44F299D4634C}" presName="root" presStyleCnt="0">
        <dgm:presLayoutVars>
          <dgm:dir/>
          <dgm:resizeHandles val="exact"/>
        </dgm:presLayoutVars>
      </dgm:prSet>
      <dgm:spPr/>
    </dgm:pt>
    <dgm:pt modelId="{62B8273B-649F-4D9C-957F-4C74885313E1}" type="pres">
      <dgm:prSet presAssocID="{2C537D76-F922-4155-A877-EA2FAA934C9B}" presName="compNode" presStyleCnt="0"/>
      <dgm:spPr/>
    </dgm:pt>
    <dgm:pt modelId="{D2ED4433-B7EA-41B7-A484-437440C25E60}" type="pres">
      <dgm:prSet presAssocID="{2C537D76-F922-4155-A877-EA2FAA934C9B}" presName="bgRect" presStyleLbl="bgShp" presStyleIdx="0" presStyleCnt="6"/>
      <dgm:spPr/>
    </dgm:pt>
    <dgm:pt modelId="{DEF259AC-BD08-4085-99B6-E791DBB8552E}" type="pres">
      <dgm:prSet presAssocID="{2C537D76-F922-4155-A877-EA2FAA934C9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ACF8FC6-C328-45B9-B232-1E132377F8BC}" type="pres">
      <dgm:prSet presAssocID="{2C537D76-F922-4155-A877-EA2FAA934C9B}" presName="spaceRect" presStyleCnt="0"/>
      <dgm:spPr/>
    </dgm:pt>
    <dgm:pt modelId="{7CAD8FB5-8AA6-41AD-91BB-64E27BCC9B37}" type="pres">
      <dgm:prSet presAssocID="{2C537D76-F922-4155-A877-EA2FAA934C9B}" presName="parTx" presStyleLbl="revTx" presStyleIdx="0" presStyleCnt="6">
        <dgm:presLayoutVars>
          <dgm:chMax val="0"/>
          <dgm:chPref val="0"/>
        </dgm:presLayoutVars>
      </dgm:prSet>
      <dgm:spPr/>
    </dgm:pt>
    <dgm:pt modelId="{8D7AC253-1125-4A12-96F3-0DDD38BF7494}" type="pres">
      <dgm:prSet presAssocID="{642C0832-7E86-429A-B397-381BC39F5B45}" presName="sibTrans" presStyleCnt="0"/>
      <dgm:spPr/>
    </dgm:pt>
    <dgm:pt modelId="{5D7E79A1-3249-4572-8657-177EF6932C37}" type="pres">
      <dgm:prSet presAssocID="{506E62E6-AAF1-4B0F-ABF1-8B3DE08E5819}" presName="compNode" presStyleCnt="0"/>
      <dgm:spPr/>
    </dgm:pt>
    <dgm:pt modelId="{FAB0D34C-3A3A-40D1-BCA6-9668318745B6}" type="pres">
      <dgm:prSet presAssocID="{506E62E6-AAF1-4B0F-ABF1-8B3DE08E5819}" presName="bgRect" presStyleLbl="bgShp" presStyleIdx="1" presStyleCnt="6"/>
      <dgm:spPr/>
    </dgm:pt>
    <dgm:pt modelId="{ED6832AD-49A9-4535-BA71-C8B118DD18B4}" type="pres">
      <dgm:prSet presAssocID="{506E62E6-AAF1-4B0F-ABF1-8B3DE08E581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iling Face with No Fill"/>
        </a:ext>
      </dgm:extLst>
    </dgm:pt>
    <dgm:pt modelId="{D2876C1D-BF57-4880-A69C-4C4D6BFCCAAB}" type="pres">
      <dgm:prSet presAssocID="{506E62E6-AAF1-4B0F-ABF1-8B3DE08E5819}" presName="spaceRect" presStyleCnt="0"/>
      <dgm:spPr/>
    </dgm:pt>
    <dgm:pt modelId="{EC7261C8-282D-41D4-82E7-A6F3800EC321}" type="pres">
      <dgm:prSet presAssocID="{506E62E6-AAF1-4B0F-ABF1-8B3DE08E5819}" presName="parTx" presStyleLbl="revTx" presStyleIdx="1" presStyleCnt="6">
        <dgm:presLayoutVars>
          <dgm:chMax val="0"/>
          <dgm:chPref val="0"/>
        </dgm:presLayoutVars>
      </dgm:prSet>
      <dgm:spPr/>
    </dgm:pt>
    <dgm:pt modelId="{11C87874-BF0D-4E31-A1A7-AFF4A977953A}" type="pres">
      <dgm:prSet presAssocID="{DC59BD44-5E61-4CF8-B47F-DEAA0658F0DB}" presName="sibTrans" presStyleCnt="0"/>
      <dgm:spPr/>
    </dgm:pt>
    <dgm:pt modelId="{3970EC3D-5E0C-4ECF-98AD-157ED23AAD45}" type="pres">
      <dgm:prSet presAssocID="{3BD87839-F9C2-4A08-8303-A14BA93E0405}" presName="compNode" presStyleCnt="0"/>
      <dgm:spPr/>
    </dgm:pt>
    <dgm:pt modelId="{E6173F32-5C33-4001-8274-C7275DF8CBA9}" type="pres">
      <dgm:prSet presAssocID="{3BD87839-F9C2-4A08-8303-A14BA93E0405}" presName="bgRect" presStyleLbl="bgShp" presStyleIdx="2" presStyleCnt="6"/>
      <dgm:spPr/>
    </dgm:pt>
    <dgm:pt modelId="{B3305731-F27C-4CF2-B5E2-51CF8896D761}" type="pres">
      <dgm:prSet presAssocID="{3BD87839-F9C2-4A08-8303-A14BA93E040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D2D8D61D-56B6-4830-A09E-8010303405FD}" type="pres">
      <dgm:prSet presAssocID="{3BD87839-F9C2-4A08-8303-A14BA93E0405}" presName="spaceRect" presStyleCnt="0"/>
      <dgm:spPr/>
    </dgm:pt>
    <dgm:pt modelId="{866C0489-3C91-4C03-BDC0-7BA078CD30A5}" type="pres">
      <dgm:prSet presAssocID="{3BD87839-F9C2-4A08-8303-A14BA93E0405}" presName="parTx" presStyleLbl="revTx" presStyleIdx="2" presStyleCnt="6">
        <dgm:presLayoutVars>
          <dgm:chMax val="0"/>
          <dgm:chPref val="0"/>
        </dgm:presLayoutVars>
      </dgm:prSet>
      <dgm:spPr/>
    </dgm:pt>
    <dgm:pt modelId="{E1CB58C7-D83C-483C-9D75-3F29BE3489F8}" type="pres">
      <dgm:prSet presAssocID="{8A94D7CA-E5ED-4D99-8097-32D4B63753A5}" presName="sibTrans" presStyleCnt="0"/>
      <dgm:spPr/>
    </dgm:pt>
    <dgm:pt modelId="{93045B12-37B6-4A9A-A226-5626CD55186A}" type="pres">
      <dgm:prSet presAssocID="{16BB4FB2-66A4-43A6-950C-45EF41E5B35F}" presName="compNode" presStyleCnt="0"/>
      <dgm:spPr/>
    </dgm:pt>
    <dgm:pt modelId="{42E6C47A-3402-4F80-914E-60C12F182614}" type="pres">
      <dgm:prSet presAssocID="{16BB4FB2-66A4-43A6-950C-45EF41E5B35F}" presName="bgRect" presStyleLbl="bgShp" presStyleIdx="3" presStyleCnt="6"/>
      <dgm:spPr/>
    </dgm:pt>
    <dgm:pt modelId="{780BA8C7-D3B3-43F7-A92C-B3507B4DBDED}" type="pres">
      <dgm:prSet presAssocID="{16BB4FB2-66A4-43A6-950C-45EF41E5B35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6EFD0B65-FBEE-49F0-8985-E2D807184EB9}" type="pres">
      <dgm:prSet presAssocID="{16BB4FB2-66A4-43A6-950C-45EF41E5B35F}" presName="spaceRect" presStyleCnt="0"/>
      <dgm:spPr/>
    </dgm:pt>
    <dgm:pt modelId="{14599CCB-7983-46C5-A24B-E21A3FAB320E}" type="pres">
      <dgm:prSet presAssocID="{16BB4FB2-66A4-43A6-950C-45EF41E5B35F}" presName="parTx" presStyleLbl="revTx" presStyleIdx="3" presStyleCnt="6">
        <dgm:presLayoutVars>
          <dgm:chMax val="0"/>
          <dgm:chPref val="0"/>
        </dgm:presLayoutVars>
      </dgm:prSet>
      <dgm:spPr/>
    </dgm:pt>
    <dgm:pt modelId="{31B7DC7A-5E95-4F9E-958E-5CCF34C5A995}" type="pres">
      <dgm:prSet presAssocID="{1FA12BAE-1876-4934-8A9C-E8F2C7873FDC}" presName="sibTrans" presStyleCnt="0"/>
      <dgm:spPr/>
    </dgm:pt>
    <dgm:pt modelId="{46E3267B-FF43-48D1-BDEC-F5AC4D58FE13}" type="pres">
      <dgm:prSet presAssocID="{CFA9A5ED-2AA7-4F0B-A63B-1BFCC89248F3}" presName="compNode" presStyleCnt="0"/>
      <dgm:spPr/>
    </dgm:pt>
    <dgm:pt modelId="{EE469FAC-8F8A-4A0C-B281-A32468DAEA42}" type="pres">
      <dgm:prSet presAssocID="{CFA9A5ED-2AA7-4F0B-A63B-1BFCC89248F3}" presName="bgRect" presStyleLbl="bgShp" presStyleIdx="4" presStyleCnt="6"/>
      <dgm:spPr/>
    </dgm:pt>
    <dgm:pt modelId="{5161ECB5-1777-490F-9BCE-A10D9672B335}" type="pres">
      <dgm:prSet presAssocID="{CFA9A5ED-2AA7-4F0B-A63B-1BFCC89248F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53E35932-D9DE-4A3A-919D-F773339C4C3B}" type="pres">
      <dgm:prSet presAssocID="{CFA9A5ED-2AA7-4F0B-A63B-1BFCC89248F3}" presName="spaceRect" presStyleCnt="0"/>
      <dgm:spPr/>
    </dgm:pt>
    <dgm:pt modelId="{C5DDD7D8-B1D3-40EB-9B9F-8B2ED52B2E19}" type="pres">
      <dgm:prSet presAssocID="{CFA9A5ED-2AA7-4F0B-A63B-1BFCC89248F3}" presName="parTx" presStyleLbl="revTx" presStyleIdx="4" presStyleCnt="6">
        <dgm:presLayoutVars>
          <dgm:chMax val="0"/>
          <dgm:chPref val="0"/>
        </dgm:presLayoutVars>
      </dgm:prSet>
      <dgm:spPr/>
    </dgm:pt>
    <dgm:pt modelId="{3135DA7A-3B18-44EC-9C68-B51DBF43B666}" type="pres">
      <dgm:prSet presAssocID="{FAC60B10-4739-4F8D-AF78-C80E1B400050}" presName="sibTrans" presStyleCnt="0"/>
      <dgm:spPr/>
    </dgm:pt>
    <dgm:pt modelId="{7D56252E-36F2-48D4-A435-89BBDF453281}" type="pres">
      <dgm:prSet presAssocID="{9DE1F7BF-E2F3-46D7-9823-A01529501758}" presName="compNode" presStyleCnt="0"/>
      <dgm:spPr/>
    </dgm:pt>
    <dgm:pt modelId="{E2BB6DCB-3FE2-4C0D-BC8D-6B10760D9CE6}" type="pres">
      <dgm:prSet presAssocID="{9DE1F7BF-E2F3-46D7-9823-A01529501758}" presName="bgRect" presStyleLbl="bgShp" presStyleIdx="5" presStyleCnt="6"/>
      <dgm:spPr/>
    </dgm:pt>
    <dgm:pt modelId="{FD54E4EE-20E4-4F5F-BCBD-67C164713B57}" type="pres">
      <dgm:prSet presAssocID="{9DE1F7BF-E2F3-46D7-9823-A0152950175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CFA3FC14-DF47-4988-8242-594FC40C3090}" type="pres">
      <dgm:prSet presAssocID="{9DE1F7BF-E2F3-46D7-9823-A01529501758}" presName="spaceRect" presStyleCnt="0"/>
      <dgm:spPr/>
    </dgm:pt>
    <dgm:pt modelId="{6CEF5036-75FD-4964-A0E7-0E7F665A059B}" type="pres">
      <dgm:prSet presAssocID="{9DE1F7BF-E2F3-46D7-9823-A01529501758}" presName="parTx" presStyleLbl="revTx" presStyleIdx="5" presStyleCnt="6">
        <dgm:presLayoutVars>
          <dgm:chMax val="0"/>
          <dgm:chPref val="0"/>
        </dgm:presLayoutVars>
      </dgm:prSet>
      <dgm:spPr/>
    </dgm:pt>
  </dgm:ptLst>
  <dgm:cxnLst>
    <dgm:cxn modelId="{F88E2C25-EE64-407F-B516-DF99CA4CA97D}" type="presOf" srcId="{2C537D76-F922-4155-A877-EA2FAA934C9B}" destId="{7CAD8FB5-8AA6-41AD-91BB-64E27BCC9B37}" srcOrd="0" destOrd="0" presId="urn:microsoft.com/office/officeart/2018/2/layout/IconVerticalSolidList"/>
    <dgm:cxn modelId="{EC51B35B-C7BB-4E63-BCEB-2D698D4847D5}" srcId="{34B7338C-C888-47E1-907F-44F299D4634C}" destId="{9DE1F7BF-E2F3-46D7-9823-A01529501758}" srcOrd="5" destOrd="0" parTransId="{5F3C9930-C4CC-4A8D-A3A0-F46E1D122DB3}" sibTransId="{C573CADA-5D15-43EC-9AAC-1E28EAC1CFAE}"/>
    <dgm:cxn modelId="{3714EF41-81AB-4F36-8F35-0B58DB077D04}" type="presOf" srcId="{3BD87839-F9C2-4A08-8303-A14BA93E0405}" destId="{866C0489-3C91-4C03-BDC0-7BA078CD30A5}" srcOrd="0" destOrd="0" presId="urn:microsoft.com/office/officeart/2018/2/layout/IconVerticalSolidList"/>
    <dgm:cxn modelId="{857BCC44-9C22-4F25-A619-600E57ED27F4}" type="presOf" srcId="{16BB4FB2-66A4-43A6-950C-45EF41E5B35F}" destId="{14599CCB-7983-46C5-A24B-E21A3FAB320E}" srcOrd="0" destOrd="0" presId="urn:microsoft.com/office/officeart/2018/2/layout/IconVerticalSolidList"/>
    <dgm:cxn modelId="{00533168-385D-4B65-B6DE-C5B145B1826E}" type="presOf" srcId="{9DE1F7BF-E2F3-46D7-9823-A01529501758}" destId="{6CEF5036-75FD-4964-A0E7-0E7F665A059B}" srcOrd="0" destOrd="0" presId="urn:microsoft.com/office/officeart/2018/2/layout/IconVerticalSolidList"/>
    <dgm:cxn modelId="{BBDE08A1-74D2-48B1-9871-52B9569782FF}" srcId="{34B7338C-C888-47E1-907F-44F299D4634C}" destId="{2C537D76-F922-4155-A877-EA2FAA934C9B}" srcOrd="0" destOrd="0" parTransId="{6D9AAD44-F0E1-4C86-A3E4-BEDCFD96F272}" sibTransId="{642C0832-7E86-429A-B397-381BC39F5B45}"/>
    <dgm:cxn modelId="{2E9D80A1-F7F4-4C99-AFD6-F7B20FDB2516}" type="presOf" srcId="{34B7338C-C888-47E1-907F-44F299D4634C}" destId="{77C1F23D-9E1A-4EC4-B2F3-34F77182382F}" srcOrd="0" destOrd="0" presId="urn:microsoft.com/office/officeart/2018/2/layout/IconVerticalSolidList"/>
    <dgm:cxn modelId="{20C049A8-F1F5-49F3-8109-4AF7EC8FD812}" srcId="{34B7338C-C888-47E1-907F-44F299D4634C}" destId="{506E62E6-AAF1-4B0F-ABF1-8B3DE08E5819}" srcOrd="1" destOrd="0" parTransId="{574A6A9A-2BB3-4E28-87C3-1F15A5BF95AC}" sibTransId="{DC59BD44-5E61-4CF8-B47F-DEAA0658F0DB}"/>
    <dgm:cxn modelId="{0F2F3EA9-4A91-4BFD-9896-1BF6677A00CD}" type="presOf" srcId="{CFA9A5ED-2AA7-4F0B-A63B-1BFCC89248F3}" destId="{C5DDD7D8-B1D3-40EB-9B9F-8B2ED52B2E19}" srcOrd="0" destOrd="0" presId="urn:microsoft.com/office/officeart/2018/2/layout/IconVerticalSolidList"/>
    <dgm:cxn modelId="{F8442AB4-2AE8-4394-8BD2-B196F64768E6}" srcId="{34B7338C-C888-47E1-907F-44F299D4634C}" destId="{3BD87839-F9C2-4A08-8303-A14BA93E0405}" srcOrd="2" destOrd="0" parTransId="{56901279-4DCF-4A9C-ABFF-82F041313F39}" sibTransId="{8A94D7CA-E5ED-4D99-8097-32D4B63753A5}"/>
    <dgm:cxn modelId="{808835BE-B37D-42F6-A8FC-FECBD5822187}" srcId="{34B7338C-C888-47E1-907F-44F299D4634C}" destId="{CFA9A5ED-2AA7-4F0B-A63B-1BFCC89248F3}" srcOrd="4" destOrd="0" parTransId="{1B540F0A-741E-44E1-92D6-8F8252CDC0E2}" sibTransId="{FAC60B10-4739-4F8D-AF78-C80E1B400050}"/>
    <dgm:cxn modelId="{3A0B96EC-90AE-42BD-BCC3-8145D6D71119}" type="presOf" srcId="{506E62E6-AAF1-4B0F-ABF1-8B3DE08E5819}" destId="{EC7261C8-282D-41D4-82E7-A6F3800EC321}" srcOrd="0" destOrd="0" presId="urn:microsoft.com/office/officeart/2018/2/layout/IconVerticalSolidList"/>
    <dgm:cxn modelId="{41B27EF4-3966-425D-8BA9-2C9E27281941}" srcId="{34B7338C-C888-47E1-907F-44F299D4634C}" destId="{16BB4FB2-66A4-43A6-950C-45EF41E5B35F}" srcOrd="3" destOrd="0" parTransId="{BE19C0AB-09F0-4E16-A602-DFA44DC0293C}" sibTransId="{1FA12BAE-1876-4934-8A9C-E8F2C7873FDC}"/>
    <dgm:cxn modelId="{BB9FBC0F-60C4-49B9-B98F-6F899F87187A}" type="presParOf" srcId="{77C1F23D-9E1A-4EC4-B2F3-34F77182382F}" destId="{62B8273B-649F-4D9C-957F-4C74885313E1}" srcOrd="0" destOrd="0" presId="urn:microsoft.com/office/officeart/2018/2/layout/IconVerticalSolidList"/>
    <dgm:cxn modelId="{5043EB59-3C54-47D4-B269-248BDE34E453}" type="presParOf" srcId="{62B8273B-649F-4D9C-957F-4C74885313E1}" destId="{D2ED4433-B7EA-41B7-A484-437440C25E60}" srcOrd="0" destOrd="0" presId="urn:microsoft.com/office/officeart/2018/2/layout/IconVerticalSolidList"/>
    <dgm:cxn modelId="{E841CC8C-29CE-4D63-989D-86E2E16D6880}" type="presParOf" srcId="{62B8273B-649F-4D9C-957F-4C74885313E1}" destId="{DEF259AC-BD08-4085-99B6-E791DBB8552E}" srcOrd="1" destOrd="0" presId="urn:microsoft.com/office/officeart/2018/2/layout/IconVerticalSolidList"/>
    <dgm:cxn modelId="{2375F80C-2443-4A7C-8246-75253673E5D7}" type="presParOf" srcId="{62B8273B-649F-4D9C-957F-4C74885313E1}" destId="{3ACF8FC6-C328-45B9-B232-1E132377F8BC}" srcOrd="2" destOrd="0" presId="urn:microsoft.com/office/officeart/2018/2/layout/IconVerticalSolidList"/>
    <dgm:cxn modelId="{A1AF4E2D-1281-4791-9341-E3D087761082}" type="presParOf" srcId="{62B8273B-649F-4D9C-957F-4C74885313E1}" destId="{7CAD8FB5-8AA6-41AD-91BB-64E27BCC9B37}" srcOrd="3" destOrd="0" presId="urn:microsoft.com/office/officeart/2018/2/layout/IconVerticalSolidList"/>
    <dgm:cxn modelId="{08AFD213-C280-4EF1-B501-DFF7E0732902}" type="presParOf" srcId="{77C1F23D-9E1A-4EC4-B2F3-34F77182382F}" destId="{8D7AC253-1125-4A12-96F3-0DDD38BF7494}" srcOrd="1" destOrd="0" presId="urn:microsoft.com/office/officeart/2018/2/layout/IconVerticalSolidList"/>
    <dgm:cxn modelId="{64E8A2A3-D724-4FA8-8270-42915D37D046}" type="presParOf" srcId="{77C1F23D-9E1A-4EC4-B2F3-34F77182382F}" destId="{5D7E79A1-3249-4572-8657-177EF6932C37}" srcOrd="2" destOrd="0" presId="urn:microsoft.com/office/officeart/2018/2/layout/IconVerticalSolidList"/>
    <dgm:cxn modelId="{9D797591-4E74-450D-AF02-960078C8E8C5}" type="presParOf" srcId="{5D7E79A1-3249-4572-8657-177EF6932C37}" destId="{FAB0D34C-3A3A-40D1-BCA6-9668318745B6}" srcOrd="0" destOrd="0" presId="urn:microsoft.com/office/officeart/2018/2/layout/IconVerticalSolidList"/>
    <dgm:cxn modelId="{8A22DF3C-1834-4B54-99DD-B4B4CC631506}" type="presParOf" srcId="{5D7E79A1-3249-4572-8657-177EF6932C37}" destId="{ED6832AD-49A9-4535-BA71-C8B118DD18B4}" srcOrd="1" destOrd="0" presId="urn:microsoft.com/office/officeart/2018/2/layout/IconVerticalSolidList"/>
    <dgm:cxn modelId="{9E60FA83-38F5-45E1-B0ED-E7D9B9F91206}" type="presParOf" srcId="{5D7E79A1-3249-4572-8657-177EF6932C37}" destId="{D2876C1D-BF57-4880-A69C-4C4D6BFCCAAB}" srcOrd="2" destOrd="0" presId="urn:microsoft.com/office/officeart/2018/2/layout/IconVerticalSolidList"/>
    <dgm:cxn modelId="{BCE406E6-6420-4411-A1F0-81AC87B4AA4C}" type="presParOf" srcId="{5D7E79A1-3249-4572-8657-177EF6932C37}" destId="{EC7261C8-282D-41D4-82E7-A6F3800EC321}" srcOrd="3" destOrd="0" presId="urn:microsoft.com/office/officeart/2018/2/layout/IconVerticalSolidList"/>
    <dgm:cxn modelId="{EEABE1DC-6B17-4369-933D-166E4D4DB920}" type="presParOf" srcId="{77C1F23D-9E1A-4EC4-B2F3-34F77182382F}" destId="{11C87874-BF0D-4E31-A1A7-AFF4A977953A}" srcOrd="3" destOrd="0" presId="urn:microsoft.com/office/officeart/2018/2/layout/IconVerticalSolidList"/>
    <dgm:cxn modelId="{AE1C1854-A6D9-4B70-A3F6-58988B41981F}" type="presParOf" srcId="{77C1F23D-9E1A-4EC4-B2F3-34F77182382F}" destId="{3970EC3D-5E0C-4ECF-98AD-157ED23AAD45}" srcOrd="4" destOrd="0" presId="urn:microsoft.com/office/officeart/2018/2/layout/IconVerticalSolidList"/>
    <dgm:cxn modelId="{08B37236-9752-4064-975A-FF74EEA2D425}" type="presParOf" srcId="{3970EC3D-5E0C-4ECF-98AD-157ED23AAD45}" destId="{E6173F32-5C33-4001-8274-C7275DF8CBA9}" srcOrd="0" destOrd="0" presId="urn:microsoft.com/office/officeart/2018/2/layout/IconVerticalSolidList"/>
    <dgm:cxn modelId="{B89644D5-1C8F-426A-8E56-148798AF141E}" type="presParOf" srcId="{3970EC3D-5E0C-4ECF-98AD-157ED23AAD45}" destId="{B3305731-F27C-4CF2-B5E2-51CF8896D761}" srcOrd="1" destOrd="0" presId="urn:microsoft.com/office/officeart/2018/2/layout/IconVerticalSolidList"/>
    <dgm:cxn modelId="{F7BCA371-FF31-4BCB-8EED-30AF18641242}" type="presParOf" srcId="{3970EC3D-5E0C-4ECF-98AD-157ED23AAD45}" destId="{D2D8D61D-56B6-4830-A09E-8010303405FD}" srcOrd="2" destOrd="0" presId="urn:microsoft.com/office/officeart/2018/2/layout/IconVerticalSolidList"/>
    <dgm:cxn modelId="{527C0145-25BB-49B1-B6E3-8F6BE0502555}" type="presParOf" srcId="{3970EC3D-5E0C-4ECF-98AD-157ED23AAD45}" destId="{866C0489-3C91-4C03-BDC0-7BA078CD30A5}" srcOrd="3" destOrd="0" presId="urn:microsoft.com/office/officeart/2018/2/layout/IconVerticalSolidList"/>
    <dgm:cxn modelId="{0D698AB6-6A2B-484D-B564-D8ABD5B33ED4}" type="presParOf" srcId="{77C1F23D-9E1A-4EC4-B2F3-34F77182382F}" destId="{E1CB58C7-D83C-483C-9D75-3F29BE3489F8}" srcOrd="5" destOrd="0" presId="urn:microsoft.com/office/officeart/2018/2/layout/IconVerticalSolidList"/>
    <dgm:cxn modelId="{FBD5CACA-9E5E-4F20-B70E-EF0806A2EED5}" type="presParOf" srcId="{77C1F23D-9E1A-4EC4-B2F3-34F77182382F}" destId="{93045B12-37B6-4A9A-A226-5626CD55186A}" srcOrd="6" destOrd="0" presId="urn:microsoft.com/office/officeart/2018/2/layout/IconVerticalSolidList"/>
    <dgm:cxn modelId="{1292FFE5-9275-47F7-A7C3-EA0ABDF526FB}" type="presParOf" srcId="{93045B12-37B6-4A9A-A226-5626CD55186A}" destId="{42E6C47A-3402-4F80-914E-60C12F182614}" srcOrd="0" destOrd="0" presId="urn:microsoft.com/office/officeart/2018/2/layout/IconVerticalSolidList"/>
    <dgm:cxn modelId="{2F06CD52-0148-4033-AEFC-80F1A33A9483}" type="presParOf" srcId="{93045B12-37B6-4A9A-A226-5626CD55186A}" destId="{780BA8C7-D3B3-43F7-A92C-B3507B4DBDED}" srcOrd="1" destOrd="0" presId="urn:microsoft.com/office/officeart/2018/2/layout/IconVerticalSolidList"/>
    <dgm:cxn modelId="{2EC97A90-5ADA-4E40-8A83-E58707063B4B}" type="presParOf" srcId="{93045B12-37B6-4A9A-A226-5626CD55186A}" destId="{6EFD0B65-FBEE-49F0-8985-E2D807184EB9}" srcOrd="2" destOrd="0" presId="urn:microsoft.com/office/officeart/2018/2/layout/IconVerticalSolidList"/>
    <dgm:cxn modelId="{AA7E4723-0779-4636-8BD0-89C6FF28A8C8}" type="presParOf" srcId="{93045B12-37B6-4A9A-A226-5626CD55186A}" destId="{14599CCB-7983-46C5-A24B-E21A3FAB320E}" srcOrd="3" destOrd="0" presId="urn:microsoft.com/office/officeart/2018/2/layout/IconVerticalSolidList"/>
    <dgm:cxn modelId="{1577DE27-1145-4DFD-A6B3-D83A5FDB47A6}" type="presParOf" srcId="{77C1F23D-9E1A-4EC4-B2F3-34F77182382F}" destId="{31B7DC7A-5E95-4F9E-958E-5CCF34C5A995}" srcOrd="7" destOrd="0" presId="urn:microsoft.com/office/officeart/2018/2/layout/IconVerticalSolidList"/>
    <dgm:cxn modelId="{6683CD6D-C48A-408F-934C-DB35FCD2D5C7}" type="presParOf" srcId="{77C1F23D-9E1A-4EC4-B2F3-34F77182382F}" destId="{46E3267B-FF43-48D1-BDEC-F5AC4D58FE13}" srcOrd="8" destOrd="0" presId="urn:microsoft.com/office/officeart/2018/2/layout/IconVerticalSolidList"/>
    <dgm:cxn modelId="{B1CDD675-7D5D-4217-8CB7-3542FE1565B9}" type="presParOf" srcId="{46E3267B-FF43-48D1-BDEC-F5AC4D58FE13}" destId="{EE469FAC-8F8A-4A0C-B281-A32468DAEA42}" srcOrd="0" destOrd="0" presId="urn:microsoft.com/office/officeart/2018/2/layout/IconVerticalSolidList"/>
    <dgm:cxn modelId="{E40E47D4-5CBC-426F-871F-0120C0D79295}" type="presParOf" srcId="{46E3267B-FF43-48D1-BDEC-F5AC4D58FE13}" destId="{5161ECB5-1777-490F-9BCE-A10D9672B335}" srcOrd="1" destOrd="0" presId="urn:microsoft.com/office/officeart/2018/2/layout/IconVerticalSolidList"/>
    <dgm:cxn modelId="{0B1B57F3-DAD5-4FF4-AB6D-AB6B61189413}" type="presParOf" srcId="{46E3267B-FF43-48D1-BDEC-F5AC4D58FE13}" destId="{53E35932-D9DE-4A3A-919D-F773339C4C3B}" srcOrd="2" destOrd="0" presId="urn:microsoft.com/office/officeart/2018/2/layout/IconVerticalSolidList"/>
    <dgm:cxn modelId="{50A24197-294D-4FAB-9DA7-C1F3025B2FD9}" type="presParOf" srcId="{46E3267B-FF43-48D1-BDEC-F5AC4D58FE13}" destId="{C5DDD7D8-B1D3-40EB-9B9F-8B2ED52B2E19}" srcOrd="3" destOrd="0" presId="urn:microsoft.com/office/officeart/2018/2/layout/IconVerticalSolidList"/>
    <dgm:cxn modelId="{EE9AAD4E-BE4A-41BC-A9B9-F08EE4D0D460}" type="presParOf" srcId="{77C1F23D-9E1A-4EC4-B2F3-34F77182382F}" destId="{3135DA7A-3B18-44EC-9C68-B51DBF43B666}" srcOrd="9" destOrd="0" presId="urn:microsoft.com/office/officeart/2018/2/layout/IconVerticalSolidList"/>
    <dgm:cxn modelId="{41B22926-EB74-49FD-A504-B2CAD3233501}" type="presParOf" srcId="{77C1F23D-9E1A-4EC4-B2F3-34F77182382F}" destId="{7D56252E-36F2-48D4-A435-89BBDF453281}" srcOrd="10" destOrd="0" presId="urn:microsoft.com/office/officeart/2018/2/layout/IconVerticalSolidList"/>
    <dgm:cxn modelId="{79E285A3-0E45-4227-9681-AF24A4689E9F}" type="presParOf" srcId="{7D56252E-36F2-48D4-A435-89BBDF453281}" destId="{E2BB6DCB-3FE2-4C0D-BC8D-6B10760D9CE6}" srcOrd="0" destOrd="0" presId="urn:microsoft.com/office/officeart/2018/2/layout/IconVerticalSolidList"/>
    <dgm:cxn modelId="{02E8BC28-86DD-49D9-B1A0-E9F68E25DCAB}" type="presParOf" srcId="{7D56252E-36F2-48D4-A435-89BBDF453281}" destId="{FD54E4EE-20E4-4F5F-BCBD-67C164713B57}" srcOrd="1" destOrd="0" presId="urn:microsoft.com/office/officeart/2018/2/layout/IconVerticalSolidList"/>
    <dgm:cxn modelId="{A067A1C6-8CD9-4A62-9860-EF1FD8E0EE44}" type="presParOf" srcId="{7D56252E-36F2-48D4-A435-89BBDF453281}" destId="{CFA3FC14-DF47-4988-8242-594FC40C3090}" srcOrd="2" destOrd="0" presId="urn:microsoft.com/office/officeart/2018/2/layout/IconVerticalSolidList"/>
    <dgm:cxn modelId="{91F6AEF8-D06F-456C-9440-8EA7A384232F}" type="presParOf" srcId="{7D56252E-36F2-48D4-A435-89BBDF453281}" destId="{6CEF5036-75FD-4964-A0E7-0E7F665A05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37FCE-21FB-48AD-BA30-0E606194A2B1}">
      <dsp:nvSpPr>
        <dsp:cNvPr id="0" name=""/>
        <dsp:cNvSpPr/>
      </dsp:nvSpPr>
      <dsp:spPr>
        <a:xfrm>
          <a:off x="0" y="488"/>
          <a:ext cx="4741123" cy="114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8E94A8-1F57-4D65-B5F8-E9F07BDCBE04}">
      <dsp:nvSpPr>
        <dsp:cNvPr id="0" name=""/>
        <dsp:cNvSpPr/>
      </dsp:nvSpPr>
      <dsp:spPr>
        <a:xfrm>
          <a:off x="345835" y="257721"/>
          <a:ext cx="628792" cy="628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B2E41-9C20-48C8-A064-552D9C68F33C}">
      <dsp:nvSpPr>
        <dsp:cNvPr id="0" name=""/>
        <dsp:cNvSpPr/>
      </dsp:nvSpPr>
      <dsp:spPr>
        <a:xfrm>
          <a:off x="1320463" y="488"/>
          <a:ext cx="3420659" cy="114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5" tIns="120995" rIns="120995" bIns="120995" numCol="1" spcCol="1270" anchor="ctr" anchorCtr="0">
          <a:noAutofit/>
        </a:bodyPr>
        <a:lstStyle/>
        <a:p>
          <a:pPr marL="0" lvl="0" indent="0" algn="l" defTabSz="844550">
            <a:lnSpc>
              <a:spcPct val="100000"/>
            </a:lnSpc>
            <a:spcBef>
              <a:spcPct val="0"/>
            </a:spcBef>
            <a:spcAft>
              <a:spcPct val="35000"/>
            </a:spcAft>
            <a:buNone/>
          </a:pPr>
          <a:r>
            <a:rPr lang="en-US" sz="1900" kern="1200"/>
            <a:t>Formal Mentorship programs</a:t>
          </a:r>
        </a:p>
      </dsp:txBody>
      <dsp:txXfrm>
        <a:off x="1320463" y="488"/>
        <a:ext cx="3420659" cy="1143258"/>
      </dsp:txXfrm>
    </dsp:sp>
    <dsp:sp modelId="{6B8EE425-271D-45FC-8E53-13CED6DA18AD}">
      <dsp:nvSpPr>
        <dsp:cNvPr id="0" name=""/>
        <dsp:cNvSpPr/>
      </dsp:nvSpPr>
      <dsp:spPr>
        <a:xfrm>
          <a:off x="0" y="1429561"/>
          <a:ext cx="4741123" cy="114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11618-C1EE-4975-8264-B0D103360CC0}">
      <dsp:nvSpPr>
        <dsp:cNvPr id="0" name=""/>
        <dsp:cNvSpPr/>
      </dsp:nvSpPr>
      <dsp:spPr>
        <a:xfrm>
          <a:off x="345835" y="1686794"/>
          <a:ext cx="628792" cy="628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65EAD-CB2C-4F85-A04B-861F95258DCD}">
      <dsp:nvSpPr>
        <dsp:cNvPr id="0" name=""/>
        <dsp:cNvSpPr/>
      </dsp:nvSpPr>
      <dsp:spPr>
        <a:xfrm>
          <a:off x="1320463" y="1429561"/>
          <a:ext cx="3420659" cy="114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5" tIns="120995" rIns="120995" bIns="120995" numCol="1" spcCol="1270" anchor="ctr" anchorCtr="0">
          <a:noAutofit/>
        </a:bodyPr>
        <a:lstStyle/>
        <a:p>
          <a:pPr marL="0" lvl="0" indent="0" algn="l" defTabSz="844550">
            <a:lnSpc>
              <a:spcPct val="100000"/>
            </a:lnSpc>
            <a:spcBef>
              <a:spcPct val="0"/>
            </a:spcBef>
            <a:spcAft>
              <a:spcPct val="35000"/>
            </a:spcAft>
            <a:buNone/>
          </a:pPr>
          <a:r>
            <a:rPr lang="en-US" sz="1900" kern="1200"/>
            <a:t>Lecture series or classroom-based, </a:t>
          </a:r>
          <a:r>
            <a:rPr lang="en-US" sz="1900" kern="1200">
              <a:latin typeface="Neue Haas Grotesk Text Pro"/>
            </a:rPr>
            <a:t>expert-led</a:t>
          </a:r>
          <a:r>
            <a:rPr lang="en-US" sz="1900" kern="1200"/>
            <a:t> learning</a:t>
          </a:r>
        </a:p>
      </dsp:txBody>
      <dsp:txXfrm>
        <a:off x="1320463" y="1429561"/>
        <a:ext cx="3420659" cy="1143258"/>
      </dsp:txXfrm>
    </dsp:sp>
    <dsp:sp modelId="{0DFD6394-B3E0-4458-8734-4A281089B4FC}">
      <dsp:nvSpPr>
        <dsp:cNvPr id="0" name=""/>
        <dsp:cNvSpPr/>
      </dsp:nvSpPr>
      <dsp:spPr>
        <a:xfrm>
          <a:off x="0" y="2858634"/>
          <a:ext cx="4741123" cy="11432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9F5ED-861F-4E94-A906-66941258BE3F}">
      <dsp:nvSpPr>
        <dsp:cNvPr id="0" name=""/>
        <dsp:cNvSpPr/>
      </dsp:nvSpPr>
      <dsp:spPr>
        <a:xfrm>
          <a:off x="345835" y="3115867"/>
          <a:ext cx="628792" cy="628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82F0A-DFFB-4102-91F3-E5F2ADA175D5}">
      <dsp:nvSpPr>
        <dsp:cNvPr id="0" name=""/>
        <dsp:cNvSpPr/>
      </dsp:nvSpPr>
      <dsp:spPr>
        <a:xfrm>
          <a:off x="1320463" y="2858634"/>
          <a:ext cx="3420659" cy="114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5" tIns="120995" rIns="120995" bIns="120995" numCol="1" spcCol="1270" anchor="ctr" anchorCtr="0">
          <a:noAutofit/>
        </a:bodyPr>
        <a:lstStyle/>
        <a:p>
          <a:pPr marL="0" lvl="0" indent="0" algn="l" defTabSz="844550">
            <a:lnSpc>
              <a:spcPct val="100000"/>
            </a:lnSpc>
            <a:spcBef>
              <a:spcPct val="0"/>
            </a:spcBef>
            <a:spcAft>
              <a:spcPct val="35000"/>
            </a:spcAft>
            <a:buNone/>
          </a:pPr>
          <a:r>
            <a:rPr lang="en-US" sz="1900" kern="1200"/>
            <a:t>Purely about research</a:t>
          </a:r>
        </a:p>
      </dsp:txBody>
      <dsp:txXfrm>
        <a:off x="1320463" y="2858634"/>
        <a:ext cx="3420659" cy="1143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4433-B7EA-41B7-A484-437440C25E60}">
      <dsp:nvSpPr>
        <dsp:cNvPr id="0" name=""/>
        <dsp:cNvSpPr/>
      </dsp:nvSpPr>
      <dsp:spPr>
        <a:xfrm>
          <a:off x="0" y="1368"/>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259AC-BD08-4085-99B6-E791DBB8552E}">
      <dsp:nvSpPr>
        <dsp:cNvPr id="0" name=""/>
        <dsp:cNvSpPr/>
      </dsp:nvSpPr>
      <dsp:spPr>
        <a:xfrm>
          <a:off x="176384" y="132563"/>
          <a:ext cx="320698" cy="3206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D8FB5-8AA6-41AD-91BB-64E27BCC9B37}">
      <dsp:nvSpPr>
        <dsp:cNvPr id="0" name=""/>
        <dsp:cNvSpPr/>
      </dsp:nvSpPr>
      <dsp:spPr>
        <a:xfrm>
          <a:off x="673466" y="1368"/>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Make the content relatable</a:t>
          </a:r>
        </a:p>
      </dsp:txBody>
      <dsp:txXfrm>
        <a:off x="673466" y="1368"/>
        <a:ext cx="4753713" cy="583087"/>
      </dsp:txXfrm>
    </dsp:sp>
    <dsp:sp modelId="{FAB0D34C-3A3A-40D1-BCA6-9668318745B6}">
      <dsp:nvSpPr>
        <dsp:cNvPr id="0" name=""/>
        <dsp:cNvSpPr/>
      </dsp:nvSpPr>
      <dsp:spPr>
        <a:xfrm>
          <a:off x="0" y="730228"/>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832AD-49A9-4535-BA71-C8B118DD18B4}">
      <dsp:nvSpPr>
        <dsp:cNvPr id="0" name=""/>
        <dsp:cNvSpPr/>
      </dsp:nvSpPr>
      <dsp:spPr>
        <a:xfrm>
          <a:off x="176384" y="861423"/>
          <a:ext cx="320698" cy="3206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261C8-282D-41D4-82E7-A6F3800EC321}">
      <dsp:nvSpPr>
        <dsp:cNvPr id="0" name=""/>
        <dsp:cNvSpPr/>
      </dsp:nvSpPr>
      <dsp:spPr>
        <a:xfrm>
          <a:off x="673466" y="730228"/>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Engage positive emotions</a:t>
          </a:r>
        </a:p>
      </dsp:txBody>
      <dsp:txXfrm>
        <a:off x="673466" y="730228"/>
        <a:ext cx="4753713" cy="583087"/>
      </dsp:txXfrm>
    </dsp:sp>
    <dsp:sp modelId="{E6173F32-5C33-4001-8274-C7275DF8CBA9}">
      <dsp:nvSpPr>
        <dsp:cNvPr id="0" name=""/>
        <dsp:cNvSpPr/>
      </dsp:nvSpPr>
      <dsp:spPr>
        <a:xfrm>
          <a:off x="0" y="1459088"/>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05731-F27C-4CF2-B5E2-51CF8896D761}">
      <dsp:nvSpPr>
        <dsp:cNvPr id="0" name=""/>
        <dsp:cNvSpPr/>
      </dsp:nvSpPr>
      <dsp:spPr>
        <a:xfrm>
          <a:off x="176384" y="1590282"/>
          <a:ext cx="320698" cy="3206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C0489-3C91-4C03-BDC0-7BA078CD30A5}">
      <dsp:nvSpPr>
        <dsp:cNvPr id="0" name=""/>
        <dsp:cNvSpPr/>
      </dsp:nvSpPr>
      <dsp:spPr>
        <a:xfrm>
          <a:off x="673466" y="1459088"/>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Give learners choice</a:t>
          </a:r>
        </a:p>
      </dsp:txBody>
      <dsp:txXfrm>
        <a:off x="673466" y="1459088"/>
        <a:ext cx="4753713" cy="583087"/>
      </dsp:txXfrm>
    </dsp:sp>
    <dsp:sp modelId="{42E6C47A-3402-4F80-914E-60C12F182614}">
      <dsp:nvSpPr>
        <dsp:cNvPr id="0" name=""/>
        <dsp:cNvSpPr/>
      </dsp:nvSpPr>
      <dsp:spPr>
        <a:xfrm>
          <a:off x="0" y="2187947"/>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BA8C7-D3B3-43F7-A92C-B3507B4DBDED}">
      <dsp:nvSpPr>
        <dsp:cNvPr id="0" name=""/>
        <dsp:cNvSpPr/>
      </dsp:nvSpPr>
      <dsp:spPr>
        <a:xfrm>
          <a:off x="176384" y="2319142"/>
          <a:ext cx="320698" cy="3206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99CCB-7983-46C5-A24B-E21A3FAB320E}">
      <dsp:nvSpPr>
        <dsp:cNvPr id="0" name=""/>
        <dsp:cNvSpPr/>
      </dsp:nvSpPr>
      <dsp:spPr>
        <a:xfrm>
          <a:off x="673466" y="2187947"/>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Identify baseline thinking patterns and perceptions</a:t>
          </a:r>
        </a:p>
      </dsp:txBody>
      <dsp:txXfrm>
        <a:off x="673466" y="2187947"/>
        <a:ext cx="4753713" cy="583087"/>
      </dsp:txXfrm>
    </dsp:sp>
    <dsp:sp modelId="{EE469FAC-8F8A-4A0C-B281-A32468DAEA42}">
      <dsp:nvSpPr>
        <dsp:cNvPr id="0" name=""/>
        <dsp:cNvSpPr/>
      </dsp:nvSpPr>
      <dsp:spPr>
        <a:xfrm>
          <a:off x="0" y="2916807"/>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61ECB5-1777-490F-9BCE-A10D9672B335}">
      <dsp:nvSpPr>
        <dsp:cNvPr id="0" name=""/>
        <dsp:cNvSpPr/>
      </dsp:nvSpPr>
      <dsp:spPr>
        <a:xfrm>
          <a:off x="176384" y="3048002"/>
          <a:ext cx="320698" cy="3206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DD7D8-B1D3-40EB-9B9F-8B2ED52B2E19}">
      <dsp:nvSpPr>
        <dsp:cNvPr id="0" name=""/>
        <dsp:cNvSpPr/>
      </dsp:nvSpPr>
      <dsp:spPr>
        <a:xfrm>
          <a:off x="673466" y="2916807"/>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Address gaps in experience and knowledge</a:t>
          </a:r>
        </a:p>
      </dsp:txBody>
      <dsp:txXfrm>
        <a:off x="673466" y="2916807"/>
        <a:ext cx="4753713" cy="583087"/>
      </dsp:txXfrm>
    </dsp:sp>
    <dsp:sp modelId="{E2BB6DCB-3FE2-4C0D-BC8D-6B10760D9CE6}">
      <dsp:nvSpPr>
        <dsp:cNvPr id="0" name=""/>
        <dsp:cNvSpPr/>
      </dsp:nvSpPr>
      <dsp:spPr>
        <a:xfrm>
          <a:off x="0" y="3645667"/>
          <a:ext cx="5427180" cy="583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54E4EE-20E4-4F5F-BCBD-67C164713B57}">
      <dsp:nvSpPr>
        <dsp:cNvPr id="0" name=""/>
        <dsp:cNvSpPr/>
      </dsp:nvSpPr>
      <dsp:spPr>
        <a:xfrm>
          <a:off x="176384" y="3776862"/>
          <a:ext cx="320698" cy="3206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F5036-75FD-4964-A0E7-0E7F665A059B}">
      <dsp:nvSpPr>
        <dsp:cNvPr id="0" name=""/>
        <dsp:cNvSpPr/>
      </dsp:nvSpPr>
      <dsp:spPr>
        <a:xfrm>
          <a:off x="673466" y="3645667"/>
          <a:ext cx="4753713" cy="58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10" tIns="61710" rIns="61710" bIns="61710" numCol="1" spcCol="1270" anchor="ctr" anchorCtr="0">
          <a:noAutofit/>
        </a:bodyPr>
        <a:lstStyle/>
        <a:p>
          <a:pPr marL="0" lvl="0" indent="0" algn="l" defTabSz="666750">
            <a:lnSpc>
              <a:spcPct val="100000"/>
            </a:lnSpc>
            <a:spcBef>
              <a:spcPct val="0"/>
            </a:spcBef>
            <a:spcAft>
              <a:spcPct val="35000"/>
            </a:spcAft>
            <a:buNone/>
          </a:pPr>
          <a:r>
            <a:rPr lang="en-US" sz="1500" kern="1200"/>
            <a:t>Provide opportunities for practice and application</a:t>
          </a:r>
        </a:p>
      </dsp:txBody>
      <dsp:txXfrm>
        <a:off x="673466" y="3645667"/>
        <a:ext cx="4753713" cy="5830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B9EF37-5C09-E618-F7E2-09C5F1195C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AC8E65-D2C7-F657-77E3-7EE037A72B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17B778-DA82-604D-82DC-C1D5E821ACAF}" type="datetimeFigureOut">
              <a:rPr lang="en-US" smtClean="0"/>
              <a:t>4/9/2025</a:t>
            </a:fld>
            <a:endParaRPr lang="en-US"/>
          </a:p>
        </p:txBody>
      </p:sp>
      <p:sp>
        <p:nvSpPr>
          <p:cNvPr id="4" name="Footer Placeholder 3">
            <a:extLst>
              <a:ext uri="{FF2B5EF4-FFF2-40B4-BE49-F238E27FC236}">
                <a16:creationId xmlns:a16="http://schemas.microsoft.com/office/drawing/2014/main" id="{FF2DB2AF-B0A5-6E93-0E8E-211AB47A27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EDE798-27BE-0772-F28F-1A0A634A3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8F27B-B8E9-7E45-BCC6-E6B57AD8B5D2}" type="slidenum">
              <a:rPr lang="en-US" smtClean="0"/>
              <a:t>‹#›</a:t>
            </a:fld>
            <a:endParaRPr lang="en-US"/>
          </a:p>
        </p:txBody>
      </p:sp>
    </p:spTree>
    <p:extLst>
      <p:ext uri="{BB962C8B-B14F-4D97-AF65-F5344CB8AC3E}">
        <p14:creationId xmlns:p14="http://schemas.microsoft.com/office/powerpoint/2010/main" val="14868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E1CA7-F193-4FFD-95A4-92575B5C0FA4}"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CBF1F-CDA2-48A7-88CC-AE6E25F493CA}" type="slidenum">
              <a:rPr lang="en-US" smtClean="0"/>
              <a:t>‹#›</a:t>
            </a:fld>
            <a:endParaRPr lang="en-US"/>
          </a:p>
        </p:txBody>
      </p:sp>
    </p:spTree>
    <p:extLst>
      <p:ext uri="{BB962C8B-B14F-4D97-AF65-F5344CB8AC3E}">
        <p14:creationId xmlns:p14="http://schemas.microsoft.com/office/powerpoint/2010/main" val="3188479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 my name is Caitlin Joseph and I am the Women for the Land Program and Policy Manager at American Farmland Trust. American Farmland Trust or AFT</a:t>
            </a:r>
            <a:r>
              <a:rPr lang="en-US" sz="1200" b="0" i="0" kern="1200">
                <a:solidFill>
                  <a:schemeClr val="tx1"/>
                </a:solidFill>
                <a:effectLst/>
                <a:latin typeface="+mn-lt"/>
                <a:ea typeface="ＭＳ Ｐゴシック" charset="-128"/>
                <a:cs typeface="ＭＳ Ｐゴシック" charset="-128"/>
              </a:rPr>
              <a:t> is a leading national non-profit conservation organization dedicated to saving the land that sustains us by protecting farmland, promoting environmentally sound farming practices, and keeping farmers on the land. Since 1980, AFT has helped permanently protect more than 6.5 million acres of agricultural from development, and supported the adoption of conservation practices on millions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ＭＳ Ｐゴシック" charset="-128"/>
                <a:cs typeface="ＭＳ Ｐゴシック" charset="-128"/>
              </a:rPr>
              <a:t>In this webinar series we will be supporting folks in agriculture with launching peer networks among agricultural producers in order to drive climate-smart practices on U.S. farms and ranches. In this video, which is Part 1 of this series, we will cover </a:t>
            </a:r>
            <a:r>
              <a:rPr lang="en-US" sz="1200" b="1" i="0" kern="1200">
                <a:solidFill>
                  <a:schemeClr val="tx1"/>
                </a:solidFill>
                <a:effectLst/>
                <a:latin typeface="+mn-lt"/>
                <a:ea typeface="ＭＳ Ｐゴシック" charset="-128"/>
                <a:cs typeface="ＭＳ Ｐゴシック" charset="-128"/>
              </a:rPr>
              <a:t>What</a:t>
            </a:r>
            <a:r>
              <a:rPr lang="en-US" sz="1200" b="0" i="0" kern="1200">
                <a:solidFill>
                  <a:schemeClr val="tx1"/>
                </a:solidFill>
                <a:effectLst/>
                <a:latin typeface="+mn-lt"/>
                <a:ea typeface="ＭＳ Ｐゴシック" charset="-128"/>
                <a:cs typeface="ＭＳ Ｐゴシック" charset="-128"/>
              </a:rPr>
              <a:t> Peer Networks are, including some of their key characteristics, </a:t>
            </a:r>
            <a:r>
              <a:rPr lang="en-US" sz="1200" b="1" i="0" kern="1200">
                <a:solidFill>
                  <a:schemeClr val="tx1"/>
                </a:solidFill>
                <a:effectLst/>
                <a:latin typeface="+mn-lt"/>
                <a:ea typeface="ＭＳ Ｐゴシック" charset="-128"/>
                <a:cs typeface="ＭＳ Ｐゴシック" charset="-128"/>
              </a:rPr>
              <a:t>WHY </a:t>
            </a:r>
            <a:r>
              <a:rPr lang="en-US" sz="1200" b="0" i="0" kern="1200">
                <a:solidFill>
                  <a:schemeClr val="tx1"/>
                </a:solidFill>
                <a:effectLst/>
                <a:latin typeface="+mn-lt"/>
                <a:ea typeface="ＭＳ Ｐゴシック" charset="-128"/>
                <a:cs typeface="ＭＳ Ｐゴシック" charset="-128"/>
              </a:rPr>
              <a:t>peer networks are an effective tool for driving practice adoption on agricultural land, and introduce some of the </a:t>
            </a:r>
            <a:r>
              <a:rPr lang="en-US" sz="1200" b="1" i="0" kern="1200">
                <a:solidFill>
                  <a:schemeClr val="tx1"/>
                </a:solidFill>
                <a:effectLst/>
                <a:latin typeface="+mn-lt"/>
                <a:ea typeface="ＭＳ Ｐゴシック" charset="-128"/>
                <a:cs typeface="ＭＳ Ｐゴシック" charset="-128"/>
              </a:rPr>
              <a:t>steps you can take to start your own </a:t>
            </a:r>
            <a:r>
              <a:rPr lang="en-US" sz="1200" b="0" i="0" kern="1200">
                <a:solidFill>
                  <a:schemeClr val="tx1"/>
                </a:solidFill>
                <a:effectLst/>
                <a:latin typeface="+mn-lt"/>
                <a:ea typeface="ＭＳ Ｐゴシック" charset="-128"/>
                <a:cs typeface="ＭＳ Ｐゴシック" charset="-128"/>
              </a:rPr>
              <a:t>producer peer network. </a:t>
            </a: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1</a:t>
            </a:fld>
            <a:endParaRPr lang="en-US"/>
          </a:p>
        </p:txBody>
      </p:sp>
    </p:spTree>
    <p:extLst>
      <p:ext uri="{BB962C8B-B14F-4D97-AF65-F5344CB8AC3E}">
        <p14:creationId xmlns:p14="http://schemas.microsoft.com/office/powerpoint/2010/main" val="198235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8523-1E30-3463-7103-15BA8D355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A06A1-CB77-186C-3960-D1BE0A580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F27F1-5E91-03D9-5D1D-2AB30E11F9FE}"/>
              </a:ext>
            </a:extLst>
          </p:cNvPr>
          <p:cNvSpPr>
            <a:spLocks noGrp="1"/>
          </p:cNvSpPr>
          <p:nvPr>
            <p:ph type="body" idx="1"/>
          </p:nvPr>
        </p:nvSpPr>
        <p:spPr/>
        <p:txBody>
          <a:bodyPr/>
          <a:lstStyle/>
          <a:p>
            <a:r>
              <a:rPr lang="en-US"/>
              <a:t>Research has backed up that in many farming communities there is already a practice of “roadside farming”, that is the practice of scrutinizing the fields and practices of other farmers to assess their skills and management abilities. Peer to Peer Networks mobilize this existing dynamic by inviting semi-structured encounters between farmers so that they may engage in both technical and experiential knowledge exchange, while building relationships and reinforcing or sometimes perhaps shifting social norms. </a:t>
            </a:r>
          </a:p>
        </p:txBody>
      </p:sp>
      <p:sp>
        <p:nvSpPr>
          <p:cNvPr id="4" name="Slide Number Placeholder 3">
            <a:extLst>
              <a:ext uri="{FF2B5EF4-FFF2-40B4-BE49-F238E27FC236}">
                <a16:creationId xmlns:a16="http://schemas.microsoft.com/office/drawing/2014/main" id="{F07102AD-AE8D-C240-2EFA-B3A404C79092}"/>
              </a:ext>
            </a:extLst>
          </p:cNvPr>
          <p:cNvSpPr>
            <a:spLocks noGrp="1"/>
          </p:cNvSpPr>
          <p:nvPr>
            <p:ph type="sldNum" sz="quarter" idx="5"/>
          </p:nvPr>
        </p:nvSpPr>
        <p:spPr/>
        <p:txBody>
          <a:bodyPr/>
          <a:lstStyle/>
          <a:p>
            <a:fld id="{36CCBF1F-CDA2-48A7-88CC-AE6E25F493CA}" type="slidenum">
              <a:rPr lang="en-US" smtClean="0"/>
              <a:t>10</a:t>
            </a:fld>
            <a:endParaRPr lang="en-US"/>
          </a:p>
        </p:txBody>
      </p:sp>
    </p:spTree>
    <p:extLst>
      <p:ext uri="{BB962C8B-B14F-4D97-AF65-F5344CB8AC3E}">
        <p14:creationId xmlns:p14="http://schemas.microsoft.com/office/powerpoint/2010/main" val="218855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AFDA1-0ABC-5E5A-276F-527ED5D77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E0839-BF29-936A-2C2D-EA9C96C37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12357-01E6-34F9-698E-0659A6298AA4}"/>
              </a:ext>
            </a:extLst>
          </p:cNvPr>
          <p:cNvSpPr>
            <a:spLocks noGrp="1"/>
          </p:cNvSpPr>
          <p:nvPr>
            <p:ph type="body" idx="1"/>
          </p:nvPr>
        </p:nvSpPr>
        <p:spPr/>
        <p:txBody>
          <a:bodyPr/>
          <a:lstStyle/>
          <a:p>
            <a:r>
              <a:rPr lang="en-US"/>
              <a:t>Through peer networks, producers can see with the their own eyes how a practice is implemented and impacting farmers they might identify with. So it builds on the “you can only be what you can see” motto, by helping farmers imagine themselves doing the same as someone else, or at least navigating a similar path, and getting support along the way. </a:t>
            </a:r>
          </a:p>
        </p:txBody>
      </p:sp>
      <p:sp>
        <p:nvSpPr>
          <p:cNvPr id="4" name="Slide Number Placeholder 3">
            <a:extLst>
              <a:ext uri="{FF2B5EF4-FFF2-40B4-BE49-F238E27FC236}">
                <a16:creationId xmlns:a16="http://schemas.microsoft.com/office/drawing/2014/main" id="{3D17C2F8-27D6-FEED-7BC3-587EF114F90B}"/>
              </a:ext>
            </a:extLst>
          </p:cNvPr>
          <p:cNvSpPr>
            <a:spLocks noGrp="1"/>
          </p:cNvSpPr>
          <p:nvPr>
            <p:ph type="sldNum" sz="quarter" idx="5"/>
          </p:nvPr>
        </p:nvSpPr>
        <p:spPr/>
        <p:txBody>
          <a:bodyPr/>
          <a:lstStyle/>
          <a:p>
            <a:fld id="{36CCBF1F-CDA2-48A7-88CC-AE6E25F493CA}" type="slidenum">
              <a:rPr lang="en-US" smtClean="0"/>
              <a:t>11</a:t>
            </a:fld>
            <a:endParaRPr lang="en-US"/>
          </a:p>
        </p:txBody>
      </p:sp>
    </p:spTree>
    <p:extLst>
      <p:ext uri="{BB962C8B-B14F-4D97-AF65-F5344CB8AC3E}">
        <p14:creationId xmlns:p14="http://schemas.microsoft.com/office/powerpoint/2010/main" val="752261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effectLst/>
                <a:latin typeface="Helvetica" pitchFamily="2" charset="0"/>
              </a:rPr>
              <a:t>Resources refers to “Both financial and technical resources, including points of contact, publications, webinar series, online forums/groups,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effectLst/>
                <a:latin typeface="Helvetica" pitchFamily="2" charset="0"/>
              </a:rPr>
              <a:t>Emerging needs – between gatherings, the members can assess what questions folks still have and work to close gaps in knowledge and this address lingering hesitations or confusion producers may have around implementation of certain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effectLst/>
                <a:latin typeface="Helvetica" pitchFamily="2" charset="0"/>
              </a:rPr>
              <a:t>Building knowledge is most effective when it is strategically and slowly added to the existing experiences and worldviews of the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effectLst/>
                <a:latin typeface="Helvetica" pitchFamily="2" charset="0"/>
              </a:rPr>
              <a:t>Collaborative learning helps to do this by engaging existing strengths in the network and building slowly and incrementally from the foundation the members are starting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effectLst/>
                <a:latin typeface="Helvetica" pitchFamily="2" charset="0"/>
              </a:rPr>
              <a:t>Community and belonging are built in the process, through relationships. And It should not be underestimated how valuable these relationships are not just to the encouragement of practice adoption but also to the overall wellness of the farmers involved, which is the foundation on which any changes need to be predicated on. It’s difficult to take the risks to implement new practices when you are struggling in other ways. These relationships and sense of belonging can help deal with all of these facets at once in a way that humans are naturally wired to respond to. </a:t>
            </a: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12</a:t>
            </a:fld>
            <a:endParaRPr lang="en-US"/>
          </a:p>
        </p:txBody>
      </p:sp>
    </p:spTree>
    <p:extLst>
      <p:ext uri="{BB962C8B-B14F-4D97-AF65-F5344CB8AC3E}">
        <p14:creationId xmlns:p14="http://schemas.microsoft.com/office/powerpoint/2010/main" val="201157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3DDA-390A-DAD2-3C99-E3B33DED9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25362-41D1-D08E-6607-10560DA93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A6B63-3489-06B6-0723-A52D047A857D}"/>
              </a:ext>
            </a:extLst>
          </p:cNvPr>
          <p:cNvSpPr>
            <a:spLocks noGrp="1"/>
          </p:cNvSpPr>
          <p:nvPr>
            <p:ph type="body" idx="1"/>
          </p:nvPr>
        </p:nvSpPr>
        <p:spPr/>
        <p:txBody>
          <a:bodyPr/>
          <a:lstStyle/>
          <a:p>
            <a:r>
              <a:rPr lang="en-US"/>
              <a:t>Ultimately, peer networks are psychologically nourishing, rich, and effective ways to all humans to learn, and especially for farmers and ranchers, who need to see the practices “in the flesh” to be sold on how they might take similar action. </a:t>
            </a:r>
          </a:p>
          <a:p>
            <a:endParaRPr lang="en-US"/>
          </a:p>
          <a:p>
            <a:r>
              <a:rPr lang="en-US"/>
              <a:t>By including both peers and technical experts who agree to participate in an open and non-authoritative way, these networks can provide holistic and persuasive spaces for farmers to change their perspectives and ultimately practices. </a:t>
            </a:r>
          </a:p>
        </p:txBody>
      </p:sp>
      <p:sp>
        <p:nvSpPr>
          <p:cNvPr id="4" name="Slide Number Placeholder 3">
            <a:extLst>
              <a:ext uri="{FF2B5EF4-FFF2-40B4-BE49-F238E27FC236}">
                <a16:creationId xmlns:a16="http://schemas.microsoft.com/office/drawing/2014/main" id="{5A31FBB2-9446-2F88-1806-F113D284B6C1}"/>
              </a:ext>
            </a:extLst>
          </p:cNvPr>
          <p:cNvSpPr>
            <a:spLocks noGrp="1"/>
          </p:cNvSpPr>
          <p:nvPr>
            <p:ph type="sldNum" sz="quarter" idx="5"/>
          </p:nvPr>
        </p:nvSpPr>
        <p:spPr/>
        <p:txBody>
          <a:bodyPr/>
          <a:lstStyle/>
          <a:p>
            <a:fld id="{36CCBF1F-CDA2-48A7-88CC-AE6E25F493CA}" type="slidenum">
              <a:rPr lang="en-US" smtClean="0"/>
              <a:t>13</a:t>
            </a:fld>
            <a:endParaRPr lang="en-US"/>
          </a:p>
        </p:txBody>
      </p:sp>
    </p:spTree>
    <p:extLst>
      <p:ext uri="{BB962C8B-B14F-4D97-AF65-F5344CB8AC3E}">
        <p14:creationId xmlns:p14="http://schemas.microsoft.com/office/powerpoint/2010/main" val="169827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DC0BB-8519-8716-2035-EF1677CDE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5622-966F-5B0D-6B98-A5DE8BB15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5489E-D57D-9E7A-3D41-700DA540638F}"/>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This document provides more detail on what makes peer networks effective and shares a bit more about the broader concept of resilience, both operationally and socially. We will provide a copy of this in the toolkit and links with this training.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Document with this info:</a:t>
            </a:r>
          </a:p>
          <a:p>
            <a:pPr marL="0" lvl="0" indent="0" algn="l" rtl="0">
              <a:lnSpc>
                <a:spcPct val="100000"/>
              </a:lnSpc>
              <a:spcBef>
                <a:spcPts val="0"/>
              </a:spcBef>
              <a:spcAft>
                <a:spcPts val="0"/>
              </a:spcAft>
              <a:buSzPts val="1100"/>
              <a:buNone/>
            </a:pPr>
            <a:r>
              <a:rPr lang="en-US"/>
              <a:t>https://</a:t>
            </a:r>
            <a:r>
              <a:rPr lang="en-US" err="1"/>
              <a:t>farmlandinfo.org</a:t>
            </a:r>
            <a:r>
              <a:rPr lang="en-US"/>
              <a:t>/publications/climate-smart-adoption-fact-sheet-series/  </a:t>
            </a:r>
          </a:p>
          <a:p>
            <a:endParaRPr lang="en-US"/>
          </a:p>
        </p:txBody>
      </p:sp>
      <p:sp>
        <p:nvSpPr>
          <p:cNvPr id="4" name="Slide Number Placeholder 3">
            <a:extLst>
              <a:ext uri="{FF2B5EF4-FFF2-40B4-BE49-F238E27FC236}">
                <a16:creationId xmlns:a16="http://schemas.microsoft.com/office/drawing/2014/main" id="{BD4DC040-98D5-15CC-3857-B4335C764A8C}"/>
              </a:ext>
            </a:extLst>
          </p:cNvPr>
          <p:cNvSpPr>
            <a:spLocks noGrp="1"/>
          </p:cNvSpPr>
          <p:nvPr>
            <p:ph type="sldNum" sz="quarter" idx="5"/>
          </p:nvPr>
        </p:nvSpPr>
        <p:spPr/>
        <p:txBody>
          <a:bodyPr/>
          <a:lstStyle/>
          <a:p>
            <a:fld id="{36CCBF1F-CDA2-48A7-88CC-AE6E25F493CA}" type="slidenum">
              <a:rPr lang="en-US" smtClean="0"/>
              <a:t>14</a:t>
            </a:fld>
            <a:endParaRPr lang="en-US"/>
          </a:p>
        </p:txBody>
      </p:sp>
    </p:spTree>
    <p:extLst>
      <p:ext uri="{BB962C8B-B14F-4D97-AF65-F5344CB8AC3E}">
        <p14:creationId xmlns:p14="http://schemas.microsoft.com/office/powerpoint/2010/main" val="1314350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1F82-8609-9F14-C4F7-A5990CC8F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B0D08-58BE-B12E-2E57-D5DADFD95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ECF2E-714A-AA38-0F6E-D962DBF4D6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79BE87-2785-B6F1-9A03-9C6725372237}"/>
              </a:ext>
            </a:extLst>
          </p:cNvPr>
          <p:cNvSpPr>
            <a:spLocks noGrp="1"/>
          </p:cNvSpPr>
          <p:nvPr>
            <p:ph type="sldNum" sz="quarter" idx="5"/>
          </p:nvPr>
        </p:nvSpPr>
        <p:spPr/>
        <p:txBody>
          <a:bodyPr/>
          <a:lstStyle/>
          <a:p>
            <a:fld id="{36CCBF1F-CDA2-48A7-88CC-AE6E25F493CA}" type="slidenum">
              <a:rPr lang="en-US" smtClean="0"/>
              <a:t>15</a:t>
            </a:fld>
            <a:endParaRPr lang="en-US"/>
          </a:p>
        </p:txBody>
      </p:sp>
    </p:spTree>
    <p:extLst>
      <p:ext uri="{BB962C8B-B14F-4D97-AF65-F5344CB8AC3E}">
        <p14:creationId xmlns:p14="http://schemas.microsoft.com/office/powerpoint/2010/main" val="114809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 for all bullets?</a:t>
            </a:r>
          </a:p>
          <a:p>
            <a:endParaRPr lang="en-US"/>
          </a:p>
          <a:p>
            <a:r>
              <a:rPr lang="en-US"/>
              <a:t>Leadership can be something that builds over time. Get started where you can and look for who has capacity and leadership potential. YOU are the leader to start with, so get started first and consider how these structural components. Get started with what you have, and see what you can build toward over time. </a:t>
            </a:r>
          </a:p>
          <a:p>
            <a:endParaRPr lang="en-US"/>
          </a:p>
          <a:p>
            <a:r>
              <a:rPr lang="en-US"/>
              <a:t>We will </a:t>
            </a:r>
            <a:r>
              <a:rPr lang="en-US" err="1"/>
              <a:t>provode</a:t>
            </a:r>
            <a:r>
              <a:rPr lang="en-US"/>
              <a:t> more detailed examples of different structures in the second part of this webinar series, so please watch the next video for more! </a:t>
            </a:r>
          </a:p>
        </p:txBody>
      </p:sp>
      <p:sp>
        <p:nvSpPr>
          <p:cNvPr id="4" name="Slide Number Placeholder 3"/>
          <p:cNvSpPr>
            <a:spLocks noGrp="1"/>
          </p:cNvSpPr>
          <p:nvPr>
            <p:ph type="sldNum" sz="quarter" idx="5"/>
          </p:nvPr>
        </p:nvSpPr>
        <p:spPr/>
        <p:txBody>
          <a:bodyPr/>
          <a:lstStyle/>
          <a:p>
            <a:fld id="{36CCBF1F-CDA2-48A7-88CC-AE6E25F493CA}" type="slidenum">
              <a:rPr lang="en-US" smtClean="0"/>
              <a:t>17</a:t>
            </a:fld>
            <a:endParaRPr lang="en-US"/>
          </a:p>
        </p:txBody>
      </p:sp>
    </p:spTree>
    <p:extLst>
      <p:ext uri="{BB962C8B-B14F-4D97-AF65-F5344CB8AC3E}">
        <p14:creationId xmlns:p14="http://schemas.microsoft.com/office/powerpoint/2010/main" val="400649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way to think about the Value proposition, is as a pitch to the producers you are targeting that is curated/designed to resonate with and motivate them. The more you understand your audience, the more compelling your pitch to join will be. It also helps to be clear about the what and how of their commitment (when they will meet, with what regularity, what they can expect to get out of the experience, what topics you hope to cover, etc. ) </a:t>
            </a:r>
          </a:p>
        </p:txBody>
      </p:sp>
      <p:sp>
        <p:nvSpPr>
          <p:cNvPr id="4" name="Slide Number Placeholder 3"/>
          <p:cNvSpPr>
            <a:spLocks noGrp="1"/>
          </p:cNvSpPr>
          <p:nvPr>
            <p:ph type="sldNum" sz="quarter" idx="5"/>
          </p:nvPr>
        </p:nvSpPr>
        <p:spPr/>
        <p:txBody>
          <a:bodyPr/>
          <a:lstStyle/>
          <a:p>
            <a:fld id="{36CCBF1F-CDA2-48A7-88CC-AE6E25F493CA}" type="slidenum">
              <a:rPr lang="en-US" smtClean="0"/>
              <a:t>18</a:t>
            </a:fld>
            <a:endParaRPr lang="en-US"/>
          </a:p>
        </p:txBody>
      </p:sp>
    </p:spTree>
    <p:extLst>
      <p:ext uri="{BB962C8B-B14F-4D97-AF65-F5344CB8AC3E}">
        <p14:creationId xmlns:p14="http://schemas.microsoft.com/office/powerpoint/2010/main" val="13241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a gathering, a checklist like this can be helpful in the process of delegating tasks to the team you are collaborating with. This allows you to work backwards in time from the date of your gathering and to create a lighter lift through teamwork that is documented in one place so that everyone can use their own time to work on their tasks, but can keep the rest of the team updated on their progress. Uploading such a timeline checklist to a shared drive system such as Google Drive can help you communicate across the team in real time. </a:t>
            </a:r>
          </a:p>
        </p:txBody>
      </p:sp>
      <p:sp>
        <p:nvSpPr>
          <p:cNvPr id="4" name="Slide Number Placeholder 3"/>
          <p:cNvSpPr>
            <a:spLocks noGrp="1"/>
          </p:cNvSpPr>
          <p:nvPr>
            <p:ph type="sldNum" sz="quarter" idx="5"/>
          </p:nvPr>
        </p:nvSpPr>
        <p:spPr/>
        <p:txBody>
          <a:bodyPr/>
          <a:lstStyle/>
          <a:p>
            <a:fld id="{36CCBF1F-CDA2-48A7-88CC-AE6E25F493CA}" type="slidenum">
              <a:rPr lang="en-US" smtClean="0"/>
              <a:t>20</a:t>
            </a:fld>
            <a:endParaRPr lang="en-US"/>
          </a:p>
        </p:txBody>
      </p:sp>
    </p:spTree>
    <p:extLst>
      <p:ext uri="{BB962C8B-B14F-4D97-AF65-F5344CB8AC3E}">
        <p14:creationId xmlns:p14="http://schemas.microsoft.com/office/powerpoint/2010/main" val="93868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ways you might co-create the learning plan with members of the peer network. When convening the network, you might send out a survey to gauge folks’ interest in a list of topics and then plan gatherings around those that get the most votes. Or you might start the first gathering focused on just building relationships and use some of the time together to gather input on topics the farmers want to explore and expert speakers they might want to hear from at future gatherings. Or you might use exit surveys from previous gatherings to guide the next topic to cover. Either way, the key is to ensure that the members have input in shaping the learning, as this will build their buy-in to the process and they are more likely to engage meaningfully, thus reinforcing the participation of others.</a:t>
            </a:r>
          </a:p>
          <a:p>
            <a:endParaRPr lang="en-US"/>
          </a:p>
          <a:p>
            <a:r>
              <a:rPr lang="en-US"/>
              <a:t>If farmers experience barriers along the way (for example, a big storm causes flooding, allow for the goals of the network to be explored through the lens of the emerging issues the members are facing. This makes the learning more real, relevant, and practical. </a:t>
            </a:r>
          </a:p>
          <a:p>
            <a:endParaRPr lang="en-US"/>
          </a:p>
          <a:p>
            <a:r>
              <a:rPr lang="en-US"/>
              <a:t>NORMS – Gatherings and communication in between them either online or in-person can really benefit from thoughtful facilitation and norm-setting. This supports the group in building a particular culture that will then become woven throughout the members’ interactions. Examples of norms might be “at each gathering, we begin with a check-in during which each person has a chance to share what is going on in their lives” or “we stand by the idea that everyone has something to learn and everyone has something to teach”. Norms like this should/can be set collaboratively early on in the network’s convening, and can/should evolve as needed throughout the life of the network.  </a:t>
            </a:r>
          </a:p>
        </p:txBody>
      </p:sp>
      <p:sp>
        <p:nvSpPr>
          <p:cNvPr id="4" name="Slide Number Placeholder 3"/>
          <p:cNvSpPr>
            <a:spLocks noGrp="1"/>
          </p:cNvSpPr>
          <p:nvPr>
            <p:ph type="sldNum" sz="quarter" idx="5"/>
          </p:nvPr>
        </p:nvSpPr>
        <p:spPr/>
        <p:txBody>
          <a:bodyPr/>
          <a:lstStyle/>
          <a:p>
            <a:fld id="{36CCBF1F-CDA2-48A7-88CC-AE6E25F493CA}" type="slidenum">
              <a:rPr lang="en-US" smtClean="0"/>
              <a:t>21</a:t>
            </a:fld>
            <a:endParaRPr lang="en-US"/>
          </a:p>
        </p:txBody>
      </p:sp>
    </p:spTree>
    <p:extLst>
      <p:ext uri="{BB962C8B-B14F-4D97-AF65-F5344CB8AC3E}">
        <p14:creationId xmlns:p14="http://schemas.microsoft.com/office/powerpoint/2010/main" val="46221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what do we mean by peer network?</a:t>
            </a:r>
          </a:p>
        </p:txBody>
      </p:sp>
      <p:sp>
        <p:nvSpPr>
          <p:cNvPr id="4" name="Slide Number Placeholder 3"/>
          <p:cNvSpPr>
            <a:spLocks noGrp="1"/>
          </p:cNvSpPr>
          <p:nvPr>
            <p:ph type="sldNum" sz="quarter" idx="5"/>
          </p:nvPr>
        </p:nvSpPr>
        <p:spPr/>
        <p:txBody>
          <a:bodyPr/>
          <a:lstStyle/>
          <a:p>
            <a:fld id="{36CCBF1F-CDA2-48A7-88CC-AE6E25F493CA}" type="slidenum">
              <a:rPr lang="en-US" smtClean="0"/>
              <a:t>2</a:t>
            </a:fld>
            <a:endParaRPr lang="en-US"/>
          </a:p>
        </p:txBody>
      </p:sp>
    </p:spTree>
    <p:extLst>
      <p:ext uri="{BB962C8B-B14F-4D97-AF65-F5344CB8AC3E}">
        <p14:creationId xmlns:p14="http://schemas.microsoft.com/office/powerpoint/2010/main" val="4149681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the agenda to help it come to life. </a:t>
            </a:r>
          </a:p>
        </p:txBody>
      </p:sp>
      <p:sp>
        <p:nvSpPr>
          <p:cNvPr id="4" name="Slide Number Placeholder 3"/>
          <p:cNvSpPr>
            <a:spLocks noGrp="1"/>
          </p:cNvSpPr>
          <p:nvPr>
            <p:ph type="sldNum" sz="quarter" idx="5"/>
          </p:nvPr>
        </p:nvSpPr>
        <p:spPr/>
        <p:txBody>
          <a:bodyPr/>
          <a:lstStyle/>
          <a:p>
            <a:fld id="{36CCBF1F-CDA2-48A7-88CC-AE6E25F493CA}" type="slidenum">
              <a:rPr lang="en-US" smtClean="0"/>
              <a:t>22</a:t>
            </a:fld>
            <a:endParaRPr lang="en-US"/>
          </a:p>
        </p:txBody>
      </p:sp>
    </p:spTree>
    <p:extLst>
      <p:ext uri="{BB962C8B-B14F-4D97-AF65-F5344CB8AC3E}">
        <p14:creationId xmlns:p14="http://schemas.microsoft.com/office/powerpoint/2010/main" val="2508634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more big picture way of thinking about setting the agenda for curriculum/learning objectives in a peer network. You can make a plan for a whole course of time, or in a more emergent way, one event at a time with reflection and feedback time in between. </a:t>
            </a:r>
          </a:p>
          <a:p>
            <a:endParaRPr lang="en-US"/>
          </a:p>
          <a:p>
            <a:r>
              <a:rPr lang="en-US"/>
              <a:t>You can see this team made a plan for a year’s worth of curriculum that a cohort of peers would learn about together. They combined online learning via </a:t>
            </a:r>
            <a:r>
              <a:rPr lang="en-US" b="1"/>
              <a:t>reading and resources </a:t>
            </a:r>
            <a:r>
              <a:rPr lang="en-US"/>
              <a:t>(depicted in green), with </a:t>
            </a:r>
            <a:r>
              <a:rPr lang="en-US" b="1"/>
              <a:t>webinars or meetings in pairs</a:t>
            </a:r>
            <a:r>
              <a:rPr lang="en-US"/>
              <a:t> (in purple) </a:t>
            </a:r>
            <a:r>
              <a:rPr lang="en-US" b="1"/>
              <a:t>and in-person gatherings </a:t>
            </a:r>
            <a:r>
              <a:rPr lang="en-US"/>
              <a:t>(blue) and </a:t>
            </a:r>
            <a:r>
              <a:rPr lang="en-US" b="1"/>
              <a:t>online gatherings </a:t>
            </a:r>
            <a:r>
              <a:rPr lang="en-US"/>
              <a:t>(in orange). This gave the network members a variety of ways to connect both with the content and each other throughout the year. It also allowed for a rich learning experience with lots of variety and choice. </a:t>
            </a:r>
          </a:p>
          <a:p>
            <a:endParaRPr lang="en-US"/>
          </a:p>
          <a:p>
            <a:r>
              <a:rPr lang="en-US"/>
              <a:t>This is a very goal-oriented example that had support and leadership from organizational staff, so not all networks have to be this structured, but hopefully this gives you a sense of the types of peer to peer learning that could be pulled together. A more informal version you might be able to imagine could look like a group of farmers coming up with a plan like this in a google doc and sending each other resources on a particular topic via email each week, then meeting monthly over zoom as a group or in pairs to discuss what they read and tried on their farms, and then meeting in person as a full group on a farm quarterly to see examples of how each other might have explored the topics in their own operations. </a:t>
            </a:r>
          </a:p>
        </p:txBody>
      </p:sp>
      <p:sp>
        <p:nvSpPr>
          <p:cNvPr id="4" name="Slide Number Placeholder 3"/>
          <p:cNvSpPr>
            <a:spLocks noGrp="1"/>
          </p:cNvSpPr>
          <p:nvPr>
            <p:ph type="sldNum" sz="quarter" idx="5"/>
          </p:nvPr>
        </p:nvSpPr>
        <p:spPr/>
        <p:txBody>
          <a:bodyPr/>
          <a:lstStyle/>
          <a:p>
            <a:fld id="{8CA3C7CA-C2D7-CA42-B7F7-DE0BA9BE1C85}" type="slidenum">
              <a:rPr lang="en-US" smtClean="0"/>
              <a:t>23</a:t>
            </a:fld>
            <a:endParaRPr lang="en-US"/>
          </a:p>
        </p:txBody>
      </p:sp>
    </p:spTree>
    <p:extLst>
      <p:ext uri="{BB962C8B-B14F-4D97-AF65-F5344CB8AC3E}">
        <p14:creationId xmlns:p14="http://schemas.microsoft.com/office/powerpoint/2010/main" val="374757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events with the full group, it is very helpful to have agendas for the gathering that the participants can review ahead of time and that the facilitators can all have in front of them as they support the event to stay on track. </a:t>
            </a:r>
          </a:p>
          <a:p>
            <a:endParaRPr lang="en-US"/>
          </a:p>
          <a:p>
            <a:r>
              <a:rPr lang="en-US"/>
              <a:t>Some tips we would like to emphasize for making such group gatherings effective include ensuring that the start of the day includes time for each individual to share something with the group and get their voice into the mix. This helps encourage more equal communication from all members throughout the day. </a:t>
            </a:r>
          </a:p>
          <a:p>
            <a:endParaRPr lang="en-US"/>
          </a:p>
          <a:p>
            <a:r>
              <a:rPr lang="en-US"/>
              <a:t>We also encourage folks to avoid using power point presentations and try to be as hands-on and relational as possible when explaining and demonstrating content that is relevant to the topic or farming practices being explored. Speakers should speak in plain language and avoid acronyms or other technical vocabulary as much as possible to keep the content practical and enable all members to feel welcomed and not overwhelmed. </a:t>
            </a:r>
          </a:p>
          <a:p>
            <a:endParaRPr lang="en-US"/>
          </a:p>
          <a:p>
            <a:r>
              <a:rPr lang="en-US"/>
              <a:t>Sharing food and allowing for some loose networking time is often some of the most valuable parts of these gatherings, so don’t forget to budget time for this at each in person gathering. Even online gatherings can replicate this type of relational time and you should not underestimate the value of carving out time for this type of cultivation of belonging. </a:t>
            </a:r>
          </a:p>
          <a:p>
            <a:endParaRPr lang="en-US"/>
          </a:p>
          <a:p>
            <a:r>
              <a:rPr lang="en-US"/>
              <a:t>Experiential learning is going to be key to driving the practices that the group hopes to work on so be sure to create a rich experiential component at each gathering. This could include a demonstration of a practice and its impact so folks can see, touch, smell, or maybe even taste the difference a practice has made for the farm, or could give producers a chance to try a new piece of equipment or the like. </a:t>
            </a:r>
          </a:p>
          <a:p>
            <a:endParaRPr lang="en-US"/>
          </a:p>
          <a:p>
            <a:r>
              <a:rPr lang="en-US"/>
              <a:t>Lastly, closing with some time to reflect on the learning from the day and offer feedback can help people absorb what they learned that day and can give the members a chance to commit to actions they are going to take to integrate that learning into their production systems and lives. </a:t>
            </a:r>
          </a:p>
        </p:txBody>
      </p:sp>
      <p:sp>
        <p:nvSpPr>
          <p:cNvPr id="4" name="Slide Number Placeholder 3"/>
          <p:cNvSpPr>
            <a:spLocks noGrp="1"/>
          </p:cNvSpPr>
          <p:nvPr>
            <p:ph type="sldNum" sz="quarter" idx="5"/>
          </p:nvPr>
        </p:nvSpPr>
        <p:spPr/>
        <p:txBody>
          <a:bodyPr/>
          <a:lstStyle/>
          <a:p>
            <a:fld id="{36CCBF1F-CDA2-48A7-88CC-AE6E25F493CA}" type="slidenum">
              <a:rPr lang="en-US" smtClean="0"/>
              <a:t>24</a:t>
            </a:fld>
            <a:endParaRPr lang="en-US"/>
          </a:p>
        </p:txBody>
      </p:sp>
    </p:spTree>
    <p:extLst>
      <p:ext uri="{BB962C8B-B14F-4D97-AF65-F5344CB8AC3E}">
        <p14:creationId xmlns:p14="http://schemas.microsoft.com/office/powerpoint/2010/main" val="651763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big picture, here are a few ideas to keep in mind about what the research shows about adult learning. </a:t>
            </a:r>
          </a:p>
          <a:p>
            <a:endParaRPr lang="en-US"/>
          </a:p>
          <a:p>
            <a:r>
              <a:rPr lang="en-US"/>
              <a:t>People, even children, are never blank slates, so it is important always to do as much as you can to understand where the learners are coming from. This means getting a sense of their prior knowledge, their hesitations or resistances, their economic and cultural contexts, and then doing your best to make the content relevant and relatable to them based on that context. </a:t>
            </a:r>
          </a:p>
          <a:p>
            <a:endParaRPr lang="en-US"/>
          </a:p>
          <a:p>
            <a:r>
              <a:rPr lang="en-US"/>
              <a:t>Engaging positive emotions is also key to learning, as cognitive shifts are most likely to “stick” when they are coupled with feelings of safety, belonging, curiosity, excitement, and joy. That is part of why peer gatherings can be so effective at driving behavior change and action on the ground so the emotional lives of the members should be embraced during the learning. </a:t>
            </a:r>
          </a:p>
          <a:p>
            <a:endParaRPr lang="en-US"/>
          </a:p>
          <a:p>
            <a:r>
              <a:rPr lang="en-US"/>
              <a:t>Giving adults choices makes them more engaged and motivated, and giving people opportunities to practice what they are learning also makes the content more likely to “stick”.</a:t>
            </a:r>
          </a:p>
        </p:txBody>
      </p:sp>
      <p:sp>
        <p:nvSpPr>
          <p:cNvPr id="4" name="Slide Number Placeholder 3"/>
          <p:cNvSpPr>
            <a:spLocks noGrp="1"/>
          </p:cNvSpPr>
          <p:nvPr>
            <p:ph type="sldNum" sz="quarter" idx="5"/>
          </p:nvPr>
        </p:nvSpPr>
        <p:spPr/>
        <p:txBody>
          <a:bodyPr/>
          <a:lstStyle/>
          <a:p>
            <a:fld id="{36CCBF1F-CDA2-48A7-88CC-AE6E25F493CA}" type="slidenum">
              <a:rPr lang="en-US" smtClean="0"/>
              <a:t>25</a:t>
            </a:fld>
            <a:endParaRPr lang="en-US"/>
          </a:p>
        </p:txBody>
      </p:sp>
    </p:spTree>
    <p:extLst>
      <p:ext uri="{BB962C8B-B14F-4D97-AF65-F5344CB8AC3E}">
        <p14:creationId xmlns:p14="http://schemas.microsoft.com/office/powerpoint/2010/main" val="182476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how you have set up your network, you may need to do some outreach either at the beginning to get new members or throughout the network to invite members to gatherings. </a:t>
            </a:r>
          </a:p>
          <a:p>
            <a:br>
              <a:rPr lang="en-US"/>
            </a:br>
            <a:r>
              <a:rPr lang="en-US"/>
              <a:t>If/when you need to conduct outreach keep in mind these tips: </a:t>
            </a:r>
          </a:p>
          <a:p>
            <a:endParaRPr lang="en-US"/>
          </a:p>
          <a:p>
            <a:pPr marL="171450" indent="-171450">
              <a:buFont typeface="Arial" panose="020B0604020202020204" pitchFamily="34" charset="0"/>
              <a:buChar char="•"/>
            </a:pPr>
            <a:r>
              <a:rPr lang="en-US"/>
              <a:t>Existing relationships are your best friend – use word of mouth and trusted influencers to spread the word</a:t>
            </a:r>
          </a:p>
          <a:p>
            <a:pPr marL="171450" indent="-171450">
              <a:buFont typeface="Arial" panose="020B0604020202020204" pitchFamily="34" charset="0"/>
              <a:buChar char="•"/>
            </a:pPr>
            <a:r>
              <a:rPr lang="en-US"/>
              <a:t>Be creative with your strategies and your tools – people respond to art, fun, and creative expression, so don’t be afraid to experiment. </a:t>
            </a:r>
          </a:p>
          <a:p>
            <a:pPr marL="171450" indent="-171450">
              <a:buFont typeface="Arial" panose="020B0604020202020204" pitchFamily="34" charset="0"/>
              <a:buChar char="•"/>
            </a:pPr>
            <a:r>
              <a:rPr lang="en-US"/>
              <a:t>Tailor to your audience – do your network members perhaps listen to the Spanish radio station and maybe getting a segment or ad out on that station would best reach them? Or maybe your members all go to the same coffee shop each morning and you can put up a flyer there? Go to where the people already are and tailor their routines. </a:t>
            </a:r>
          </a:p>
          <a:p>
            <a:pPr marL="171450" indent="-171450">
              <a:buFont typeface="Arial" panose="020B0604020202020204" pitchFamily="34" charset="0"/>
              <a:buChar char="•"/>
            </a:pPr>
            <a:r>
              <a:rPr lang="en-US"/>
              <a:t>If you have the budget for it, consider offering travel stipends in the form of visa gift cards for gas money or other incentives (like a children’s play area at the event). </a:t>
            </a:r>
          </a:p>
        </p:txBody>
      </p:sp>
      <p:sp>
        <p:nvSpPr>
          <p:cNvPr id="4" name="Slide Number Placeholder 3"/>
          <p:cNvSpPr>
            <a:spLocks noGrp="1"/>
          </p:cNvSpPr>
          <p:nvPr>
            <p:ph type="sldNum" sz="quarter" idx="5"/>
          </p:nvPr>
        </p:nvSpPr>
        <p:spPr/>
        <p:txBody>
          <a:bodyPr/>
          <a:lstStyle/>
          <a:p>
            <a:fld id="{36CCBF1F-CDA2-48A7-88CC-AE6E25F493CA}" type="slidenum">
              <a:rPr lang="en-US" smtClean="0"/>
              <a:t>26</a:t>
            </a:fld>
            <a:endParaRPr lang="en-US"/>
          </a:p>
        </p:txBody>
      </p:sp>
    </p:spTree>
    <p:extLst>
      <p:ext uri="{BB962C8B-B14F-4D97-AF65-F5344CB8AC3E}">
        <p14:creationId xmlns:p14="http://schemas.microsoft.com/office/powerpoint/2010/main" val="1100607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some outreach flyers. </a:t>
            </a:r>
          </a:p>
        </p:txBody>
      </p:sp>
      <p:sp>
        <p:nvSpPr>
          <p:cNvPr id="4" name="Slide Number Placeholder 3"/>
          <p:cNvSpPr>
            <a:spLocks noGrp="1"/>
          </p:cNvSpPr>
          <p:nvPr>
            <p:ph type="sldNum" sz="quarter" idx="5"/>
          </p:nvPr>
        </p:nvSpPr>
        <p:spPr/>
        <p:txBody>
          <a:bodyPr/>
          <a:lstStyle/>
          <a:p>
            <a:fld id="{36CCBF1F-CDA2-48A7-88CC-AE6E25F493CA}" type="slidenum">
              <a:rPr lang="en-US" smtClean="0"/>
              <a:t>27</a:t>
            </a:fld>
            <a:endParaRPr lang="en-US"/>
          </a:p>
        </p:txBody>
      </p:sp>
    </p:spTree>
    <p:extLst>
      <p:ext uri="{BB962C8B-B14F-4D97-AF65-F5344CB8AC3E}">
        <p14:creationId xmlns:p14="http://schemas.microsoft.com/office/powerpoint/2010/main" val="573559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same peer network also offered an equipment rental initiative as part of their network, so this is just a quick example of an additional service your network can provide its members along with content-based learning. This kind of collective offering might require some outreach to get off the ground. </a:t>
            </a:r>
          </a:p>
        </p:txBody>
      </p:sp>
      <p:sp>
        <p:nvSpPr>
          <p:cNvPr id="4" name="Slide Number Placeholder 3"/>
          <p:cNvSpPr>
            <a:spLocks noGrp="1"/>
          </p:cNvSpPr>
          <p:nvPr>
            <p:ph type="sldNum" sz="quarter" idx="5"/>
          </p:nvPr>
        </p:nvSpPr>
        <p:spPr/>
        <p:txBody>
          <a:bodyPr/>
          <a:lstStyle/>
          <a:p>
            <a:fld id="{36CCBF1F-CDA2-48A7-88CC-AE6E25F493CA}" type="slidenum">
              <a:rPr lang="en-US" smtClean="0"/>
              <a:t>28</a:t>
            </a:fld>
            <a:endParaRPr lang="en-US"/>
          </a:p>
        </p:txBody>
      </p:sp>
    </p:spTree>
    <p:extLst>
      <p:ext uri="{BB962C8B-B14F-4D97-AF65-F5344CB8AC3E}">
        <p14:creationId xmlns:p14="http://schemas.microsoft.com/office/powerpoint/2010/main" val="185285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 can see in these examples the flyers are tailored to the audience and show something about the nature of the gatherings for these affinity groups among women producers and even more specifically among indigenous women producers on a reservation. </a:t>
            </a:r>
          </a:p>
          <a:p>
            <a:pPr marL="0" lvl="0" indent="0" algn="l" rtl="0">
              <a:spcBef>
                <a:spcPts val="0"/>
              </a:spcBef>
              <a:spcAft>
                <a:spcPts val="0"/>
              </a:spcAft>
              <a:buNone/>
            </a:pPr>
            <a:endParaRPr lang="en-US"/>
          </a:p>
          <a:p>
            <a:pPr marL="0" lvl="0" indent="0" algn="l" rtl="0">
              <a:spcBef>
                <a:spcPts val="0"/>
              </a:spcBef>
              <a:spcAft>
                <a:spcPts val="0"/>
              </a:spcAft>
              <a:buNone/>
            </a:pPr>
            <a:r>
              <a:rPr lang="en-US"/>
              <a:t>You can also see how one of these depicts a series of online events, which producers could register for all at once. </a:t>
            </a:r>
          </a:p>
          <a:p>
            <a:pPr marL="0" lvl="0" indent="0" algn="l" rtl="0">
              <a:spcBef>
                <a:spcPts val="0"/>
              </a:spcBef>
              <a:spcAft>
                <a:spcPts val="0"/>
              </a:spcAft>
              <a:buNone/>
            </a:pPr>
            <a:endParaRPr lang="en-US"/>
          </a:p>
          <a:p>
            <a:pPr marL="0" lvl="0" indent="0" algn="l" rtl="0">
              <a:spcBef>
                <a:spcPts val="0"/>
              </a:spcBef>
              <a:spcAft>
                <a:spcPts val="0"/>
              </a:spcAft>
              <a:buNone/>
            </a:pPr>
            <a:r>
              <a:rPr lang="en-US"/>
              <a:t>And in another more informal way, listed just a local person as the contact to gather RSVPs. </a:t>
            </a:r>
            <a:endParaRPr/>
          </a:p>
        </p:txBody>
      </p:sp>
    </p:spTree>
    <p:extLst>
      <p:ext uri="{BB962C8B-B14F-4D97-AF65-F5344CB8AC3E}">
        <p14:creationId xmlns:p14="http://schemas.microsoft.com/office/powerpoint/2010/main" val="357754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9bcf0f7c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9bcf0f7c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shows an example of a physical postcard that was sent in the mail to a hard-to-reach audience, in this case non-operating women landowners. This postcard was sent to specific people who were identified as fitting the criteria for the group and were given more detailed information abo</a:t>
            </a:r>
            <a:r>
              <a:rPr lang="en-US" err="1"/>
              <a:t>ut</a:t>
            </a:r>
            <a:r>
              <a:rPr lang="en"/>
              <a:t> the gatherings including the agenda. </a:t>
            </a:r>
          </a:p>
          <a:p>
            <a:pPr marL="0" lvl="0" indent="0" algn="l" rtl="0">
              <a:spcBef>
                <a:spcPts val="0"/>
              </a:spcBef>
              <a:spcAft>
                <a:spcPts val="0"/>
              </a:spcAft>
              <a:buNone/>
            </a:pPr>
            <a:endParaRPr lang="en"/>
          </a:p>
          <a:p>
            <a:pPr marL="0" lvl="0" indent="0" algn="l" rtl="0">
              <a:spcBef>
                <a:spcPts val="0"/>
              </a:spcBef>
              <a:spcAft>
                <a:spcPts val="0"/>
              </a:spcAft>
              <a:buNone/>
            </a:pPr>
            <a:r>
              <a:rPr lang="en"/>
              <a:t>Notice it also gives people options, a best practice for adult learning. </a:t>
            </a:r>
            <a:endParaRPr/>
          </a:p>
        </p:txBody>
      </p:sp>
    </p:spTree>
    <p:extLst>
      <p:ext uri="{BB962C8B-B14F-4D97-AF65-F5344CB8AC3E}">
        <p14:creationId xmlns:p14="http://schemas.microsoft.com/office/powerpoint/2010/main" val="2903284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the best practices for adult learning we discussed, these tips should be employed when facilitating group gatherings. Ground rules based on the norms should be communicated and set at the start so that they can be enforced if needed as discussions get started. Discussions are valuable but they can be difficult especially when emotions are high or there are differences of opinion. Ideally two people facilitating such discussions can create some containment for the group, protect the members from becoming too entrenched in disagreement, and support an effective closure to deep discussion. </a:t>
            </a:r>
          </a:p>
        </p:txBody>
      </p:sp>
      <p:sp>
        <p:nvSpPr>
          <p:cNvPr id="4" name="Slide Number Placeholder 3"/>
          <p:cNvSpPr>
            <a:spLocks noGrp="1"/>
          </p:cNvSpPr>
          <p:nvPr>
            <p:ph type="sldNum" sz="quarter" idx="5"/>
          </p:nvPr>
        </p:nvSpPr>
        <p:spPr/>
        <p:txBody>
          <a:bodyPr/>
          <a:lstStyle/>
          <a:p>
            <a:fld id="{36CCBF1F-CDA2-48A7-88CC-AE6E25F493CA}" type="slidenum">
              <a:rPr lang="en-US" smtClean="0"/>
              <a:t>31</a:t>
            </a:fld>
            <a:endParaRPr lang="en-US"/>
          </a:p>
        </p:txBody>
      </p:sp>
    </p:spTree>
    <p:extLst>
      <p:ext uri="{BB962C8B-B14F-4D97-AF65-F5344CB8AC3E}">
        <p14:creationId xmlns:p14="http://schemas.microsoft.com/office/powerpoint/2010/main" val="24785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Mostly broadly, PPN is defined as (slide)</a:t>
            </a:r>
          </a:p>
          <a:p>
            <a:endParaRPr lang="en-US"/>
          </a:p>
          <a:p>
            <a:r>
              <a:rPr lang="en-US"/>
              <a:t>In our case, we are focused on bringing together agricultural producers around shifting their practices, particularly toward climate-smart goals, but part of the benefit of peer networks, as we will discuss in a bit is the holistic nature of peer networks and how these aspects bolster the efficacy of them for encouraging the implementation of new practices on farms and ranches. </a:t>
            </a:r>
          </a:p>
        </p:txBody>
      </p:sp>
      <p:sp>
        <p:nvSpPr>
          <p:cNvPr id="4" name="Slide Number Placeholder 3"/>
          <p:cNvSpPr>
            <a:spLocks noGrp="1"/>
          </p:cNvSpPr>
          <p:nvPr>
            <p:ph type="sldNum" sz="quarter" idx="5"/>
          </p:nvPr>
        </p:nvSpPr>
        <p:spPr/>
        <p:txBody>
          <a:bodyPr/>
          <a:lstStyle/>
          <a:p>
            <a:fld id="{36CCBF1F-CDA2-48A7-88CC-AE6E25F493CA}" type="slidenum">
              <a:rPr lang="en-US" smtClean="0"/>
              <a:t>3</a:t>
            </a:fld>
            <a:endParaRPr lang="en-US"/>
          </a:p>
        </p:txBody>
      </p:sp>
    </p:spTree>
    <p:extLst>
      <p:ext uri="{BB962C8B-B14F-4D97-AF65-F5344CB8AC3E}">
        <p14:creationId xmlns:p14="http://schemas.microsoft.com/office/powerpoint/2010/main" val="3150023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modeling active listening skills and reflecting back the statements of others, facilitators can help the group navigate important topics that might not otherwise be discussed, thus fostering deeper understanding among the group members and offering a unique space for learning that producers might not get anywhere else. </a:t>
            </a:r>
          </a:p>
          <a:p>
            <a:endParaRPr lang="en-US"/>
          </a:p>
          <a:p>
            <a:r>
              <a:rPr lang="en-US"/>
              <a:t>At the close of each event, or even throughout, take time to gather feedback from members. </a:t>
            </a:r>
          </a:p>
        </p:txBody>
      </p:sp>
      <p:sp>
        <p:nvSpPr>
          <p:cNvPr id="4" name="Slide Number Placeholder 3"/>
          <p:cNvSpPr>
            <a:spLocks noGrp="1"/>
          </p:cNvSpPr>
          <p:nvPr>
            <p:ph type="sldNum" sz="quarter" idx="5"/>
          </p:nvPr>
        </p:nvSpPr>
        <p:spPr/>
        <p:txBody>
          <a:bodyPr/>
          <a:lstStyle/>
          <a:p>
            <a:fld id="{36CCBF1F-CDA2-48A7-88CC-AE6E25F493CA}" type="slidenum">
              <a:rPr lang="en-US" smtClean="0"/>
              <a:t>32</a:t>
            </a:fld>
            <a:endParaRPr lang="en-US"/>
          </a:p>
        </p:txBody>
      </p:sp>
    </p:spTree>
    <p:extLst>
      <p:ext uri="{BB962C8B-B14F-4D97-AF65-F5344CB8AC3E}">
        <p14:creationId xmlns:p14="http://schemas.microsoft.com/office/powerpoint/2010/main" val="2192317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Gathering online can be another way to enhance networks as they are often more accessible and allow farmers to multi-task, drive less, and focus more on what’s important while still gaining connection with others. Following these tips can help folks get the most out of these experiences: </a:t>
            </a:r>
          </a:p>
          <a:p>
            <a:endParaRPr lang="en-US"/>
          </a:p>
          <a:p>
            <a:r>
              <a:rPr lang="en-US"/>
              <a:t>Hosting online gatherings after everyone has already met in person makes them MUCH more interesting, meaningful, and impactful</a:t>
            </a:r>
          </a:p>
          <a:p>
            <a:endParaRPr lang="en-US"/>
          </a:p>
          <a:p>
            <a:r>
              <a:rPr lang="en-US"/>
              <a:t>Creating as much interaction as possible with cameras on and able to see and name each other can make them more fun. </a:t>
            </a:r>
          </a:p>
          <a:p>
            <a:endParaRPr lang="en-US"/>
          </a:p>
          <a:p>
            <a:r>
              <a:rPr lang="en-US"/>
              <a:t>Prompting people to engage through their video, audio, the chat, and maybe through other shared documents or online activities during the gatherings can really make them more engaging. So again, providing choice. </a:t>
            </a: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33</a:t>
            </a:fld>
            <a:endParaRPr lang="en-US"/>
          </a:p>
        </p:txBody>
      </p:sp>
    </p:spTree>
    <p:extLst>
      <p:ext uri="{BB962C8B-B14F-4D97-AF65-F5344CB8AC3E}">
        <p14:creationId xmlns:p14="http://schemas.microsoft.com/office/powerpoint/2010/main" val="1053973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more tips on virtual gatherings you can visit AFT’s website to download this Virtual Engagement Guide. It was created to focus on women- farmer gatherings but is also relevant for other types of peer networks gatherings online. </a:t>
            </a:r>
          </a:p>
          <a:p>
            <a:endParaRPr lang="en-US"/>
          </a:p>
          <a:p>
            <a:r>
              <a:rPr lang="en-US"/>
              <a:t>This and many other resources will also be linked in the Launching Peer Networks Toolkit that our team will be providing as a supplement to these webinars. </a:t>
            </a:r>
          </a:p>
          <a:p>
            <a:endParaRPr lang="en-US"/>
          </a:p>
          <a:p>
            <a:r>
              <a:rPr lang="en-US"/>
              <a:t>Thanks for watching and Please take time to view part 2 of this series which will provide specific in-depth examples of three different types of farmer peer networks, what was effective about each, what some of their challenges were, and how they navigated them to support producers of all kinds in adopting more climate-smart practices in their operations.  </a:t>
            </a:r>
          </a:p>
        </p:txBody>
      </p:sp>
      <p:sp>
        <p:nvSpPr>
          <p:cNvPr id="4" name="Slide Number Placeholder 3"/>
          <p:cNvSpPr>
            <a:spLocks noGrp="1"/>
          </p:cNvSpPr>
          <p:nvPr>
            <p:ph type="sldNum" sz="quarter" idx="5"/>
          </p:nvPr>
        </p:nvSpPr>
        <p:spPr/>
        <p:txBody>
          <a:bodyPr/>
          <a:lstStyle/>
          <a:p>
            <a:fld id="{36CCBF1F-CDA2-48A7-88CC-AE6E25F493CA}" type="slidenum">
              <a:rPr lang="en-US" smtClean="0"/>
              <a:t>34</a:t>
            </a:fld>
            <a:endParaRPr lang="en-US"/>
          </a:p>
        </p:txBody>
      </p:sp>
    </p:spTree>
    <p:extLst>
      <p:ext uri="{BB962C8B-B14F-4D97-AF65-F5344CB8AC3E}">
        <p14:creationId xmlns:p14="http://schemas.microsoft.com/office/powerpoint/2010/main" val="3311370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A0EF-D73F-C1D7-CCC8-CDC1BBA04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EEE56-0D11-C7D7-F992-80DE5658E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94E86-6FFE-8842-7B05-351CAAE0AB25}"/>
              </a:ext>
            </a:extLst>
          </p:cNvPr>
          <p:cNvSpPr>
            <a:spLocks noGrp="1"/>
          </p:cNvSpPr>
          <p:nvPr>
            <p:ph type="body" idx="1"/>
          </p:nvPr>
        </p:nvSpPr>
        <p:spPr/>
        <p:txBody>
          <a:bodyPr/>
          <a:lstStyle/>
          <a:p>
            <a:pPr algn="l" fontAlgn="base"/>
            <a:r>
              <a:rPr lang="en-US" b="0" i="0">
                <a:solidFill>
                  <a:srgbClr val="444444"/>
                </a:solidFill>
                <a:effectLst/>
                <a:latin typeface="myriad-pro"/>
              </a:rPr>
              <a:t>Climate Land Leaders are working with compassion and commitment to address the climate crisis on their lands. As farmland and woodland owners, they are implementing ambitious conservation projects, sharing with and learning from each other, and serving as leaders on climate policy and equity initiatives.</a:t>
            </a:r>
          </a:p>
          <a:p>
            <a:pPr algn="l" fontAlgn="base"/>
            <a:r>
              <a:rPr lang="en-US" b="0" i="0">
                <a:solidFill>
                  <a:srgbClr val="5B919E"/>
                </a:solidFill>
                <a:effectLst/>
                <a:latin typeface="myriad-pro"/>
              </a:rPr>
              <a:t>Climate Land Leaders share three goals:</a:t>
            </a:r>
          </a:p>
          <a:p>
            <a:pPr algn="l" fontAlgn="base"/>
            <a:r>
              <a:rPr lang="en-US" b="1" i="0">
                <a:solidFill>
                  <a:srgbClr val="5B919E"/>
                </a:solidFill>
                <a:effectLst/>
                <a:latin typeface="myriad-pro"/>
              </a:rPr>
              <a:t>Reduce greenhouse gas emissions in their agricultural operations.</a:t>
            </a:r>
            <a:endParaRPr lang="en-US" b="0" i="0">
              <a:solidFill>
                <a:srgbClr val="5B919E"/>
              </a:solidFill>
              <a:effectLst/>
              <a:latin typeface="myriad-pro"/>
            </a:endParaRPr>
          </a:p>
          <a:p>
            <a:pPr algn="l" fontAlgn="base"/>
            <a:r>
              <a:rPr lang="en-US" b="1" i="0">
                <a:solidFill>
                  <a:srgbClr val="5B919E"/>
                </a:solidFill>
                <a:effectLst/>
                <a:latin typeface="myriad-pro"/>
              </a:rPr>
              <a:t>Sequester carbon in soils and biomass.</a:t>
            </a:r>
            <a:endParaRPr lang="en-US" b="0" i="0">
              <a:solidFill>
                <a:srgbClr val="5B919E"/>
              </a:solidFill>
              <a:effectLst/>
              <a:latin typeface="myriad-pro"/>
            </a:endParaRPr>
          </a:p>
          <a:p>
            <a:pPr algn="l" fontAlgn="base"/>
            <a:r>
              <a:rPr lang="en-US" b="1" i="0">
                <a:solidFill>
                  <a:srgbClr val="5B919E"/>
                </a:solidFill>
                <a:effectLst/>
                <a:latin typeface="myriad-pro"/>
              </a:rPr>
              <a:t>Ensure that our lands and farms are resilient in the face of a rapidly changing climate.</a:t>
            </a:r>
            <a:endParaRPr lang="en-US" b="0" i="0">
              <a:solidFill>
                <a:srgbClr val="5B919E"/>
              </a:solidFill>
              <a:effectLst/>
              <a:latin typeface="myriad-pro"/>
            </a:endParaRPr>
          </a:p>
          <a:p>
            <a:endParaRPr lang="en-US"/>
          </a:p>
        </p:txBody>
      </p:sp>
      <p:sp>
        <p:nvSpPr>
          <p:cNvPr id="4" name="Slide Number Placeholder 3">
            <a:extLst>
              <a:ext uri="{FF2B5EF4-FFF2-40B4-BE49-F238E27FC236}">
                <a16:creationId xmlns:a16="http://schemas.microsoft.com/office/drawing/2014/main" id="{00F7818F-310A-7C83-3B58-F24669BE261C}"/>
              </a:ext>
            </a:extLst>
          </p:cNvPr>
          <p:cNvSpPr>
            <a:spLocks noGrp="1"/>
          </p:cNvSpPr>
          <p:nvPr>
            <p:ph type="sldNum" sz="quarter" idx="5"/>
          </p:nvPr>
        </p:nvSpPr>
        <p:spPr/>
        <p:txBody>
          <a:bodyPr/>
          <a:lstStyle/>
          <a:p>
            <a:fld id="{36CCBF1F-CDA2-48A7-88CC-AE6E25F493CA}" type="slidenum">
              <a:rPr lang="en-US" smtClean="0"/>
              <a:t>35</a:t>
            </a:fld>
            <a:endParaRPr lang="en-US"/>
          </a:p>
        </p:txBody>
      </p:sp>
    </p:spTree>
    <p:extLst>
      <p:ext uri="{BB962C8B-B14F-4D97-AF65-F5344CB8AC3E}">
        <p14:creationId xmlns:p14="http://schemas.microsoft.com/office/powerpoint/2010/main" val="1972860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Let’s review some key takeaways about building your own peer network. First, know that networks can be adaptable based on the needs of your community. They can take many forms and be highly structured or informal. A key component, whatever form the network takes, is that there is a dedicated leader with a clear vision and shared goals. And that the vision and goals are communicated to participants. Incorporating social and educational events provide opportunities for knowledge sharing, skill development, and building community. And last, funding never hurts! Outside funding can offset costs for outreach, participation, and research with less burden on the participants to “pay their way”.</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hope this illuminates how peer networks look and the key components that drive their success. Thank you for your time and attention and best of luck launching your own network!</a:t>
            </a: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36</a:t>
            </a:fld>
            <a:endParaRPr lang="en-US"/>
          </a:p>
        </p:txBody>
      </p:sp>
    </p:spTree>
    <p:extLst>
      <p:ext uri="{BB962C8B-B14F-4D97-AF65-F5344CB8AC3E}">
        <p14:creationId xmlns:p14="http://schemas.microsoft.com/office/powerpoint/2010/main" val="342669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these are general and not hard and fast rules, but these characteristics can help give you a sense of what makes peer networks unique from other types of networks or ways of gathering farmers. </a:t>
            </a:r>
          </a:p>
          <a:p>
            <a:endParaRPr lang="en-US" dirty="0"/>
          </a:p>
          <a:p>
            <a:r>
              <a:rPr lang="en-US" dirty="0"/>
              <a:t>[Go through the bullets]</a:t>
            </a:r>
          </a:p>
          <a:p>
            <a:endParaRPr lang="en-US" dirty="0"/>
          </a:p>
          <a:p>
            <a:r>
              <a:rPr lang="en-US" dirty="0"/>
              <a:t>Overall, the emphasis in peer networks is on the members themselves being the “experts”, even when technical service providers are brought in to support the learning. So breaking down the hierarchies between the topical experts and the producers themselves, is an overarching goal of these types of networks and the gatherings that occur within them.  </a:t>
            </a:r>
          </a:p>
        </p:txBody>
      </p:sp>
      <p:sp>
        <p:nvSpPr>
          <p:cNvPr id="4" name="Slide Number Placeholder 3"/>
          <p:cNvSpPr>
            <a:spLocks noGrp="1"/>
          </p:cNvSpPr>
          <p:nvPr>
            <p:ph type="sldNum" sz="quarter" idx="5"/>
          </p:nvPr>
        </p:nvSpPr>
        <p:spPr/>
        <p:txBody>
          <a:bodyPr/>
          <a:lstStyle/>
          <a:p>
            <a:fld id="{36CCBF1F-CDA2-48A7-88CC-AE6E25F493CA}" type="slidenum">
              <a:rPr lang="en-US" smtClean="0"/>
              <a:t>4</a:t>
            </a:fld>
            <a:endParaRPr lang="en-US"/>
          </a:p>
        </p:txBody>
      </p:sp>
    </p:spTree>
    <p:extLst>
      <p:ext uri="{BB962C8B-B14F-4D97-AF65-F5344CB8AC3E}">
        <p14:creationId xmlns:p14="http://schemas.microsoft.com/office/powerpoint/2010/main" val="277195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these are not hard and fast rules but this graphic is meant to provide a sense of the different ways peer networks can be imagined and configured. </a:t>
            </a:r>
          </a:p>
          <a:p>
            <a:endParaRPr lang="en-US" dirty="0"/>
          </a:p>
          <a:p>
            <a:r>
              <a:rPr lang="en-US" dirty="0"/>
              <a:t>They can be quite informal, with even just three farmers in a specific geographic region or within a niche production system across geographies supporting each other around particular goals and practices on the ground.</a:t>
            </a:r>
          </a:p>
          <a:p>
            <a:endParaRPr lang="en-US" dirty="0"/>
          </a:p>
          <a:p>
            <a:r>
              <a:rPr lang="en-US" dirty="0"/>
              <a:t>Or they can be a bit more structured based on the audience, such as in an affinity group that might curate the membership based on a shared identity that the producers hold. Examples of such groups might be women or underserved producers with common goals, or beginning farmers in a particular farming system like dairy. </a:t>
            </a:r>
          </a:p>
          <a:p>
            <a:endParaRPr lang="en-US" dirty="0"/>
          </a:p>
          <a:p>
            <a:r>
              <a:rPr lang="en-US" dirty="0"/>
              <a:t>An even more structured version may look like a collaboration between host organizations that support the curation of the peer membership and provide resources and visioning leadership to the network to guide its creation, implementation and outcomes. These are typically even more goal-oriented, as they are often tied of funded work with specific deliverables and outcomes being aimed for. </a:t>
            </a:r>
          </a:p>
          <a:p>
            <a:endParaRPr lang="en-US" dirty="0"/>
          </a:p>
          <a:p>
            <a:r>
              <a:rPr lang="en-US" dirty="0"/>
              <a:t>Each model, as we will explore, has pros and cons, and the biggest take-away we hope you have around these, is that you can start wherever you are and keep this spectrum in mind as the network gets under way and evolves with the relationships built. </a:t>
            </a:r>
          </a:p>
        </p:txBody>
      </p:sp>
      <p:sp>
        <p:nvSpPr>
          <p:cNvPr id="4" name="Slide Number Placeholder 3"/>
          <p:cNvSpPr>
            <a:spLocks noGrp="1"/>
          </p:cNvSpPr>
          <p:nvPr>
            <p:ph type="sldNum" sz="quarter" idx="5"/>
          </p:nvPr>
        </p:nvSpPr>
        <p:spPr/>
        <p:txBody>
          <a:bodyPr/>
          <a:lstStyle/>
          <a:p>
            <a:fld id="{36CCBF1F-CDA2-48A7-88CC-AE6E25F493CA}" type="slidenum">
              <a:rPr lang="en-US" smtClean="0"/>
              <a:t>5</a:t>
            </a:fld>
            <a:endParaRPr lang="en-US"/>
          </a:p>
        </p:txBody>
      </p:sp>
    </p:spTree>
    <p:extLst>
      <p:ext uri="{BB962C8B-B14F-4D97-AF65-F5344CB8AC3E}">
        <p14:creationId xmlns:p14="http://schemas.microsoft.com/office/powerpoint/2010/main" val="104569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Mentor networks typically have an application process and matching services for two individuals to go deeper with each other. Peer networks are more distributed in terms of relationship building. There may be elements of mentorship that develop organically among peer members, but these are not necessarily the facilitated intent. </a:t>
            </a:r>
          </a:p>
          <a:p>
            <a:endParaRPr lang="en-US"/>
          </a:p>
          <a:p>
            <a:r>
              <a:rPr lang="en-US"/>
              <a:t>Peer networks are spaces for farmers to get their hands dirty together! </a:t>
            </a:r>
          </a:p>
        </p:txBody>
      </p:sp>
      <p:sp>
        <p:nvSpPr>
          <p:cNvPr id="4" name="Slide Number Placeholder 3"/>
          <p:cNvSpPr>
            <a:spLocks noGrp="1"/>
          </p:cNvSpPr>
          <p:nvPr>
            <p:ph type="sldNum" sz="quarter" idx="5"/>
          </p:nvPr>
        </p:nvSpPr>
        <p:spPr/>
        <p:txBody>
          <a:bodyPr/>
          <a:lstStyle/>
          <a:p>
            <a:fld id="{36CCBF1F-CDA2-48A7-88CC-AE6E25F493CA}" type="slidenum">
              <a:rPr lang="en-US" smtClean="0"/>
              <a:t>6</a:t>
            </a:fld>
            <a:endParaRPr lang="en-US"/>
          </a:p>
        </p:txBody>
      </p:sp>
    </p:spTree>
    <p:extLst>
      <p:ext uri="{BB962C8B-B14F-4D97-AF65-F5344CB8AC3E}">
        <p14:creationId xmlns:p14="http://schemas.microsoft.com/office/powerpoint/2010/main" val="409385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33333"/>
                </a:solidFill>
                <a:latin typeface="Segoe UI"/>
                <a:cs typeface="Segoe UI"/>
              </a:rPr>
              <a:t>Now we will share a bit about why peer networks are effective ways to support agricultural producers with making changes, including to how they treat their land and soil. </a:t>
            </a:r>
            <a:endParaRPr lang="en-US" sz="8800">
              <a:latin typeface="Montserrat Light"/>
            </a:endParaRP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7</a:t>
            </a:fld>
            <a:endParaRPr lang="en-US"/>
          </a:p>
        </p:txBody>
      </p:sp>
    </p:spTree>
    <p:extLst>
      <p:ext uri="{BB962C8B-B14F-4D97-AF65-F5344CB8AC3E}">
        <p14:creationId xmlns:p14="http://schemas.microsoft.com/office/powerpoint/2010/main" val="46009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there are a lot of barriers farmers face in adopting new conservation practices, even when they are motivated to. These include cost, the risks associated with changing their systems and potential forgoing yields, quality differences in their product or other uncertainties. There is also often not enough information about how to implement practices for a farmer’s specific production model. For example, agricultural research is easier to conduct with certain crops and products than others so many folks don’t have a ton of technical assistance or evidence-based input on how to transition their practices if they produce less “mainstream” products. There are also cultural and social barriers in terms of how folks think they might be perceived by their neighbors or feel alienated from their community if people misunderstand their intentions in implementing new practices. Peer networks are great tools for supporting farmers to surmount many of these barriers in ways that other types of support often fall short of. For example, a farmer might have all the technical and financial assistance they need, but if it is perceived as not acceptable in their peer community, perhaps they will still be unlikely to adopt the practice. Peer networks can help address multiple barriers at once. </a:t>
            </a:r>
          </a:p>
        </p:txBody>
      </p:sp>
      <p:sp>
        <p:nvSpPr>
          <p:cNvPr id="4" name="Slide Number Placeholder 3"/>
          <p:cNvSpPr>
            <a:spLocks noGrp="1"/>
          </p:cNvSpPr>
          <p:nvPr>
            <p:ph type="sldNum" sz="quarter" idx="5"/>
          </p:nvPr>
        </p:nvSpPr>
        <p:spPr/>
        <p:txBody>
          <a:bodyPr/>
          <a:lstStyle/>
          <a:p>
            <a:fld id="{36CCBF1F-CDA2-48A7-88CC-AE6E25F493CA}" type="slidenum">
              <a:rPr lang="en-US" smtClean="0"/>
              <a:t>8</a:t>
            </a:fld>
            <a:endParaRPr lang="en-US"/>
          </a:p>
        </p:txBody>
      </p:sp>
    </p:spTree>
    <p:extLst>
      <p:ext uri="{BB962C8B-B14F-4D97-AF65-F5344CB8AC3E}">
        <p14:creationId xmlns:p14="http://schemas.microsoft.com/office/powerpoint/2010/main" val="168101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7A97-01B5-5358-E63C-493D00272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D09AD-2ECC-D3F8-5AB7-33E7F32C7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B61F2-E30F-229F-1E6F-0EF374703484}"/>
              </a:ext>
            </a:extLst>
          </p:cNvPr>
          <p:cNvSpPr>
            <a:spLocks noGrp="1"/>
          </p:cNvSpPr>
          <p:nvPr>
            <p:ph type="body" idx="1"/>
          </p:nvPr>
        </p:nvSpPr>
        <p:spPr/>
        <p:txBody>
          <a:bodyPr/>
          <a:lstStyle/>
          <a:p>
            <a:r>
              <a:rPr lang="en-US"/>
              <a:t>The efficacy of peer networks to support U.S. farmers in surmounting these barriers is backed by research. </a:t>
            </a:r>
          </a:p>
          <a:p>
            <a:r>
              <a:rPr lang="en-US"/>
              <a:t>AFT’s own research on the efficacy of the affinity groups we run with women producers, for example, has found that between 70-90% of the women who participate in our conservation cohorts and peer to peer Learning Circles report their intention to implement the practices they learn about at the gatherings. We have found that the collaborative, hands-on nature of the gatherings, coupled with the ways the gatherings demystify the processes of accessing technical and financial assistance are very effective at motivating producers to make changes on their land, including implementing climate smart practices. </a:t>
            </a:r>
          </a:p>
          <a:p>
            <a:endParaRPr lang="en-US"/>
          </a:p>
          <a:p>
            <a:r>
              <a:rPr lang="en-US"/>
              <a:t>Other studies, for example the one featured here on No-Till farming practices found that the “intermediary farmers” in a no-till focused network were more effective than formal university extension providers/programs at driving more farmers to adopt no-till practices. The farmers with experience with no-till themselves were ”the biggest influencers” for other farmers, with social media being one of the key ways that the innovative practices spread. </a:t>
            </a:r>
          </a:p>
          <a:p>
            <a:endParaRPr lang="en-US"/>
          </a:p>
          <a:p>
            <a:r>
              <a:rPr lang="en-US"/>
              <a:t>Overall, that is a key message of the research – farmers are the best influencers for other farmers. So that is what peer networks should hope to cultivate and leverage for driving climate smart practices on more farms. </a:t>
            </a:r>
          </a:p>
        </p:txBody>
      </p:sp>
      <p:sp>
        <p:nvSpPr>
          <p:cNvPr id="4" name="Slide Number Placeholder 3">
            <a:extLst>
              <a:ext uri="{FF2B5EF4-FFF2-40B4-BE49-F238E27FC236}">
                <a16:creationId xmlns:a16="http://schemas.microsoft.com/office/drawing/2014/main" id="{A87A7FE9-6214-F802-75D8-7B37D54B0A22}"/>
              </a:ext>
            </a:extLst>
          </p:cNvPr>
          <p:cNvSpPr>
            <a:spLocks noGrp="1"/>
          </p:cNvSpPr>
          <p:nvPr>
            <p:ph type="sldNum" sz="quarter" idx="5"/>
          </p:nvPr>
        </p:nvSpPr>
        <p:spPr/>
        <p:txBody>
          <a:bodyPr/>
          <a:lstStyle/>
          <a:p>
            <a:fld id="{36CCBF1F-CDA2-48A7-88CC-AE6E25F493CA}" type="slidenum">
              <a:rPr lang="en-US" smtClean="0"/>
              <a:t>9</a:t>
            </a:fld>
            <a:endParaRPr lang="en-US"/>
          </a:p>
        </p:txBody>
      </p:sp>
    </p:spTree>
    <p:extLst>
      <p:ext uri="{BB962C8B-B14F-4D97-AF65-F5344CB8AC3E}">
        <p14:creationId xmlns:p14="http://schemas.microsoft.com/office/powerpoint/2010/main" val="365774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4/9/2025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8669329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4/9/2025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96435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4/9/2025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5741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Co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DDE65-31DC-A236-6B4F-B2F3A86DE7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D5BB4-959E-5312-7C8E-3439FCB07D02}"/>
              </a:ext>
            </a:extLst>
          </p:cNvPr>
          <p:cNvSpPr>
            <a:spLocks noGrp="1"/>
          </p:cNvSpPr>
          <p:nvPr>
            <p:ph type="ctrTitle"/>
          </p:nvPr>
        </p:nvSpPr>
        <p:spPr>
          <a:xfrm>
            <a:off x="1523999" y="-1"/>
            <a:ext cx="9144000" cy="2066743"/>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772D49B-BBCE-B13A-4A72-25EA2EE1A7C6}"/>
              </a:ext>
            </a:extLst>
          </p:cNvPr>
          <p:cNvSpPr>
            <a:spLocks noGrp="1"/>
          </p:cNvSpPr>
          <p:nvPr>
            <p:ph type="subTitle" idx="1"/>
          </p:nvPr>
        </p:nvSpPr>
        <p:spPr>
          <a:xfrm>
            <a:off x="1523999" y="2170805"/>
            <a:ext cx="9144000" cy="800996"/>
          </a:xfrm>
        </p:spPr>
        <p:txBody>
          <a:bodyPr>
            <a:normAutofit/>
          </a:bodyPr>
          <a:lstStyle>
            <a:lvl1pPr marL="0" indent="0" algn="ctr">
              <a:buNone/>
              <a:defRPr sz="2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B065E21-DCF8-9B74-C41A-DA3BBB0608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980546"/>
            <a:ext cx="12192001" cy="877454"/>
          </a:xfrm>
          <a:prstGeom prst="rect">
            <a:avLst/>
          </a:prstGeom>
        </p:spPr>
      </p:pic>
    </p:spTree>
    <p:extLst>
      <p:ext uri="{BB962C8B-B14F-4D97-AF65-F5344CB8AC3E}">
        <p14:creationId xmlns:p14="http://schemas.microsoft.com/office/powerpoint/2010/main" val="116411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Templat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881B4E2-0AE6-3700-4011-8AFD4FB2EEEE}"/>
              </a:ext>
            </a:extLst>
          </p:cNvPr>
          <p:cNvSpPr>
            <a:spLocks noGrp="1"/>
          </p:cNvSpPr>
          <p:nvPr>
            <p:ph type="pic" sz="quarter" idx="10"/>
          </p:nvPr>
        </p:nvSpPr>
        <p:spPr>
          <a:xfrm>
            <a:off x="0" y="0"/>
            <a:ext cx="12192000" cy="6365875"/>
          </a:xfrm>
        </p:spPr>
        <p:txBody>
          <a:bodyPr/>
          <a:lstStyle/>
          <a:p>
            <a:endParaRPr lang="en-US"/>
          </a:p>
        </p:txBody>
      </p:sp>
      <p:sp>
        <p:nvSpPr>
          <p:cNvPr id="9" name="Title 1">
            <a:extLst>
              <a:ext uri="{FF2B5EF4-FFF2-40B4-BE49-F238E27FC236}">
                <a16:creationId xmlns:a16="http://schemas.microsoft.com/office/drawing/2014/main" id="{30D0C4CE-54B1-DF70-C050-775108A4C12E}"/>
              </a:ext>
            </a:extLst>
          </p:cNvPr>
          <p:cNvSpPr>
            <a:spLocks noGrp="1"/>
          </p:cNvSpPr>
          <p:nvPr>
            <p:ph type="title" hasCustomPrompt="1"/>
          </p:nvPr>
        </p:nvSpPr>
        <p:spPr>
          <a:xfrm>
            <a:off x="2734860" y="1808062"/>
            <a:ext cx="6647106" cy="1028579"/>
          </a:xfrm>
          <a:noFill/>
          <a:effectLst>
            <a:outerShdw sx="1000" sy="1000" algn="tl" rotWithShape="0">
              <a:prstClr val="black"/>
            </a:outerShdw>
          </a:effectLst>
        </p:spPr>
        <p:txBody>
          <a:bodyPr vert="horz" lIns="182880" tIns="182880" rIns="182880" bIns="182880" rtlCol="0" anchor="ctr" anchorCtr="0">
            <a:noAutofit/>
          </a:bodyPr>
          <a:lstStyle>
            <a:lvl1pPr algn="ctr">
              <a:defRPr/>
            </a:lvl1pPr>
          </a:lstStyle>
          <a:p>
            <a:r>
              <a:rPr lang="en-US" sz="5200">
                <a:solidFill>
                  <a:srgbClr val="FFFFFF"/>
                </a:solidFill>
              </a:rPr>
              <a:t>Level 1 Header</a:t>
            </a:r>
          </a:p>
        </p:txBody>
      </p:sp>
      <p:pic>
        <p:nvPicPr>
          <p:cNvPr id="14" name="Picture 13">
            <a:extLst>
              <a:ext uri="{FF2B5EF4-FFF2-40B4-BE49-F238E27FC236}">
                <a16:creationId xmlns:a16="http://schemas.microsoft.com/office/drawing/2014/main" id="{5937A56B-00D9-4839-FBBB-CFE9B031D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0545"/>
            <a:ext cx="12192001" cy="877454"/>
          </a:xfrm>
          <a:prstGeom prst="rect">
            <a:avLst/>
          </a:prstGeom>
        </p:spPr>
      </p:pic>
    </p:spTree>
    <p:extLst>
      <p:ext uri="{BB962C8B-B14F-4D97-AF65-F5344CB8AC3E}">
        <p14:creationId xmlns:p14="http://schemas.microsoft.com/office/powerpoint/2010/main" val="1631005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vel 3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F6CA-D2C3-469A-A5B3-C6B991026AAA}"/>
              </a:ext>
            </a:extLst>
          </p:cNvPr>
          <p:cNvSpPr>
            <a:spLocks noGrp="1"/>
          </p:cNvSpPr>
          <p:nvPr>
            <p:ph type="title" hasCustomPrompt="1"/>
          </p:nvPr>
        </p:nvSpPr>
        <p:spPr/>
        <p:txBody>
          <a:bodyPr/>
          <a:lstStyle/>
          <a:p>
            <a:r>
              <a:rPr lang="en-US"/>
              <a:t>Level 3 Header</a:t>
            </a:r>
          </a:p>
        </p:txBody>
      </p:sp>
      <p:sp>
        <p:nvSpPr>
          <p:cNvPr id="4" name="Date Placeholder 3">
            <a:extLst>
              <a:ext uri="{FF2B5EF4-FFF2-40B4-BE49-F238E27FC236}">
                <a16:creationId xmlns:a16="http://schemas.microsoft.com/office/drawing/2014/main" id="{E68D143F-A2D1-362C-7606-05C71C103F5F}"/>
              </a:ext>
            </a:extLst>
          </p:cNvPr>
          <p:cNvSpPr>
            <a:spLocks noGrp="1"/>
          </p:cNvSpPr>
          <p:nvPr>
            <p:ph type="dt" sz="half" idx="10"/>
          </p:nvPr>
        </p:nvSpPr>
        <p:spPr/>
        <p:txBody>
          <a:bodyPr/>
          <a:lstStyle/>
          <a:p>
            <a:fld id="{8B4778FB-94CC-4A74-8435-F5BC03A13F3C}" type="datetimeFigureOut">
              <a:rPr lang="en-US" smtClean="0"/>
              <a:t>4/9/2025</a:t>
            </a:fld>
            <a:endParaRPr lang="en-US"/>
          </a:p>
        </p:txBody>
      </p:sp>
      <p:sp>
        <p:nvSpPr>
          <p:cNvPr id="5" name="Footer Placeholder 4">
            <a:extLst>
              <a:ext uri="{FF2B5EF4-FFF2-40B4-BE49-F238E27FC236}">
                <a16:creationId xmlns:a16="http://schemas.microsoft.com/office/drawing/2014/main" id="{927B0C21-D2F2-209B-0AC9-CA3E9B0CB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9F613-F685-23B2-271B-2AB1618F624E}"/>
              </a:ext>
            </a:extLst>
          </p:cNvPr>
          <p:cNvSpPr>
            <a:spLocks noGrp="1"/>
          </p:cNvSpPr>
          <p:nvPr>
            <p:ph type="sldNum" sz="quarter" idx="12"/>
          </p:nvPr>
        </p:nvSpPr>
        <p:spPr/>
        <p:txBody>
          <a:bodyPr/>
          <a:lstStyle/>
          <a:p>
            <a:fld id="{BA0C4A56-3BB8-453F-9CD9-F1B68BDFAB2F}" type="slidenum">
              <a:rPr lang="en-US" smtClean="0"/>
              <a:t>‹#›</a:t>
            </a:fld>
            <a:endParaRPr lang="en-US"/>
          </a:p>
        </p:txBody>
      </p:sp>
      <p:pic>
        <p:nvPicPr>
          <p:cNvPr id="7" name="Picture 6">
            <a:extLst>
              <a:ext uri="{FF2B5EF4-FFF2-40B4-BE49-F238E27FC236}">
                <a16:creationId xmlns:a16="http://schemas.microsoft.com/office/drawing/2014/main" id="{3DB0D36D-17A6-1309-77A1-DE9B4F6E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8" name="Rectangle 7">
            <a:extLst>
              <a:ext uri="{FF2B5EF4-FFF2-40B4-BE49-F238E27FC236}">
                <a16:creationId xmlns:a16="http://schemas.microsoft.com/office/drawing/2014/main" id="{3B3197D1-319A-885A-3F81-76EB0AE32D9D}"/>
              </a:ext>
            </a:extLst>
          </p:cNvPr>
          <p:cNvSpPr/>
          <p:nvPr userDrawn="1"/>
        </p:nvSpPr>
        <p:spPr>
          <a:xfrm>
            <a:off x="0" y="-1"/>
            <a:ext cx="12192000" cy="228599"/>
          </a:xfrm>
          <a:prstGeom prst="rect">
            <a:avLst/>
          </a:prstGeom>
          <a:gradFill flip="none" rotWithShape="1">
            <a:gsLst>
              <a:gs pos="54000">
                <a:schemeClr val="accent3">
                  <a:lumMod val="94056"/>
                </a:schemeClr>
              </a:gs>
              <a:gs pos="25000">
                <a:schemeClr val="accent2"/>
              </a:gs>
              <a:gs pos="99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2815D73-AE0B-0B09-298C-FA812548B648}"/>
              </a:ext>
            </a:extLst>
          </p:cNvPr>
          <p:cNvSpPr>
            <a:spLocks noGrp="1"/>
          </p:cNvSpPr>
          <p:nvPr>
            <p:ph idx="1"/>
          </p:nvPr>
        </p:nvSpPr>
        <p:spPr>
          <a:xfrm>
            <a:off x="838200" y="1697806"/>
            <a:ext cx="10515600" cy="4073729"/>
          </a:xfrm>
        </p:spPr>
        <p:txBody>
          <a:bodyPr/>
          <a:lstStyle>
            <a:lvl1pPr marL="458788" indent="-458788">
              <a:buClr>
                <a:schemeClr val="accent1"/>
              </a:buClr>
              <a:buFont typeface="Wingdings" pitchFamily="2" charset="2"/>
              <a:buChar char="§"/>
              <a:tabLst/>
              <a:defRPr/>
            </a:lvl1pPr>
            <a:lvl2pPr marL="917575" indent="-458788">
              <a:buClr>
                <a:schemeClr val="accent1"/>
              </a:buClr>
              <a:buFont typeface="Wingdings" pitchFamily="2" charset="2"/>
              <a:buChar char="§"/>
              <a:tabLst/>
              <a:defRPr/>
            </a:lvl2pPr>
            <a:lvl3pPr marL="1376363" indent="-461963">
              <a:buClr>
                <a:schemeClr val="accent1"/>
              </a:buClr>
              <a:buFont typeface="Wingdings" pitchFamily="2" charset="2"/>
              <a:buChar char="§"/>
              <a:tabLst/>
              <a:defRPr/>
            </a:lvl3pPr>
            <a:lvl4pPr marL="1835150" indent="-463550">
              <a:buClr>
                <a:schemeClr val="accent1"/>
              </a:buClr>
              <a:buFont typeface="Wingdings" pitchFamily="2" charset="2"/>
              <a:buChar char="§"/>
              <a:tabLst/>
              <a:defRPr/>
            </a:lvl4pPr>
            <a:lvl5pPr marL="2295525" indent="-466725">
              <a:buClr>
                <a:schemeClr val="accent1"/>
              </a:buClr>
              <a:buFont typeface="Wingdings" pitchFamily="2" charset="2"/>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24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8A0AE-7C6A-5E30-1DB9-3C05052043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5" name="Slide Number Placeholder 4">
            <a:extLst>
              <a:ext uri="{FF2B5EF4-FFF2-40B4-BE49-F238E27FC236}">
                <a16:creationId xmlns:a16="http://schemas.microsoft.com/office/drawing/2014/main" id="{D0E6D736-1036-F501-FE64-18008A0B1A8D}"/>
              </a:ext>
            </a:extLst>
          </p:cNvPr>
          <p:cNvSpPr>
            <a:spLocks noGrp="1"/>
          </p:cNvSpPr>
          <p:nvPr>
            <p:ph type="sldNum" sz="quarter" idx="12"/>
          </p:nvPr>
        </p:nvSpPr>
        <p:spPr>
          <a:xfrm>
            <a:off x="9145292" y="6419274"/>
            <a:ext cx="2743200" cy="365125"/>
          </a:xfrm>
        </p:spPr>
        <p:txBody>
          <a:bodyPr/>
          <a:lstStyle>
            <a:lvl1pPr>
              <a:defRPr b="1" i="0">
                <a:solidFill>
                  <a:schemeClr val="bg1"/>
                </a:solidFill>
                <a:latin typeface="Montserrat" pitchFamily="2" charset="77"/>
              </a:defRPr>
            </a:lvl1pPr>
          </a:lstStyle>
          <a:p>
            <a:fld id="{BA0C4A56-3BB8-453F-9CD9-F1B68BDFAB2F}" type="slidenum">
              <a:rPr lang="en-US" smtClean="0"/>
              <a:pPr/>
              <a:t>‹#›</a:t>
            </a:fld>
            <a:endParaRPr lang="en-US"/>
          </a:p>
        </p:txBody>
      </p:sp>
      <p:sp>
        <p:nvSpPr>
          <p:cNvPr id="2" name="Rectangle 1">
            <a:extLst>
              <a:ext uri="{FF2B5EF4-FFF2-40B4-BE49-F238E27FC236}">
                <a16:creationId xmlns:a16="http://schemas.microsoft.com/office/drawing/2014/main" id="{59665E1C-121A-9321-BF15-5E447E0841A8}"/>
              </a:ext>
            </a:extLst>
          </p:cNvPr>
          <p:cNvSpPr/>
          <p:nvPr userDrawn="1"/>
        </p:nvSpPr>
        <p:spPr>
          <a:xfrm>
            <a:off x="0" y="0"/>
            <a:ext cx="12192000" cy="1328206"/>
          </a:xfrm>
          <a:prstGeom prst="rect">
            <a:avLst/>
          </a:prstGeom>
          <a:gradFill flip="none" rotWithShape="1">
            <a:gsLst>
              <a:gs pos="54000">
                <a:schemeClr val="accent3">
                  <a:lumMod val="94056"/>
                </a:schemeClr>
              </a:gs>
              <a:gs pos="25000">
                <a:schemeClr val="accent2"/>
              </a:gs>
              <a:gs pos="99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5D25628-8506-7E84-5EF2-EC0A2110B8A5}"/>
              </a:ext>
            </a:extLst>
          </p:cNvPr>
          <p:cNvSpPr>
            <a:spLocks noGrp="1"/>
          </p:cNvSpPr>
          <p:nvPr>
            <p:ph type="title" hasCustomPrompt="1"/>
          </p:nvPr>
        </p:nvSpPr>
        <p:spPr>
          <a:xfrm>
            <a:off x="555814" y="197242"/>
            <a:ext cx="10711738" cy="1033669"/>
          </a:xfrm>
        </p:spPr>
        <p:txBody>
          <a:bodyPr>
            <a:normAutofit/>
          </a:bodyPr>
          <a:lstStyle>
            <a:lvl1pPr>
              <a:defRPr sz="3600"/>
            </a:lvl1pPr>
          </a:lstStyle>
          <a:p>
            <a:r>
              <a:rPr lang="en-US" sz="4000" b="1">
                <a:solidFill>
                  <a:srgbClr val="FFFFFF"/>
                </a:solidFill>
                <a:latin typeface="Montserrat" pitchFamily="2" charset="77"/>
              </a:rPr>
              <a:t>ICONS</a:t>
            </a:r>
          </a:p>
        </p:txBody>
      </p:sp>
      <p:grpSp>
        <p:nvGrpSpPr>
          <p:cNvPr id="4" name="Group 3">
            <a:extLst>
              <a:ext uri="{FF2B5EF4-FFF2-40B4-BE49-F238E27FC236}">
                <a16:creationId xmlns:a16="http://schemas.microsoft.com/office/drawing/2014/main" id="{F37F7ADB-FDE5-9E92-2B50-6FAA1062A481}"/>
              </a:ext>
            </a:extLst>
          </p:cNvPr>
          <p:cNvGrpSpPr/>
          <p:nvPr userDrawn="1"/>
        </p:nvGrpSpPr>
        <p:grpSpPr>
          <a:xfrm>
            <a:off x="2794000" y="2183593"/>
            <a:ext cx="995680" cy="995680"/>
            <a:chOff x="2794000" y="1900129"/>
            <a:chExt cx="995680" cy="995680"/>
          </a:xfrm>
        </p:grpSpPr>
        <p:sp>
          <p:nvSpPr>
            <p:cNvPr id="7" name="Rectangle 6">
              <a:extLst>
                <a:ext uri="{FF2B5EF4-FFF2-40B4-BE49-F238E27FC236}">
                  <a16:creationId xmlns:a16="http://schemas.microsoft.com/office/drawing/2014/main" id="{A8ABEFF2-1E3B-3ED0-8EED-34863CCBCC14}"/>
                </a:ext>
              </a:extLst>
            </p:cNvPr>
            <p:cNvSpPr/>
            <p:nvPr userDrawn="1"/>
          </p:nvSpPr>
          <p:spPr>
            <a:xfrm>
              <a:off x="2794000" y="1900129"/>
              <a:ext cx="995680" cy="99568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connected together&#10;&#10;Description automatically generated">
              <a:extLst>
                <a:ext uri="{FF2B5EF4-FFF2-40B4-BE49-F238E27FC236}">
                  <a16:creationId xmlns:a16="http://schemas.microsoft.com/office/drawing/2014/main" id="{5D29FD90-98F7-FCFD-EA00-CE8FB17BCD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3783" y="2005926"/>
              <a:ext cx="716113" cy="853827"/>
            </a:xfrm>
            <a:prstGeom prst="rect">
              <a:avLst/>
            </a:prstGeom>
          </p:spPr>
        </p:pic>
      </p:grpSp>
      <p:grpSp>
        <p:nvGrpSpPr>
          <p:cNvPr id="10" name="Group 9">
            <a:extLst>
              <a:ext uri="{FF2B5EF4-FFF2-40B4-BE49-F238E27FC236}">
                <a16:creationId xmlns:a16="http://schemas.microsoft.com/office/drawing/2014/main" id="{2BEA6216-1E2A-F320-2624-D6557B76E2AD}"/>
              </a:ext>
            </a:extLst>
          </p:cNvPr>
          <p:cNvGrpSpPr/>
          <p:nvPr userDrawn="1"/>
        </p:nvGrpSpPr>
        <p:grpSpPr>
          <a:xfrm>
            <a:off x="4064000" y="2183593"/>
            <a:ext cx="995680" cy="995680"/>
            <a:chOff x="4064000" y="1900129"/>
            <a:chExt cx="995680" cy="995680"/>
          </a:xfrm>
        </p:grpSpPr>
        <p:sp>
          <p:nvSpPr>
            <p:cNvPr id="11" name="Rectangle 10">
              <a:extLst>
                <a:ext uri="{FF2B5EF4-FFF2-40B4-BE49-F238E27FC236}">
                  <a16:creationId xmlns:a16="http://schemas.microsoft.com/office/drawing/2014/main" id="{A98F47D6-B0EE-4E61-AD3E-EF1CCECC9367}"/>
                </a:ext>
              </a:extLst>
            </p:cNvPr>
            <p:cNvSpPr/>
            <p:nvPr userDrawn="1"/>
          </p:nvSpPr>
          <p:spPr>
            <a:xfrm>
              <a:off x="4064000" y="1900129"/>
              <a:ext cx="995680" cy="99568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with a person pointing at a blackboard&#10;&#10;Description automatically generated">
              <a:extLst>
                <a:ext uri="{FF2B5EF4-FFF2-40B4-BE49-F238E27FC236}">
                  <a16:creationId xmlns:a16="http://schemas.microsoft.com/office/drawing/2014/main" id="{491763BA-6D90-7EE9-BF2B-FB809D98DC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72387" y="2026047"/>
              <a:ext cx="748030" cy="748030"/>
            </a:xfrm>
            <a:prstGeom prst="rect">
              <a:avLst/>
            </a:prstGeom>
          </p:spPr>
        </p:pic>
      </p:grpSp>
      <p:grpSp>
        <p:nvGrpSpPr>
          <p:cNvPr id="13" name="Group 12">
            <a:extLst>
              <a:ext uri="{FF2B5EF4-FFF2-40B4-BE49-F238E27FC236}">
                <a16:creationId xmlns:a16="http://schemas.microsoft.com/office/drawing/2014/main" id="{AD916887-4A60-E260-7ADC-BE6699A9568A}"/>
              </a:ext>
            </a:extLst>
          </p:cNvPr>
          <p:cNvGrpSpPr/>
          <p:nvPr userDrawn="1"/>
        </p:nvGrpSpPr>
        <p:grpSpPr>
          <a:xfrm>
            <a:off x="5303520" y="2190529"/>
            <a:ext cx="995680" cy="995680"/>
            <a:chOff x="5303520" y="1907065"/>
            <a:chExt cx="995680" cy="995680"/>
          </a:xfrm>
        </p:grpSpPr>
        <p:sp>
          <p:nvSpPr>
            <p:cNvPr id="14" name="Rectangle 13">
              <a:extLst>
                <a:ext uri="{FF2B5EF4-FFF2-40B4-BE49-F238E27FC236}">
                  <a16:creationId xmlns:a16="http://schemas.microsoft.com/office/drawing/2014/main" id="{B295DC51-0DA3-D5D4-5C82-074E15685A1E}"/>
                </a:ext>
              </a:extLst>
            </p:cNvPr>
            <p:cNvSpPr/>
            <p:nvPr userDrawn="1"/>
          </p:nvSpPr>
          <p:spPr>
            <a:xfrm>
              <a:off x="5303520" y="1907065"/>
              <a:ext cx="995680" cy="99568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hand holding a plant&#10;&#10;Description automatically generated">
              <a:extLst>
                <a:ext uri="{FF2B5EF4-FFF2-40B4-BE49-F238E27FC236}">
                  <a16:creationId xmlns:a16="http://schemas.microsoft.com/office/drawing/2014/main" id="{6AAA20A3-1513-534A-6066-FC323D2B19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7480" y="2026047"/>
              <a:ext cx="717550" cy="778188"/>
            </a:xfrm>
            <a:prstGeom prst="rect">
              <a:avLst/>
            </a:prstGeom>
          </p:spPr>
        </p:pic>
      </p:grpSp>
      <p:grpSp>
        <p:nvGrpSpPr>
          <p:cNvPr id="16" name="Group 15">
            <a:extLst>
              <a:ext uri="{FF2B5EF4-FFF2-40B4-BE49-F238E27FC236}">
                <a16:creationId xmlns:a16="http://schemas.microsoft.com/office/drawing/2014/main" id="{9A40E3FE-4E9C-46D3-9F07-73E5F72186C2}"/>
              </a:ext>
            </a:extLst>
          </p:cNvPr>
          <p:cNvGrpSpPr/>
          <p:nvPr userDrawn="1"/>
        </p:nvGrpSpPr>
        <p:grpSpPr>
          <a:xfrm>
            <a:off x="6543040" y="2190529"/>
            <a:ext cx="995680" cy="995680"/>
            <a:chOff x="6543040" y="1907065"/>
            <a:chExt cx="995680" cy="995680"/>
          </a:xfrm>
        </p:grpSpPr>
        <p:sp>
          <p:nvSpPr>
            <p:cNvPr id="17" name="Rectangle 16">
              <a:extLst>
                <a:ext uri="{FF2B5EF4-FFF2-40B4-BE49-F238E27FC236}">
                  <a16:creationId xmlns:a16="http://schemas.microsoft.com/office/drawing/2014/main" id="{17ADF277-FFF1-2E70-46E4-3DCF58A2EE76}"/>
                </a:ext>
              </a:extLst>
            </p:cNvPr>
            <p:cNvSpPr/>
            <p:nvPr userDrawn="1"/>
          </p:nvSpPr>
          <p:spPr>
            <a:xfrm>
              <a:off x="6543040" y="1907065"/>
              <a:ext cx="995680" cy="99568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aphic with an arrow pointing up&#10;&#10;Description automatically generated">
              <a:extLst>
                <a:ext uri="{FF2B5EF4-FFF2-40B4-BE49-F238E27FC236}">
                  <a16:creationId xmlns:a16="http://schemas.microsoft.com/office/drawing/2014/main" id="{A1C4FA6F-2312-B2D0-6D90-31D059B4DA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08098" y="2135332"/>
              <a:ext cx="699166" cy="638745"/>
            </a:xfrm>
            <a:prstGeom prst="rect">
              <a:avLst/>
            </a:prstGeom>
          </p:spPr>
        </p:pic>
      </p:grpSp>
      <p:grpSp>
        <p:nvGrpSpPr>
          <p:cNvPr id="19" name="Group 18">
            <a:extLst>
              <a:ext uri="{FF2B5EF4-FFF2-40B4-BE49-F238E27FC236}">
                <a16:creationId xmlns:a16="http://schemas.microsoft.com/office/drawing/2014/main" id="{7987AAD9-CB01-39FF-B7F6-52B9DE9584A6}"/>
              </a:ext>
            </a:extLst>
          </p:cNvPr>
          <p:cNvGrpSpPr/>
          <p:nvPr userDrawn="1"/>
        </p:nvGrpSpPr>
        <p:grpSpPr>
          <a:xfrm>
            <a:off x="7813040" y="2183593"/>
            <a:ext cx="995680" cy="995680"/>
            <a:chOff x="7813040" y="1900129"/>
            <a:chExt cx="995680" cy="995680"/>
          </a:xfrm>
        </p:grpSpPr>
        <p:sp>
          <p:nvSpPr>
            <p:cNvPr id="20" name="Rectangle 19">
              <a:extLst>
                <a:ext uri="{FF2B5EF4-FFF2-40B4-BE49-F238E27FC236}">
                  <a16:creationId xmlns:a16="http://schemas.microsoft.com/office/drawing/2014/main" id="{374E305D-353D-E261-B43F-0BC0526169D2}"/>
                </a:ext>
              </a:extLst>
            </p:cNvPr>
            <p:cNvSpPr/>
            <p:nvPr userDrawn="1"/>
          </p:nvSpPr>
          <p:spPr>
            <a:xfrm>
              <a:off x="7813040" y="1900129"/>
              <a:ext cx="995680" cy="99568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orange checklist&#10;&#10;Description automatically generated">
              <a:extLst>
                <a:ext uri="{FF2B5EF4-FFF2-40B4-BE49-F238E27FC236}">
                  <a16:creationId xmlns:a16="http://schemas.microsoft.com/office/drawing/2014/main" id="{6ECA0926-2006-7BDA-9CF9-13FC07703C5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997251" y="2015796"/>
              <a:ext cx="645523" cy="785854"/>
            </a:xfrm>
            <a:prstGeom prst="rect">
              <a:avLst/>
            </a:prstGeom>
          </p:spPr>
        </p:pic>
      </p:grpSp>
      <p:grpSp>
        <p:nvGrpSpPr>
          <p:cNvPr id="42" name="Group 41">
            <a:extLst>
              <a:ext uri="{FF2B5EF4-FFF2-40B4-BE49-F238E27FC236}">
                <a16:creationId xmlns:a16="http://schemas.microsoft.com/office/drawing/2014/main" id="{63781518-9059-11FB-EB25-77BE92DB8E5C}"/>
              </a:ext>
            </a:extLst>
          </p:cNvPr>
          <p:cNvGrpSpPr/>
          <p:nvPr userDrawn="1"/>
        </p:nvGrpSpPr>
        <p:grpSpPr>
          <a:xfrm>
            <a:off x="2794000" y="3554984"/>
            <a:ext cx="995680" cy="995680"/>
            <a:chOff x="2794000" y="3554984"/>
            <a:chExt cx="995680" cy="995680"/>
          </a:xfrm>
        </p:grpSpPr>
        <p:sp>
          <p:nvSpPr>
            <p:cNvPr id="23" name="Rectangle 22">
              <a:extLst>
                <a:ext uri="{FF2B5EF4-FFF2-40B4-BE49-F238E27FC236}">
                  <a16:creationId xmlns:a16="http://schemas.microsoft.com/office/drawing/2014/main" id="{4B340C9B-9943-86BB-E51A-9CF59A5E09D0}"/>
                </a:ext>
              </a:extLst>
            </p:cNvPr>
            <p:cNvSpPr/>
            <p:nvPr userDrawn="1"/>
          </p:nvSpPr>
          <p:spPr>
            <a:xfrm>
              <a:off x="2794000" y="3554984"/>
              <a:ext cx="995680" cy="995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line drawing of people connected&#10;&#10;Description automatically generated">
              <a:extLst>
                <a:ext uri="{FF2B5EF4-FFF2-40B4-BE49-F238E27FC236}">
                  <a16:creationId xmlns:a16="http://schemas.microsoft.com/office/drawing/2014/main" id="{8101EE59-75F9-5302-1158-2ED9A784454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40046" y="3642276"/>
              <a:ext cx="716114" cy="853828"/>
            </a:xfrm>
            <a:prstGeom prst="rect">
              <a:avLst/>
            </a:prstGeom>
          </p:spPr>
        </p:pic>
      </p:grpSp>
      <p:grpSp>
        <p:nvGrpSpPr>
          <p:cNvPr id="25" name="Group 24">
            <a:extLst>
              <a:ext uri="{FF2B5EF4-FFF2-40B4-BE49-F238E27FC236}">
                <a16:creationId xmlns:a16="http://schemas.microsoft.com/office/drawing/2014/main" id="{71B286FB-1742-6151-679D-32852BBA6C07}"/>
              </a:ext>
            </a:extLst>
          </p:cNvPr>
          <p:cNvGrpSpPr/>
          <p:nvPr userDrawn="1"/>
        </p:nvGrpSpPr>
        <p:grpSpPr>
          <a:xfrm>
            <a:off x="4064000" y="3554984"/>
            <a:ext cx="995680" cy="995680"/>
            <a:chOff x="4064000" y="3271520"/>
            <a:chExt cx="995680" cy="995680"/>
          </a:xfrm>
        </p:grpSpPr>
        <p:sp>
          <p:nvSpPr>
            <p:cNvPr id="26" name="Rectangle 25">
              <a:extLst>
                <a:ext uri="{FF2B5EF4-FFF2-40B4-BE49-F238E27FC236}">
                  <a16:creationId xmlns:a16="http://schemas.microsoft.com/office/drawing/2014/main" id="{5D15D6D6-8AA9-C0D9-7048-6B023D5B6AD2}"/>
                </a:ext>
              </a:extLst>
            </p:cNvPr>
            <p:cNvSpPr/>
            <p:nvPr userDrawn="1"/>
          </p:nvSpPr>
          <p:spPr>
            <a:xfrm>
              <a:off x="4064000" y="3271520"/>
              <a:ext cx="995680" cy="995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white line drawing of a person pointing at a blackboard&#10;&#10;Description automatically generated">
              <a:extLst>
                <a:ext uri="{FF2B5EF4-FFF2-40B4-BE49-F238E27FC236}">
                  <a16:creationId xmlns:a16="http://schemas.microsoft.com/office/drawing/2014/main" id="{C3C1A954-AEEF-A564-F5D1-E8F593A52A4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175360" y="3395345"/>
              <a:ext cx="748029" cy="748029"/>
            </a:xfrm>
            <a:prstGeom prst="rect">
              <a:avLst/>
            </a:prstGeom>
          </p:spPr>
        </p:pic>
      </p:grpSp>
      <p:grpSp>
        <p:nvGrpSpPr>
          <p:cNvPr id="28" name="Group 27">
            <a:extLst>
              <a:ext uri="{FF2B5EF4-FFF2-40B4-BE49-F238E27FC236}">
                <a16:creationId xmlns:a16="http://schemas.microsoft.com/office/drawing/2014/main" id="{62EFBB45-975F-66FF-09A8-C9B9FC990CA1}"/>
              </a:ext>
            </a:extLst>
          </p:cNvPr>
          <p:cNvGrpSpPr/>
          <p:nvPr userDrawn="1"/>
        </p:nvGrpSpPr>
        <p:grpSpPr>
          <a:xfrm>
            <a:off x="5303520" y="3561920"/>
            <a:ext cx="995680" cy="995680"/>
            <a:chOff x="5303520" y="3278456"/>
            <a:chExt cx="995680" cy="995680"/>
          </a:xfrm>
        </p:grpSpPr>
        <p:sp>
          <p:nvSpPr>
            <p:cNvPr id="29" name="Rectangle 28">
              <a:extLst>
                <a:ext uri="{FF2B5EF4-FFF2-40B4-BE49-F238E27FC236}">
                  <a16:creationId xmlns:a16="http://schemas.microsoft.com/office/drawing/2014/main" id="{91B77479-F551-A5B9-A0BF-13059D5995D8}"/>
                </a:ext>
              </a:extLst>
            </p:cNvPr>
            <p:cNvSpPr/>
            <p:nvPr userDrawn="1"/>
          </p:nvSpPr>
          <p:spPr>
            <a:xfrm>
              <a:off x="5303520" y="3278456"/>
              <a:ext cx="995680" cy="995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hand holding a plant&#10;&#10;Description automatically generated">
              <a:extLst>
                <a:ext uri="{FF2B5EF4-FFF2-40B4-BE49-F238E27FC236}">
                  <a16:creationId xmlns:a16="http://schemas.microsoft.com/office/drawing/2014/main" id="{A7F8B569-B90C-2D06-FB51-C9760E1D14E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419985" y="3377610"/>
              <a:ext cx="722445" cy="783497"/>
            </a:xfrm>
            <a:prstGeom prst="rect">
              <a:avLst/>
            </a:prstGeom>
          </p:spPr>
        </p:pic>
      </p:grpSp>
      <p:grpSp>
        <p:nvGrpSpPr>
          <p:cNvPr id="31" name="Group 30">
            <a:extLst>
              <a:ext uri="{FF2B5EF4-FFF2-40B4-BE49-F238E27FC236}">
                <a16:creationId xmlns:a16="http://schemas.microsoft.com/office/drawing/2014/main" id="{54E3408A-6ADD-A0B1-57C3-66CA9A0D58A4}"/>
              </a:ext>
            </a:extLst>
          </p:cNvPr>
          <p:cNvGrpSpPr/>
          <p:nvPr userDrawn="1"/>
        </p:nvGrpSpPr>
        <p:grpSpPr>
          <a:xfrm>
            <a:off x="6543040" y="3561920"/>
            <a:ext cx="995680" cy="995680"/>
            <a:chOff x="6543040" y="3278456"/>
            <a:chExt cx="995680" cy="995680"/>
          </a:xfrm>
        </p:grpSpPr>
        <p:sp>
          <p:nvSpPr>
            <p:cNvPr id="32" name="Rectangle 31">
              <a:extLst>
                <a:ext uri="{FF2B5EF4-FFF2-40B4-BE49-F238E27FC236}">
                  <a16:creationId xmlns:a16="http://schemas.microsoft.com/office/drawing/2014/main" id="{1C036EF4-2A52-F046-780B-177BBD99AAE8}"/>
                </a:ext>
              </a:extLst>
            </p:cNvPr>
            <p:cNvSpPr/>
            <p:nvPr userDrawn="1"/>
          </p:nvSpPr>
          <p:spPr>
            <a:xfrm>
              <a:off x="6543040" y="3278456"/>
              <a:ext cx="995680" cy="995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white line with a arrow pointing up&#10;&#10;Description automatically generated">
              <a:extLst>
                <a:ext uri="{FF2B5EF4-FFF2-40B4-BE49-F238E27FC236}">
                  <a16:creationId xmlns:a16="http://schemas.microsoft.com/office/drawing/2014/main" id="{A94A559C-2444-1F25-BE56-DDBE1912968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681895" y="3498723"/>
              <a:ext cx="705632" cy="644651"/>
            </a:xfrm>
            <a:prstGeom prst="rect">
              <a:avLst/>
            </a:prstGeom>
          </p:spPr>
        </p:pic>
      </p:grpSp>
      <p:grpSp>
        <p:nvGrpSpPr>
          <p:cNvPr id="34" name="Group 33">
            <a:extLst>
              <a:ext uri="{FF2B5EF4-FFF2-40B4-BE49-F238E27FC236}">
                <a16:creationId xmlns:a16="http://schemas.microsoft.com/office/drawing/2014/main" id="{8FAC57EA-B1C9-B2A0-7559-13B089A0BB93}"/>
              </a:ext>
            </a:extLst>
          </p:cNvPr>
          <p:cNvGrpSpPr/>
          <p:nvPr userDrawn="1"/>
        </p:nvGrpSpPr>
        <p:grpSpPr>
          <a:xfrm>
            <a:off x="7813040" y="3554984"/>
            <a:ext cx="995680" cy="995680"/>
            <a:chOff x="7813040" y="3271520"/>
            <a:chExt cx="995680" cy="995680"/>
          </a:xfrm>
        </p:grpSpPr>
        <p:sp>
          <p:nvSpPr>
            <p:cNvPr id="35" name="Rectangle 34">
              <a:extLst>
                <a:ext uri="{FF2B5EF4-FFF2-40B4-BE49-F238E27FC236}">
                  <a16:creationId xmlns:a16="http://schemas.microsoft.com/office/drawing/2014/main" id="{7DDA1C2A-344A-364F-58F0-AEBDA040BF05}"/>
                </a:ext>
              </a:extLst>
            </p:cNvPr>
            <p:cNvSpPr/>
            <p:nvPr userDrawn="1"/>
          </p:nvSpPr>
          <p:spPr>
            <a:xfrm>
              <a:off x="7813040" y="3271520"/>
              <a:ext cx="995680" cy="995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black checklist with white ticks&#10;&#10;Description automatically generated">
              <a:extLst>
                <a:ext uri="{FF2B5EF4-FFF2-40B4-BE49-F238E27FC236}">
                  <a16:creationId xmlns:a16="http://schemas.microsoft.com/office/drawing/2014/main" id="{F28CDEE4-5793-56F6-349C-6ADBB7EEC92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997251" y="3382240"/>
              <a:ext cx="647378" cy="788112"/>
            </a:xfrm>
            <a:prstGeom prst="rect">
              <a:avLst/>
            </a:prstGeom>
          </p:spPr>
        </p:pic>
      </p:grpSp>
      <p:sp>
        <p:nvSpPr>
          <p:cNvPr id="37" name="TextBox 36">
            <a:extLst>
              <a:ext uri="{FF2B5EF4-FFF2-40B4-BE49-F238E27FC236}">
                <a16:creationId xmlns:a16="http://schemas.microsoft.com/office/drawing/2014/main" id="{BFB90A24-F809-C4A8-C1C7-C92AB840CAD5}"/>
              </a:ext>
            </a:extLst>
          </p:cNvPr>
          <p:cNvSpPr txBox="1"/>
          <p:nvPr userDrawn="1"/>
        </p:nvSpPr>
        <p:spPr>
          <a:xfrm>
            <a:off x="2793999" y="4631311"/>
            <a:ext cx="995680" cy="246221"/>
          </a:xfrm>
          <a:prstGeom prst="rect">
            <a:avLst/>
          </a:prstGeom>
          <a:noFill/>
        </p:spPr>
        <p:txBody>
          <a:bodyPr wrap="square" rtlCol="0">
            <a:spAutoFit/>
          </a:bodyPr>
          <a:lstStyle/>
          <a:p>
            <a:pPr algn="ctr"/>
            <a:r>
              <a:rPr lang="en-US" sz="1000" b="1" i="0">
                <a:latin typeface="Montserrat" pitchFamily="2" charset="77"/>
              </a:rPr>
              <a:t>Outreach</a:t>
            </a:r>
          </a:p>
        </p:txBody>
      </p:sp>
      <p:sp>
        <p:nvSpPr>
          <p:cNvPr id="38" name="TextBox 37">
            <a:extLst>
              <a:ext uri="{FF2B5EF4-FFF2-40B4-BE49-F238E27FC236}">
                <a16:creationId xmlns:a16="http://schemas.microsoft.com/office/drawing/2014/main" id="{72D960FA-AD6C-BC6B-0AE3-6ED6EFBAC185}"/>
              </a:ext>
            </a:extLst>
          </p:cNvPr>
          <p:cNvSpPr txBox="1"/>
          <p:nvPr userDrawn="1"/>
        </p:nvSpPr>
        <p:spPr>
          <a:xfrm>
            <a:off x="4064000" y="4631311"/>
            <a:ext cx="995680" cy="246221"/>
          </a:xfrm>
          <a:prstGeom prst="rect">
            <a:avLst/>
          </a:prstGeom>
          <a:noFill/>
        </p:spPr>
        <p:txBody>
          <a:bodyPr wrap="square" rtlCol="0">
            <a:spAutoFit/>
          </a:bodyPr>
          <a:lstStyle/>
          <a:p>
            <a:pPr algn="ctr"/>
            <a:r>
              <a:rPr lang="en-US" sz="1000" b="1" i="0">
                <a:latin typeface="Montserrat" pitchFamily="2" charset="77"/>
              </a:rPr>
              <a:t>Training</a:t>
            </a:r>
          </a:p>
        </p:txBody>
      </p:sp>
      <p:sp>
        <p:nvSpPr>
          <p:cNvPr id="39" name="TextBox 38">
            <a:extLst>
              <a:ext uri="{FF2B5EF4-FFF2-40B4-BE49-F238E27FC236}">
                <a16:creationId xmlns:a16="http://schemas.microsoft.com/office/drawing/2014/main" id="{C4EE57C0-7A17-3656-BFA2-7C783032825B}"/>
              </a:ext>
            </a:extLst>
          </p:cNvPr>
          <p:cNvSpPr txBox="1"/>
          <p:nvPr userDrawn="1"/>
        </p:nvSpPr>
        <p:spPr>
          <a:xfrm>
            <a:off x="5303520" y="4631311"/>
            <a:ext cx="995680" cy="246221"/>
          </a:xfrm>
          <a:prstGeom prst="rect">
            <a:avLst/>
          </a:prstGeom>
          <a:noFill/>
        </p:spPr>
        <p:txBody>
          <a:bodyPr wrap="square" rtlCol="0">
            <a:spAutoFit/>
          </a:bodyPr>
          <a:lstStyle/>
          <a:p>
            <a:pPr algn="ctr"/>
            <a:r>
              <a:rPr lang="en-US" sz="1000" b="1" i="0">
                <a:latin typeface="Montserrat" pitchFamily="2" charset="77"/>
              </a:rPr>
              <a:t>Adoption</a:t>
            </a:r>
          </a:p>
        </p:txBody>
      </p:sp>
      <p:sp>
        <p:nvSpPr>
          <p:cNvPr id="40" name="TextBox 39">
            <a:extLst>
              <a:ext uri="{FF2B5EF4-FFF2-40B4-BE49-F238E27FC236}">
                <a16:creationId xmlns:a16="http://schemas.microsoft.com/office/drawing/2014/main" id="{E578BBC1-70A0-44A9-7F30-11F9D7A38C56}"/>
              </a:ext>
            </a:extLst>
          </p:cNvPr>
          <p:cNvSpPr txBox="1"/>
          <p:nvPr userDrawn="1"/>
        </p:nvSpPr>
        <p:spPr>
          <a:xfrm>
            <a:off x="6543040" y="4631311"/>
            <a:ext cx="995680" cy="246221"/>
          </a:xfrm>
          <a:prstGeom prst="rect">
            <a:avLst/>
          </a:prstGeom>
          <a:noFill/>
        </p:spPr>
        <p:txBody>
          <a:bodyPr wrap="square" rtlCol="0">
            <a:spAutoFit/>
          </a:bodyPr>
          <a:lstStyle/>
          <a:p>
            <a:pPr algn="ctr"/>
            <a:r>
              <a:rPr lang="en-US" sz="1000" b="1" i="0">
                <a:latin typeface="Montserrat" pitchFamily="2" charset="77"/>
              </a:rPr>
              <a:t>Evaluation</a:t>
            </a:r>
          </a:p>
        </p:txBody>
      </p:sp>
      <p:sp>
        <p:nvSpPr>
          <p:cNvPr id="41" name="TextBox 40">
            <a:extLst>
              <a:ext uri="{FF2B5EF4-FFF2-40B4-BE49-F238E27FC236}">
                <a16:creationId xmlns:a16="http://schemas.microsoft.com/office/drawing/2014/main" id="{50E68BC5-B49D-3348-6C25-09272D52B686}"/>
              </a:ext>
            </a:extLst>
          </p:cNvPr>
          <p:cNvSpPr txBox="1"/>
          <p:nvPr userDrawn="1"/>
        </p:nvSpPr>
        <p:spPr>
          <a:xfrm>
            <a:off x="7822172" y="4631311"/>
            <a:ext cx="995680" cy="246221"/>
          </a:xfrm>
          <a:prstGeom prst="rect">
            <a:avLst/>
          </a:prstGeom>
          <a:noFill/>
        </p:spPr>
        <p:txBody>
          <a:bodyPr wrap="square" rtlCol="0">
            <a:spAutoFit/>
          </a:bodyPr>
          <a:lstStyle/>
          <a:p>
            <a:pPr algn="ctr"/>
            <a:r>
              <a:rPr lang="en-US" sz="1000" b="1" i="0">
                <a:latin typeface="Montserrat" pitchFamily="2" charset="77"/>
              </a:rPr>
              <a:t>Reporting</a:t>
            </a:r>
          </a:p>
        </p:txBody>
      </p:sp>
    </p:spTree>
    <p:extLst>
      <p:ext uri="{BB962C8B-B14F-4D97-AF65-F5344CB8AC3E}">
        <p14:creationId xmlns:p14="http://schemas.microsoft.com/office/powerpoint/2010/main" val="372700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Discus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592DAA-3CDC-E0B9-7439-3EB974096C98}"/>
              </a:ext>
            </a:extLst>
          </p:cNvPr>
          <p:cNvSpPr>
            <a:spLocks noGrp="1"/>
          </p:cNvSpPr>
          <p:nvPr>
            <p:ph type="dt" sz="half" idx="10"/>
          </p:nvPr>
        </p:nvSpPr>
        <p:spPr/>
        <p:txBody>
          <a:bodyPr/>
          <a:lstStyle/>
          <a:p>
            <a:fld id="{8B4778FB-94CC-4A74-8435-F5BC03A13F3C}" type="datetimeFigureOut">
              <a:rPr lang="en-US" smtClean="0"/>
              <a:t>4/9/2025</a:t>
            </a:fld>
            <a:endParaRPr lang="en-US"/>
          </a:p>
        </p:txBody>
      </p:sp>
      <p:sp>
        <p:nvSpPr>
          <p:cNvPr id="4" name="Footer Placeholder 3">
            <a:extLst>
              <a:ext uri="{FF2B5EF4-FFF2-40B4-BE49-F238E27FC236}">
                <a16:creationId xmlns:a16="http://schemas.microsoft.com/office/drawing/2014/main" id="{2D57BFF9-EB77-1965-0C8A-6714AE311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A9F54-AC11-69F0-713F-2BC9D2266D27}"/>
              </a:ext>
            </a:extLst>
          </p:cNvPr>
          <p:cNvSpPr>
            <a:spLocks noGrp="1"/>
          </p:cNvSpPr>
          <p:nvPr>
            <p:ph type="sldNum" sz="quarter" idx="12"/>
          </p:nvPr>
        </p:nvSpPr>
        <p:spPr/>
        <p:txBody>
          <a:bodyPr/>
          <a:lstStyle/>
          <a:p>
            <a:fld id="{BA0C4A56-3BB8-453F-9CD9-F1B68BDFAB2F}" type="slidenum">
              <a:rPr lang="en-US" smtClean="0"/>
              <a:t>‹#›</a:t>
            </a:fld>
            <a:endParaRPr lang="en-US"/>
          </a:p>
        </p:txBody>
      </p:sp>
      <p:sp>
        <p:nvSpPr>
          <p:cNvPr id="7" name="Rectangle 6">
            <a:extLst>
              <a:ext uri="{FF2B5EF4-FFF2-40B4-BE49-F238E27FC236}">
                <a16:creationId xmlns:a16="http://schemas.microsoft.com/office/drawing/2014/main" id="{572ED1D3-B17E-B3BA-FE24-B891613C0EE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ield of wheat with the sun in the background&#10;&#10;Description automatically generated">
            <a:extLst>
              <a:ext uri="{FF2B5EF4-FFF2-40B4-BE49-F238E27FC236}">
                <a16:creationId xmlns:a16="http://schemas.microsoft.com/office/drawing/2014/main" id="{CF50C10E-2CB2-374D-02DA-8BB32E220B81}"/>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r="-1" b="-1"/>
          <a:stretch/>
        </p:blipFill>
        <p:spPr>
          <a:xfrm>
            <a:off x="22" y="10"/>
            <a:ext cx="12188930" cy="6857990"/>
          </a:xfrm>
          <a:prstGeom prst="rect">
            <a:avLst/>
          </a:prstGeom>
        </p:spPr>
      </p:pic>
      <p:sp>
        <p:nvSpPr>
          <p:cNvPr id="9" name="Title 1">
            <a:extLst>
              <a:ext uri="{FF2B5EF4-FFF2-40B4-BE49-F238E27FC236}">
                <a16:creationId xmlns:a16="http://schemas.microsoft.com/office/drawing/2014/main" id="{A0B2C24B-7F67-2C5E-FDFA-CB818159C500}"/>
              </a:ext>
            </a:extLst>
          </p:cNvPr>
          <p:cNvSpPr>
            <a:spLocks noGrp="1"/>
          </p:cNvSpPr>
          <p:nvPr>
            <p:ph type="title"/>
          </p:nvPr>
        </p:nvSpPr>
        <p:spPr>
          <a:xfrm>
            <a:off x="1629480" y="1458654"/>
            <a:ext cx="9144000" cy="3063240"/>
          </a:xfrm>
        </p:spPr>
        <p:txBody>
          <a:bodyPr vert="horz" lIns="91440" tIns="45720" rIns="91440" bIns="45720" rtlCol="0" anchor="t" anchorCtr="0">
            <a:normAutofit/>
          </a:bodyPr>
          <a:lstStyle/>
          <a:p>
            <a:pPr algn="ctr"/>
            <a:r>
              <a:rPr lang="en-US" sz="5200" b="1">
                <a:solidFill>
                  <a:schemeClr val="bg1"/>
                </a:solidFill>
              </a:rPr>
              <a:t>Questions/Discussion</a:t>
            </a:r>
          </a:p>
        </p:txBody>
      </p:sp>
      <p:pic>
        <p:nvPicPr>
          <p:cNvPr id="10" name="Picture 9">
            <a:extLst>
              <a:ext uri="{FF2B5EF4-FFF2-40B4-BE49-F238E27FC236}">
                <a16:creationId xmlns:a16="http://schemas.microsoft.com/office/drawing/2014/main" id="{8379097E-F75D-4071-85FA-15C6AEF350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84110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4/9/2025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06522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4/9/2025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2611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4/9/2025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1875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4/9/2025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7666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4/9/2025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98344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4/9/2025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7010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4/9/2025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99159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4/9/2025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1505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4/9/2025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317681602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1" r:id="rId16"/>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7FA35B63_CB40A765.xm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hyperlink" Target="https://farmlandinfo.org/publications/climate-smart-adoption-fact-sheet-seri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A35B6C_55AADCAD.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18/10/relationships/comments" Target="../comments/modernComment_7FA35B8A_88207414.xm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448_385E64A5.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445_3D3A6486.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s://farmland.org/virtual-learning-circle-guide/"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hyperlink" Target="https://farmland.org/ne-soil-health-cohort/" TargetMode="External"/><Relationship Id="rId3" Type="http://schemas.openxmlformats.org/officeDocument/2006/relationships/slideLayout" Target="../slideLayouts/slideLayout14.xml"/><Relationship Id="rId7" Type="http://schemas.openxmlformats.org/officeDocument/2006/relationships/image" Target="../media/image5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limatelandleaders.org/" TargetMode="External"/><Relationship Id="rId5" Type="http://schemas.openxmlformats.org/officeDocument/2006/relationships/image" Target="../media/image2.png"/><Relationship Id="rId4" Type="http://schemas.openxmlformats.org/officeDocument/2006/relationships/notesSlide" Target="../notesSlides/notesSlide33.xml"/><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8.jpe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openxmlformats.org/officeDocument/2006/relationships/hyperlink" Target="https://quiviracoalition.org/events/" TargetMode="External"/><Relationship Id="rId3" Type="http://schemas.openxmlformats.org/officeDocument/2006/relationships/slideLayout" Target="../slideLayouts/slideLayout14.xml"/><Relationship Id="rId7" Type="http://schemas.openxmlformats.org/officeDocument/2006/relationships/hyperlink" Target="https://futureharvest.org/resources/resources-for-farmers/webinar-recording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americanfarmlandtrust.sharepoint.com/:f:/s/National-Programs/EspVj10HXS1CloOD2bevLJkBtKg_IRQrPjfGFv930kED8Q?e=zUmVfN" TargetMode="External"/><Relationship Id="rId5" Type="http://schemas.openxmlformats.org/officeDocument/2006/relationships/hyperlink" Target="https://americanfarmlandtrust.sharepoint.com/:f:/s/National-Programs/Ep0mi6g_N9JFjrLVG0nPaaMBxflWG0-3FrjAtPi3TN399A?e=ixLhVe" TargetMode="External"/><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hyperlink" Target="https://americanfarmlandtrust.sharepoint.com/:w:/s/Beef-ClimateSmartAgCCCProposals/EWCgRsTWU3pOtfrIhXpXOdUB79miZ0MPmc9tli_fhvNV4g?e=UsAxq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A35B58_63CCE263.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43FB-4B18-0002-2F0B-D8A94F772E6F}"/>
              </a:ext>
            </a:extLst>
          </p:cNvPr>
          <p:cNvSpPr>
            <a:spLocks noGrp="1"/>
          </p:cNvSpPr>
          <p:nvPr>
            <p:ph type="ctrTitle"/>
          </p:nvPr>
        </p:nvSpPr>
        <p:spPr/>
        <p:txBody>
          <a:bodyPr>
            <a:normAutofit/>
          </a:bodyPr>
          <a:lstStyle/>
          <a:p>
            <a:r>
              <a:rPr lang="en-US" sz="5400" b="1">
                <a:solidFill>
                  <a:srgbClr val="3B7D23"/>
                </a:solidFill>
                <a:latin typeface="Montserrat" pitchFamily="2" charset="77"/>
              </a:rPr>
              <a:t>PART 1: LAUNCHING PEER NETWORKS</a:t>
            </a:r>
          </a:p>
        </p:txBody>
      </p:sp>
      <p:sp>
        <p:nvSpPr>
          <p:cNvPr id="3" name="Subtitle 2">
            <a:extLst>
              <a:ext uri="{FF2B5EF4-FFF2-40B4-BE49-F238E27FC236}">
                <a16:creationId xmlns:a16="http://schemas.microsoft.com/office/drawing/2014/main" id="{98C471EC-D7B1-C6A9-6855-1CCE32F4A953}"/>
              </a:ext>
            </a:extLst>
          </p:cNvPr>
          <p:cNvSpPr>
            <a:spLocks noGrp="1"/>
          </p:cNvSpPr>
          <p:nvPr>
            <p:ph type="subTitle" idx="1"/>
          </p:nvPr>
        </p:nvSpPr>
        <p:spPr>
          <a:xfrm>
            <a:off x="1523999" y="2066742"/>
            <a:ext cx="9144000" cy="800996"/>
          </a:xfrm>
        </p:spPr>
        <p:txBody>
          <a:bodyPr vert="horz" lIns="91440" tIns="45720" rIns="91440" bIns="45720" rtlCol="0" anchor="t">
            <a:normAutofit fontScale="92500" lnSpcReduction="20000"/>
          </a:bodyPr>
          <a:lstStyle/>
          <a:p>
            <a:r>
              <a:rPr lang="en-US" sz="2400">
                <a:solidFill>
                  <a:srgbClr val="3B7D23"/>
                </a:solidFill>
                <a:latin typeface="Montserrat"/>
              </a:rPr>
              <a:t>How to support climate-smart agricultural practice adoption through peer networks</a:t>
            </a:r>
          </a:p>
        </p:txBody>
      </p:sp>
    </p:spTree>
    <p:extLst>
      <p:ext uri="{BB962C8B-B14F-4D97-AF65-F5344CB8AC3E}">
        <p14:creationId xmlns:p14="http://schemas.microsoft.com/office/powerpoint/2010/main" val="145918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52FEE-C3D8-B1CC-0E33-1C922DC7C26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9569E3C-B2CE-2F1B-2B2C-74F74A322F13}"/>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58229-7790-5BEC-C655-BEAB4DF4AD4D}"/>
              </a:ext>
            </a:extLst>
          </p:cNvPr>
          <p:cNvSpPr>
            <a:spLocks noGrp="1"/>
          </p:cNvSpPr>
          <p:nvPr>
            <p:ph type="title"/>
          </p:nvPr>
        </p:nvSpPr>
        <p:spPr>
          <a:xfrm>
            <a:off x="555813" y="197242"/>
            <a:ext cx="10711738" cy="1033669"/>
          </a:xfrm>
        </p:spPr>
        <p:txBody>
          <a:bodyPr>
            <a:normAutofit/>
          </a:bodyPr>
          <a:lstStyle/>
          <a:p>
            <a:r>
              <a:rPr lang="en-US" sz="4000" b="1">
                <a:latin typeface="Montserrat"/>
              </a:rPr>
              <a:t>WHAT’S EFFECTIVE?</a:t>
            </a:r>
          </a:p>
        </p:txBody>
      </p:sp>
      <p:pic>
        <p:nvPicPr>
          <p:cNvPr id="4" name="Picture 3">
            <a:extLst>
              <a:ext uri="{FF2B5EF4-FFF2-40B4-BE49-F238E27FC236}">
                <a16:creationId xmlns:a16="http://schemas.microsoft.com/office/drawing/2014/main" id="{CC426755-3552-84D2-71D2-2D4DB666AA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Content Placeholder 2">
            <a:extLst>
              <a:ext uri="{FF2B5EF4-FFF2-40B4-BE49-F238E27FC236}">
                <a16:creationId xmlns:a16="http://schemas.microsoft.com/office/drawing/2014/main" id="{044A92AA-9D86-0373-872E-07DFEF03AD48}"/>
              </a:ext>
            </a:extLst>
          </p:cNvPr>
          <p:cNvSpPr>
            <a:spLocks noGrp="1"/>
          </p:cNvSpPr>
          <p:nvPr/>
        </p:nvSpPr>
        <p:spPr>
          <a:xfrm>
            <a:off x="1100929" y="2019132"/>
            <a:ext cx="4489974" cy="354660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pPr>
            <a:r>
              <a:rPr lang="en-US" i="1">
                <a:latin typeface="Montserrat" pitchFamily="2" charset="77"/>
              </a:rPr>
              <a:t>“Farmers often are most receptive to new information </a:t>
            </a:r>
            <a:r>
              <a:rPr lang="en-US" b="1" i="1">
                <a:latin typeface="Montserrat" pitchFamily="2" charset="77"/>
              </a:rPr>
              <a:t>when it comes from other farmers. There is a deeper trust </a:t>
            </a:r>
            <a:r>
              <a:rPr lang="en-US" i="1">
                <a:latin typeface="Montserrat" pitchFamily="2" charset="77"/>
              </a:rPr>
              <a:t>that comes with this process as the receiving farmer feels they are getting the benefit of knowledge gained from others who have had similar life experiences. </a:t>
            </a:r>
          </a:p>
          <a:p>
            <a:pPr marL="0" indent="0">
              <a:lnSpc>
                <a:spcPct val="120000"/>
              </a:lnSpc>
            </a:pPr>
            <a:r>
              <a:rPr lang="en-US" i="1">
                <a:latin typeface="Montserrat" pitchFamily="2" charset="77"/>
              </a:rPr>
              <a:t>- John Fike, Ph.D. Professor of Forage Extension Specialist Virginia Tech</a:t>
            </a:r>
          </a:p>
        </p:txBody>
      </p:sp>
      <p:pic>
        <p:nvPicPr>
          <p:cNvPr id="17" name="Picture 16" descr="A person standing in front of a tractor&#10;&#10;Description automatically generated">
            <a:extLst>
              <a:ext uri="{FF2B5EF4-FFF2-40B4-BE49-F238E27FC236}">
                <a16:creationId xmlns:a16="http://schemas.microsoft.com/office/drawing/2014/main" id="{8B863510-5FB9-2103-49EF-05CC2468F0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029" y="0"/>
            <a:ext cx="5143971" cy="6858000"/>
          </a:xfrm>
          <a:prstGeom prst="rect">
            <a:avLst/>
          </a:prstGeom>
        </p:spPr>
      </p:pic>
      <p:sp>
        <p:nvSpPr>
          <p:cNvPr id="6" name="TextBox 5">
            <a:extLst>
              <a:ext uri="{FF2B5EF4-FFF2-40B4-BE49-F238E27FC236}">
                <a16:creationId xmlns:a16="http://schemas.microsoft.com/office/drawing/2014/main" id="{8B6978EC-3B2B-9965-374F-6403F6ACCCB4}"/>
              </a:ext>
            </a:extLst>
          </p:cNvPr>
          <p:cNvSpPr txBox="1"/>
          <p:nvPr/>
        </p:nvSpPr>
        <p:spPr>
          <a:xfrm>
            <a:off x="9620014" y="6243535"/>
            <a:ext cx="2518347" cy="461665"/>
          </a:xfrm>
          <a:prstGeom prst="rect">
            <a:avLst/>
          </a:prstGeom>
          <a:noFill/>
        </p:spPr>
        <p:txBody>
          <a:bodyPr wrap="square" rtlCol="0">
            <a:spAutoFit/>
          </a:bodyPr>
          <a:lstStyle/>
          <a:p>
            <a:r>
              <a:rPr lang="en-US" sz="1200">
                <a:solidFill>
                  <a:schemeClr val="bg1"/>
                </a:solidFill>
              </a:rPr>
              <a:t>New York Women for the Land</a:t>
            </a:r>
          </a:p>
          <a:p>
            <a:r>
              <a:rPr lang="en-US" sz="1200">
                <a:solidFill>
                  <a:schemeClr val="bg1"/>
                </a:solidFill>
              </a:rPr>
              <a:t>Photo Credit: Stephanie Castle</a:t>
            </a:r>
          </a:p>
        </p:txBody>
      </p:sp>
    </p:spTree>
    <p:extLst>
      <p:ext uri="{BB962C8B-B14F-4D97-AF65-F5344CB8AC3E}">
        <p14:creationId xmlns:p14="http://schemas.microsoft.com/office/powerpoint/2010/main" val="281937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E7FB-9E39-2CCC-2BE9-4626034C039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8AEFCE-F2F8-0F83-1FB8-6215ED87128D}"/>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3E390-B21F-E57F-EBAA-FE2E06A78A14}"/>
              </a:ext>
            </a:extLst>
          </p:cNvPr>
          <p:cNvSpPr>
            <a:spLocks noGrp="1"/>
          </p:cNvSpPr>
          <p:nvPr>
            <p:ph type="title"/>
          </p:nvPr>
        </p:nvSpPr>
        <p:spPr>
          <a:xfrm>
            <a:off x="555813" y="197242"/>
            <a:ext cx="10711738" cy="1033669"/>
          </a:xfrm>
        </p:spPr>
        <p:txBody>
          <a:bodyPr>
            <a:normAutofit/>
          </a:bodyPr>
          <a:lstStyle/>
          <a:p>
            <a:r>
              <a:rPr lang="en-US" sz="4000" b="1">
                <a:latin typeface="Montserrat"/>
              </a:rPr>
              <a:t>WHAT’S EFFECTIVE?</a:t>
            </a:r>
          </a:p>
        </p:txBody>
      </p:sp>
      <p:pic>
        <p:nvPicPr>
          <p:cNvPr id="4" name="Picture 3">
            <a:extLst>
              <a:ext uri="{FF2B5EF4-FFF2-40B4-BE49-F238E27FC236}">
                <a16:creationId xmlns:a16="http://schemas.microsoft.com/office/drawing/2014/main" id="{879B176A-85B1-D2E0-0588-C47F69D05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Content Placeholder 2">
            <a:extLst>
              <a:ext uri="{FF2B5EF4-FFF2-40B4-BE49-F238E27FC236}">
                <a16:creationId xmlns:a16="http://schemas.microsoft.com/office/drawing/2014/main" id="{28F457F0-906C-1531-BAEF-1C5655F2BB32}"/>
              </a:ext>
            </a:extLst>
          </p:cNvPr>
          <p:cNvSpPr>
            <a:spLocks noGrp="1"/>
          </p:cNvSpPr>
          <p:nvPr/>
        </p:nvSpPr>
        <p:spPr>
          <a:xfrm>
            <a:off x="1100929" y="2019132"/>
            <a:ext cx="4489974" cy="354660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pPr>
            <a:r>
              <a:rPr lang="en-US" i="1">
                <a:latin typeface="Montserrat" pitchFamily="2" charset="77"/>
              </a:rPr>
              <a:t>“Farmers </a:t>
            </a:r>
            <a:r>
              <a:rPr lang="en-US" b="1" i="1">
                <a:latin typeface="Montserrat" pitchFamily="2" charset="77"/>
              </a:rPr>
              <a:t>learn directly from other farmers in multiple ways</a:t>
            </a:r>
            <a:r>
              <a:rPr lang="en-US" i="1">
                <a:latin typeface="Montserrat" pitchFamily="2" charset="77"/>
              </a:rPr>
              <a:t>: through conversations and also through visual observation of farming practices…. </a:t>
            </a:r>
          </a:p>
          <a:p>
            <a:pPr marL="0" indent="0">
              <a:lnSpc>
                <a:spcPct val="120000"/>
              </a:lnSpc>
            </a:pPr>
            <a:r>
              <a:rPr lang="en-US" i="1">
                <a:latin typeface="Montserrat" pitchFamily="2" charset="77"/>
              </a:rPr>
              <a:t>The particular strength of demonstration activity is that it </a:t>
            </a:r>
            <a:r>
              <a:rPr lang="en-US" b="1" i="1">
                <a:latin typeface="Montserrat" pitchFamily="2" charset="77"/>
              </a:rPr>
              <a:t>enables experiential learning and direct communication</a:t>
            </a:r>
            <a:r>
              <a:rPr lang="en-US" i="1">
                <a:latin typeface="Montserrat" pitchFamily="2" charset="77"/>
              </a:rPr>
              <a:t> between peers.”</a:t>
            </a:r>
          </a:p>
          <a:p>
            <a:pPr marL="0" indent="0">
              <a:lnSpc>
                <a:spcPct val="120000"/>
              </a:lnSpc>
            </a:pPr>
            <a:r>
              <a:rPr lang="en-US" i="1">
                <a:latin typeface="Montserrat" pitchFamily="2" charset="77"/>
              </a:rPr>
              <a:t>- Sutherland and Marchand, 2021</a:t>
            </a:r>
          </a:p>
        </p:txBody>
      </p:sp>
      <p:pic>
        <p:nvPicPr>
          <p:cNvPr id="15" name="Picture 14" descr="A group of people standing in a field&#10;&#10;Description automatically generated">
            <a:extLst>
              <a:ext uri="{FF2B5EF4-FFF2-40B4-BE49-F238E27FC236}">
                <a16:creationId xmlns:a16="http://schemas.microsoft.com/office/drawing/2014/main" id="{38C8B05A-F115-7E18-1568-B6F66117BB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0658" y="0"/>
            <a:ext cx="5171341" cy="6858000"/>
          </a:xfrm>
          <a:prstGeom prst="rect">
            <a:avLst/>
          </a:prstGeom>
        </p:spPr>
      </p:pic>
      <p:sp>
        <p:nvSpPr>
          <p:cNvPr id="6" name="TextBox 5">
            <a:extLst>
              <a:ext uri="{FF2B5EF4-FFF2-40B4-BE49-F238E27FC236}">
                <a16:creationId xmlns:a16="http://schemas.microsoft.com/office/drawing/2014/main" id="{C2F2D80F-498A-9A28-4760-B3BFBF324EC6}"/>
              </a:ext>
            </a:extLst>
          </p:cNvPr>
          <p:cNvSpPr txBox="1"/>
          <p:nvPr/>
        </p:nvSpPr>
        <p:spPr>
          <a:xfrm>
            <a:off x="9074045" y="6214150"/>
            <a:ext cx="3117954" cy="461665"/>
          </a:xfrm>
          <a:prstGeom prst="rect">
            <a:avLst/>
          </a:prstGeom>
          <a:noFill/>
        </p:spPr>
        <p:txBody>
          <a:bodyPr wrap="square" lIns="91440" tIns="45720" rIns="91440" bIns="45720" rtlCol="0" anchor="t">
            <a:spAutoFit/>
          </a:bodyPr>
          <a:lstStyle/>
          <a:p>
            <a:r>
              <a:rPr lang="en-US" sz="1200">
                <a:solidFill>
                  <a:schemeClr val="bg1"/>
                </a:solidFill>
              </a:rPr>
              <a:t>Farmland for a New Generation NY</a:t>
            </a:r>
          </a:p>
          <a:p>
            <a:r>
              <a:rPr lang="en-US" sz="1200">
                <a:solidFill>
                  <a:schemeClr val="bg1"/>
                </a:solidFill>
              </a:rPr>
              <a:t>Photo Credit: Stephanie Castle</a:t>
            </a:r>
          </a:p>
        </p:txBody>
      </p:sp>
    </p:spTree>
    <p:extLst>
      <p:ext uri="{BB962C8B-B14F-4D97-AF65-F5344CB8AC3E}">
        <p14:creationId xmlns:p14="http://schemas.microsoft.com/office/powerpoint/2010/main" val="350462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D983-49DB-1122-C2E5-FBA6BC6E66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824DDCC-0580-71D7-A7FA-952C4D5D2AA9}"/>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48255-5851-A6F1-CA2C-64F0D4268220}"/>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PEER NETWORKS CAN . . .</a:t>
            </a:r>
          </a:p>
        </p:txBody>
      </p:sp>
      <p:sp>
        <p:nvSpPr>
          <p:cNvPr id="3" name="Content Placeholder 2">
            <a:extLst>
              <a:ext uri="{FF2B5EF4-FFF2-40B4-BE49-F238E27FC236}">
                <a16:creationId xmlns:a16="http://schemas.microsoft.com/office/drawing/2014/main" id="{FFF87E30-45B2-38F0-6AE8-2D1D5192E5BE}"/>
              </a:ext>
            </a:extLst>
          </p:cNvPr>
          <p:cNvSpPr>
            <a:spLocks noGrp="1"/>
          </p:cNvSpPr>
          <p:nvPr>
            <p:ph idx="1"/>
          </p:nvPr>
        </p:nvSpPr>
        <p:spPr>
          <a:xfrm>
            <a:off x="2201527" y="1428153"/>
            <a:ext cx="8796567" cy="4455099"/>
          </a:xfrm>
        </p:spPr>
        <p:txBody>
          <a:bodyPr anchor="ctr">
            <a:normAutofit fontScale="40000" lnSpcReduction="20000"/>
          </a:bodyPr>
          <a:lstStyle/>
          <a:p>
            <a:pPr>
              <a:lnSpc>
                <a:spcPct val="120000"/>
              </a:lnSpc>
              <a:spcBef>
                <a:spcPts val="1600"/>
              </a:spcBef>
            </a:pPr>
            <a:r>
              <a:rPr lang="en-US" sz="5900">
                <a:latin typeface="Montserrat Light"/>
              </a:rPr>
              <a:t>Connect members to resources</a:t>
            </a:r>
          </a:p>
          <a:p>
            <a:pPr>
              <a:lnSpc>
                <a:spcPct val="120000"/>
              </a:lnSpc>
              <a:spcBef>
                <a:spcPts val="1600"/>
              </a:spcBef>
            </a:pPr>
            <a:r>
              <a:rPr lang="en-US" sz="5900">
                <a:latin typeface="Montserrat Light"/>
              </a:rPr>
              <a:t>Support members in responding to emerging needs </a:t>
            </a:r>
          </a:p>
          <a:p>
            <a:pPr>
              <a:lnSpc>
                <a:spcPct val="120000"/>
              </a:lnSpc>
              <a:spcBef>
                <a:spcPts val="1600"/>
              </a:spcBef>
            </a:pPr>
            <a:r>
              <a:rPr lang="en-US" sz="5900">
                <a:latin typeface="Montserrat Light"/>
              </a:rPr>
              <a:t>Build new knowledge on existing knowledge in creative ways</a:t>
            </a:r>
          </a:p>
          <a:p>
            <a:pPr>
              <a:lnSpc>
                <a:spcPct val="120000"/>
              </a:lnSpc>
              <a:spcBef>
                <a:spcPts val="1600"/>
              </a:spcBef>
            </a:pPr>
            <a:r>
              <a:rPr lang="en-US" sz="5900">
                <a:latin typeface="Montserrat Light"/>
              </a:rPr>
              <a:t>Create opportunities for collaborative learning and problem-solving</a:t>
            </a:r>
          </a:p>
          <a:p>
            <a:pPr>
              <a:lnSpc>
                <a:spcPct val="120000"/>
              </a:lnSpc>
              <a:spcBef>
                <a:spcPts val="1600"/>
              </a:spcBef>
            </a:pPr>
            <a:r>
              <a:rPr lang="en-US" sz="5900">
                <a:latin typeface="Montserrat Light"/>
              </a:rPr>
              <a:t>Help members build community and foster mutual aid, thus supporting their overall wellness and resilience to future challenges</a:t>
            </a:r>
          </a:p>
          <a:p>
            <a:endParaRPr lang="en-US" sz="2000"/>
          </a:p>
        </p:txBody>
      </p:sp>
      <p:pic>
        <p:nvPicPr>
          <p:cNvPr id="4" name="Picture 3">
            <a:extLst>
              <a:ext uri="{FF2B5EF4-FFF2-40B4-BE49-F238E27FC236}">
                <a16:creationId xmlns:a16="http://schemas.microsoft.com/office/drawing/2014/main" id="{8344970C-29C5-1A36-37B0-50FB8B3BD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341001200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C5032-37B9-5403-AE47-E3EE81335F8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06714F-E35A-F1B3-003B-5FF4AB0AD3A7}"/>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B3278-4E80-7D3F-0244-04068CCF01E6}"/>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PEER NETWORKS ARE . . .</a:t>
            </a:r>
          </a:p>
        </p:txBody>
      </p:sp>
      <p:sp>
        <p:nvSpPr>
          <p:cNvPr id="3" name="Content Placeholder 2">
            <a:extLst>
              <a:ext uri="{FF2B5EF4-FFF2-40B4-BE49-F238E27FC236}">
                <a16:creationId xmlns:a16="http://schemas.microsoft.com/office/drawing/2014/main" id="{2681FB49-5BDE-DB11-E192-F466625A425B}"/>
              </a:ext>
            </a:extLst>
          </p:cNvPr>
          <p:cNvSpPr>
            <a:spLocks noGrp="1"/>
          </p:cNvSpPr>
          <p:nvPr>
            <p:ph idx="1"/>
          </p:nvPr>
        </p:nvSpPr>
        <p:spPr>
          <a:xfrm>
            <a:off x="2201527" y="1328206"/>
            <a:ext cx="8796567" cy="4555046"/>
          </a:xfrm>
        </p:spPr>
        <p:txBody>
          <a:bodyPr anchor="ctr">
            <a:normAutofit fontScale="25000" lnSpcReduction="20000"/>
          </a:bodyPr>
          <a:lstStyle/>
          <a:p>
            <a:pPr>
              <a:lnSpc>
                <a:spcPct val="120000"/>
              </a:lnSpc>
              <a:spcBef>
                <a:spcPts val="1600"/>
              </a:spcBef>
            </a:pPr>
            <a:r>
              <a:rPr lang="en-US" sz="9600">
                <a:latin typeface="Montserrat Light"/>
              </a:rPr>
              <a:t>Persuasive</a:t>
            </a:r>
          </a:p>
          <a:p>
            <a:pPr lvl="1">
              <a:lnSpc>
                <a:spcPct val="120000"/>
              </a:lnSpc>
              <a:spcBef>
                <a:spcPts val="1600"/>
              </a:spcBef>
            </a:pPr>
            <a:r>
              <a:rPr lang="en-US" sz="5500">
                <a:latin typeface="Montserrat Light"/>
              </a:rPr>
              <a:t>Producers are more likely to adopt practices they see their peers implementing.</a:t>
            </a:r>
          </a:p>
          <a:p>
            <a:pPr lvl="1">
              <a:lnSpc>
                <a:spcPct val="120000"/>
              </a:lnSpc>
              <a:spcBef>
                <a:spcPts val="1600"/>
              </a:spcBef>
            </a:pPr>
            <a:r>
              <a:rPr lang="en-US" sz="5500">
                <a:latin typeface="Montserrat Light"/>
              </a:rPr>
              <a:t>As trust is built among network members, awareness of the practices spreads and others become encouraged to engage.</a:t>
            </a:r>
          </a:p>
          <a:p>
            <a:pPr>
              <a:lnSpc>
                <a:spcPct val="120000"/>
              </a:lnSpc>
              <a:spcBef>
                <a:spcPts val="1600"/>
              </a:spcBef>
            </a:pPr>
            <a:r>
              <a:rPr lang="en-US" sz="9600">
                <a:latin typeface="Montserrat Light"/>
              </a:rPr>
              <a:t>Experiential</a:t>
            </a:r>
          </a:p>
          <a:p>
            <a:pPr lvl="1">
              <a:lnSpc>
                <a:spcPct val="120000"/>
              </a:lnSpc>
              <a:spcBef>
                <a:spcPts val="1600"/>
              </a:spcBef>
            </a:pPr>
            <a:r>
              <a:rPr lang="en-US" sz="5500">
                <a:latin typeface="Montserrat Light"/>
              </a:rPr>
              <a:t>Hands-on, collaborative learning can support producers in seeing first-hand the reality and value of implementing a practice = Effective! </a:t>
            </a:r>
          </a:p>
          <a:p>
            <a:pPr>
              <a:lnSpc>
                <a:spcPct val="120000"/>
              </a:lnSpc>
              <a:spcBef>
                <a:spcPts val="1600"/>
              </a:spcBef>
            </a:pPr>
            <a:r>
              <a:rPr lang="en-US" sz="9600">
                <a:latin typeface="Montserrat Light"/>
              </a:rPr>
              <a:t>Holistic</a:t>
            </a:r>
          </a:p>
          <a:p>
            <a:pPr lvl="1">
              <a:lnSpc>
                <a:spcPct val="120000"/>
              </a:lnSpc>
              <a:spcBef>
                <a:spcPts val="1600"/>
              </a:spcBef>
            </a:pPr>
            <a:r>
              <a:rPr lang="en-US" sz="5500">
                <a:latin typeface="Montserrat Light"/>
              </a:rPr>
              <a:t>Members can include both peers with similar lived experiences, as well as resource providers that help members fill in gaps in their tangible needs and knowledge. </a:t>
            </a:r>
          </a:p>
        </p:txBody>
      </p:sp>
      <p:pic>
        <p:nvPicPr>
          <p:cNvPr id="4" name="Picture 3">
            <a:extLst>
              <a:ext uri="{FF2B5EF4-FFF2-40B4-BE49-F238E27FC236}">
                <a16:creationId xmlns:a16="http://schemas.microsoft.com/office/drawing/2014/main" id="{5DA977CE-9FB6-F953-3A83-FEE6321B03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245535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4B4EF-DE37-FC20-7519-55176EC0F4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F63193-4EFE-D27F-9EE0-B19A554B52DE}"/>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0C097-8D0C-AAE6-6983-73EBFB26E2EF}"/>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LEARN MORE . . .</a:t>
            </a:r>
          </a:p>
        </p:txBody>
      </p:sp>
      <p:pic>
        <p:nvPicPr>
          <p:cNvPr id="4" name="Picture 3">
            <a:extLst>
              <a:ext uri="{FF2B5EF4-FFF2-40B4-BE49-F238E27FC236}">
                <a16:creationId xmlns:a16="http://schemas.microsoft.com/office/drawing/2014/main" id="{4D8065CA-9966-5648-1222-49188C302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8" name="Picture 7" descr="A collage of people standing in a field&#10;&#10;Description automatically generated">
            <a:hlinkClick r:id="rId4"/>
            <a:extLst>
              <a:ext uri="{FF2B5EF4-FFF2-40B4-BE49-F238E27FC236}">
                <a16:creationId xmlns:a16="http://schemas.microsoft.com/office/drawing/2014/main" id="{EBEBBE98-943F-027A-AFA7-688B65036AE9}"/>
              </a:ext>
            </a:extLst>
          </p:cNvPr>
          <p:cNvPicPr>
            <a:picLocks noChangeAspect="1"/>
          </p:cNvPicPr>
          <p:nvPr/>
        </p:nvPicPr>
        <p:blipFill>
          <a:blip r:embed="rId5" cstate="screen">
            <a:extLst>
              <a:ext uri="{28A0092B-C50C-407E-A947-70E740481C1C}">
                <a14:useLocalDpi xmlns:a14="http://schemas.microsoft.com/office/drawing/2010/main"/>
              </a:ext>
            </a:extLst>
          </a:blip>
          <a:srcRect l="12681" r="13451" b="3538"/>
          <a:stretch/>
        </p:blipFill>
        <p:spPr>
          <a:xfrm>
            <a:off x="2813342" y="1533757"/>
            <a:ext cx="6565315" cy="4393945"/>
          </a:xfrm>
          <a:prstGeom prst="rect">
            <a:avLst/>
          </a:prstGeom>
          <a:noFill/>
          <a:ln>
            <a:noFill/>
          </a:ln>
        </p:spPr>
      </p:pic>
    </p:spTree>
    <p:extLst>
      <p:ext uri="{BB962C8B-B14F-4D97-AF65-F5344CB8AC3E}">
        <p14:creationId xmlns:p14="http://schemas.microsoft.com/office/powerpoint/2010/main" val="96447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60427-773A-C976-1E6C-226435085020}"/>
            </a:ext>
          </a:extLst>
        </p:cNvPr>
        <p:cNvGrpSpPr/>
        <p:nvPr/>
      </p:nvGrpSpPr>
      <p:grpSpPr>
        <a:xfrm>
          <a:off x="0" y="0"/>
          <a:ext cx="0" cy="0"/>
          <a:chOff x="0" y="0"/>
          <a:chExt cx="0" cy="0"/>
        </a:xfrm>
      </p:grpSpPr>
      <p:pic>
        <p:nvPicPr>
          <p:cNvPr id="6" name="Picture Placeholder 5" descr="A group of people standing in a field&#10;&#10;Description automatically generated">
            <a:extLst>
              <a:ext uri="{FF2B5EF4-FFF2-40B4-BE49-F238E27FC236}">
                <a16:creationId xmlns:a16="http://schemas.microsoft.com/office/drawing/2014/main" id="{D584852E-EBF8-3E2B-B806-79C0EABDCEE6}"/>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6994099E-BA45-05C8-9410-9203F12FE78A}"/>
              </a:ext>
            </a:extLst>
          </p:cNvPr>
          <p:cNvSpPr>
            <a:spLocks noGrp="1"/>
          </p:cNvSpPr>
          <p:nvPr>
            <p:ph type="title"/>
          </p:nvPr>
        </p:nvSpPr>
        <p:spPr>
          <a:xfrm>
            <a:off x="2290538" y="1585994"/>
            <a:ext cx="7610923" cy="1028579"/>
          </a:xfrm>
        </p:spPr>
        <p:txBody>
          <a:bodyPr>
            <a:normAutofit fontScale="90000"/>
          </a:bodyPr>
          <a:lstStyle/>
          <a:p>
            <a:r>
              <a:rPr lang="en-US" b="1">
                <a:solidFill>
                  <a:schemeClr val="bg1"/>
                </a:solidFill>
                <a:latin typeface="Montserrat" pitchFamily="2" charset="77"/>
              </a:rPr>
              <a:t>HOW TO START A PEER NETWORK</a:t>
            </a:r>
          </a:p>
        </p:txBody>
      </p:sp>
      <p:sp>
        <p:nvSpPr>
          <p:cNvPr id="3" name="TextBox 2">
            <a:extLst>
              <a:ext uri="{FF2B5EF4-FFF2-40B4-BE49-F238E27FC236}">
                <a16:creationId xmlns:a16="http://schemas.microsoft.com/office/drawing/2014/main" id="{FC08EBEE-EA8C-8AAB-5FAF-5E7AA7D6EE82}"/>
              </a:ext>
            </a:extLst>
          </p:cNvPr>
          <p:cNvSpPr txBox="1"/>
          <p:nvPr/>
        </p:nvSpPr>
        <p:spPr>
          <a:xfrm>
            <a:off x="9608695" y="5741233"/>
            <a:ext cx="2338466" cy="461665"/>
          </a:xfrm>
          <a:prstGeom prst="rect">
            <a:avLst/>
          </a:prstGeom>
          <a:noFill/>
        </p:spPr>
        <p:txBody>
          <a:bodyPr wrap="square" rtlCol="0">
            <a:spAutoFit/>
          </a:bodyPr>
          <a:lstStyle/>
          <a:p>
            <a:r>
              <a:rPr lang="en-US" sz="1200">
                <a:solidFill>
                  <a:schemeClr val="bg1"/>
                </a:solidFill>
              </a:rPr>
              <a:t>Cleveland Cohort</a:t>
            </a:r>
          </a:p>
          <a:p>
            <a:r>
              <a:rPr lang="en-US" sz="1200">
                <a:solidFill>
                  <a:schemeClr val="bg1"/>
                </a:solidFill>
              </a:rPr>
              <a:t>Photo Credit: Cheryl Cesario</a:t>
            </a:r>
          </a:p>
        </p:txBody>
      </p:sp>
    </p:spTree>
    <p:extLst>
      <p:ext uri="{BB962C8B-B14F-4D97-AF65-F5344CB8AC3E}">
        <p14:creationId xmlns:p14="http://schemas.microsoft.com/office/powerpoint/2010/main" val="1949069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9C22-6E73-7F41-87B6-4FF5DC2B701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94BCC3E-B5F4-EF19-A76F-D2D76FB61C45}"/>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DA019-B93F-C654-3FC7-4C670EDF740B}"/>
              </a:ext>
            </a:extLst>
          </p:cNvPr>
          <p:cNvSpPr>
            <a:spLocks noGrp="1"/>
          </p:cNvSpPr>
          <p:nvPr>
            <p:ph type="title"/>
          </p:nvPr>
        </p:nvSpPr>
        <p:spPr>
          <a:xfrm>
            <a:off x="555813" y="197242"/>
            <a:ext cx="5074278" cy="1033669"/>
          </a:xfrm>
        </p:spPr>
        <p:txBody>
          <a:bodyPr>
            <a:normAutofit fontScale="90000"/>
          </a:bodyPr>
          <a:lstStyle/>
          <a:p>
            <a:r>
              <a:rPr lang="en-US" sz="4000" b="1">
                <a:latin typeface="Montserrat" pitchFamily="2" charset="77"/>
              </a:rPr>
              <a:t>IT STARTS WITH RELATIONSHIPS</a:t>
            </a:r>
          </a:p>
        </p:txBody>
      </p:sp>
      <p:sp>
        <p:nvSpPr>
          <p:cNvPr id="3" name="Content Placeholder 2">
            <a:extLst>
              <a:ext uri="{FF2B5EF4-FFF2-40B4-BE49-F238E27FC236}">
                <a16:creationId xmlns:a16="http://schemas.microsoft.com/office/drawing/2014/main" id="{9F26F4E2-8AAA-3E8B-B33D-0D874B8DD382}"/>
              </a:ext>
            </a:extLst>
          </p:cNvPr>
          <p:cNvSpPr>
            <a:spLocks noGrp="1"/>
          </p:cNvSpPr>
          <p:nvPr>
            <p:ph idx="1"/>
          </p:nvPr>
        </p:nvSpPr>
        <p:spPr>
          <a:xfrm>
            <a:off x="734134" y="1907177"/>
            <a:ext cx="4576046" cy="3322932"/>
          </a:xfrm>
        </p:spPr>
        <p:txBody>
          <a:bodyPr anchor="ctr">
            <a:normAutofit fontScale="62500" lnSpcReduction="20000"/>
          </a:bodyPr>
          <a:lstStyle/>
          <a:p>
            <a:pPr marL="576263" indent="-576263">
              <a:spcBef>
                <a:spcPts val="1600"/>
              </a:spcBef>
              <a:buClr>
                <a:schemeClr val="accent1"/>
              </a:buClr>
              <a:buSzPct val="100000"/>
              <a:buFont typeface="Wingdings" pitchFamily="2" charset="2"/>
              <a:buChar char="§"/>
            </a:pPr>
            <a:r>
              <a:rPr lang="en-US" sz="3000">
                <a:latin typeface="Montserrat Light" pitchFamily="2" charset="77"/>
              </a:rPr>
              <a:t>Build grounded connections with local farmers/leaders in ag </a:t>
            </a:r>
          </a:p>
          <a:p>
            <a:pPr marL="576263" indent="-576263">
              <a:spcBef>
                <a:spcPts val="1600"/>
              </a:spcBef>
              <a:buClr>
                <a:schemeClr val="accent1"/>
              </a:buClr>
              <a:buSzPct val="100000"/>
              <a:buFont typeface="Wingdings" pitchFamily="2" charset="2"/>
              <a:buChar char="§"/>
            </a:pPr>
            <a:r>
              <a:rPr lang="en-US" sz="3000">
                <a:latin typeface="Montserrat Light" pitchFamily="2" charset="77"/>
              </a:rPr>
              <a:t>Identify the needs or gap</a:t>
            </a:r>
          </a:p>
          <a:p>
            <a:pPr marL="576263" indent="-576263">
              <a:spcBef>
                <a:spcPts val="1600"/>
              </a:spcBef>
              <a:buClr>
                <a:schemeClr val="accent1"/>
              </a:buClr>
              <a:buSzPct val="100000"/>
              <a:buFont typeface="Wingdings" pitchFamily="2" charset="2"/>
              <a:buChar char="§"/>
            </a:pPr>
            <a:r>
              <a:rPr lang="en-US" sz="3000">
                <a:latin typeface="Montserrat Light" pitchFamily="2" charset="77"/>
              </a:rPr>
              <a:t>Listen first, develop programming later</a:t>
            </a:r>
          </a:p>
          <a:p>
            <a:pPr marL="576263" indent="-576263">
              <a:spcBef>
                <a:spcPts val="1600"/>
              </a:spcBef>
              <a:buClr>
                <a:schemeClr val="accent1"/>
              </a:buClr>
              <a:buSzPct val="100000"/>
              <a:buFont typeface="Wingdings" pitchFamily="2" charset="2"/>
              <a:buChar char="§"/>
            </a:pPr>
            <a:r>
              <a:rPr lang="en-US" sz="3000">
                <a:latin typeface="Montserrat Light" pitchFamily="2" charset="77"/>
              </a:rPr>
              <a:t>…If you want to go fast, go alone, if you want to go far, go together…</a:t>
            </a:r>
          </a:p>
        </p:txBody>
      </p:sp>
      <p:pic>
        <p:nvPicPr>
          <p:cNvPr id="4" name="Picture 3">
            <a:extLst>
              <a:ext uri="{FF2B5EF4-FFF2-40B4-BE49-F238E27FC236}">
                <a16:creationId xmlns:a16="http://schemas.microsoft.com/office/drawing/2014/main" id="{4C3539A8-97BB-5159-8508-260D1D8EF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Picture 5" descr="Two women standing in a grassy area&#10;&#10;Description automatically generated">
            <a:extLst>
              <a:ext uri="{FF2B5EF4-FFF2-40B4-BE49-F238E27FC236}">
                <a16:creationId xmlns:a16="http://schemas.microsoft.com/office/drawing/2014/main" id="{8533B813-FB95-F3BE-A4ED-10BABD2AA4C7}"/>
              </a:ext>
            </a:extLst>
          </p:cNvPr>
          <p:cNvPicPr>
            <a:picLocks noChangeAspect="1"/>
          </p:cNvPicPr>
          <p:nvPr/>
        </p:nvPicPr>
        <p:blipFill>
          <a:blip r:embed="rId3" cstate="screen">
            <a:extLst>
              <a:ext uri="{28A0092B-C50C-407E-A947-70E740481C1C}">
                <a14:useLocalDpi xmlns:a14="http://schemas.microsoft.com/office/drawing/2010/main"/>
              </a:ext>
            </a:extLst>
          </a:blip>
          <a:srcRect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55668DDC-C362-3597-1F20-B354531A9D31}"/>
              </a:ext>
            </a:extLst>
          </p:cNvPr>
          <p:cNvSpPr txBox="1"/>
          <p:nvPr/>
        </p:nvSpPr>
        <p:spPr>
          <a:xfrm>
            <a:off x="9248931" y="6165503"/>
            <a:ext cx="2773180" cy="461665"/>
          </a:xfrm>
          <a:prstGeom prst="rect">
            <a:avLst/>
          </a:prstGeom>
          <a:noFill/>
        </p:spPr>
        <p:txBody>
          <a:bodyPr wrap="square" rtlCol="0">
            <a:spAutoFit/>
          </a:bodyPr>
          <a:lstStyle/>
          <a:p>
            <a:r>
              <a:rPr lang="en-US" sz="1200">
                <a:solidFill>
                  <a:schemeClr val="bg1"/>
                </a:solidFill>
              </a:rPr>
              <a:t>Virginia Women for the Land Cohort</a:t>
            </a:r>
          </a:p>
          <a:p>
            <a:r>
              <a:rPr lang="en-US" sz="1200">
                <a:solidFill>
                  <a:schemeClr val="bg1"/>
                </a:solidFill>
              </a:rPr>
              <a:t>Photo Credit: Rebecca </a:t>
            </a:r>
            <a:r>
              <a:rPr lang="en-US" sz="1200" err="1">
                <a:solidFill>
                  <a:schemeClr val="bg1"/>
                </a:solidFill>
              </a:rPr>
              <a:t>Drobis</a:t>
            </a:r>
            <a:endParaRPr lang="en-US" sz="1200">
              <a:solidFill>
                <a:schemeClr val="bg1"/>
              </a:solidFill>
            </a:endParaRPr>
          </a:p>
        </p:txBody>
      </p:sp>
    </p:spTree>
    <p:extLst>
      <p:ext uri="{BB962C8B-B14F-4D97-AF65-F5344CB8AC3E}">
        <p14:creationId xmlns:p14="http://schemas.microsoft.com/office/powerpoint/2010/main" val="2565751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085A-B932-00A6-7FE6-C422FEA6315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1869BB-D636-2661-2D41-BF2D3835B194}"/>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01212-EBE7-671C-2E1F-8D1DDDB4C74A}"/>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BUILD A STRUCTURE</a:t>
            </a:r>
          </a:p>
        </p:txBody>
      </p:sp>
      <p:sp>
        <p:nvSpPr>
          <p:cNvPr id="3" name="Content Placeholder 2">
            <a:extLst>
              <a:ext uri="{FF2B5EF4-FFF2-40B4-BE49-F238E27FC236}">
                <a16:creationId xmlns:a16="http://schemas.microsoft.com/office/drawing/2014/main" id="{38F97040-3974-63DD-DECE-60E8B68F6E31}"/>
              </a:ext>
            </a:extLst>
          </p:cNvPr>
          <p:cNvSpPr>
            <a:spLocks noGrp="1"/>
          </p:cNvSpPr>
          <p:nvPr>
            <p:ph idx="1"/>
          </p:nvPr>
        </p:nvSpPr>
        <p:spPr>
          <a:xfrm>
            <a:off x="947494" y="2152888"/>
            <a:ext cx="6197890" cy="3303532"/>
          </a:xfrm>
        </p:spPr>
        <p:txBody>
          <a:bodyPr anchor="ctr">
            <a:normAutofit/>
          </a:bodyPr>
          <a:lstStyle/>
          <a:p>
            <a:r>
              <a:rPr lang="en-US">
                <a:latin typeface="Montserrat" pitchFamily="2" charset="77"/>
              </a:rPr>
              <a:t>Determine your b</a:t>
            </a:r>
            <a:r>
              <a:rPr lang="en-US" sz="2000">
                <a:latin typeface="Montserrat" pitchFamily="2" charset="77"/>
              </a:rPr>
              <a:t>udget</a:t>
            </a:r>
          </a:p>
          <a:p>
            <a:r>
              <a:rPr lang="en-US" sz="2000">
                <a:latin typeface="Montserrat" pitchFamily="2" charset="77"/>
              </a:rPr>
              <a:t>Volunteer vs. paid leadership (preferred)</a:t>
            </a:r>
          </a:p>
          <a:p>
            <a:r>
              <a:rPr lang="en-US" sz="2000">
                <a:latin typeface="Montserrat" pitchFamily="2" charset="77"/>
              </a:rPr>
              <a:t>Clear vision, shaped by members </a:t>
            </a:r>
          </a:p>
          <a:p>
            <a:r>
              <a:rPr lang="en-US" sz="2000">
                <a:latin typeface="Montserrat" pitchFamily="2" charset="77"/>
              </a:rPr>
              <a:t>Stipends for participant travel/childcare</a:t>
            </a:r>
          </a:p>
          <a:p>
            <a:r>
              <a:rPr lang="en-US" sz="2000">
                <a:latin typeface="Montserrat" pitchFamily="2" charset="77"/>
              </a:rPr>
              <a:t>Stipends for event hosts</a:t>
            </a:r>
          </a:p>
          <a:p>
            <a:r>
              <a:rPr lang="en-US" sz="2000">
                <a:latin typeface="Montserrat" pitchFamily="2" charset="77"/>
              </a:rPr>
              <a:t>Long-term, succession plan for the life of the network</a:t>
            </a:r>
          </a:p>
        </p:txBody>
      </p:sp>
      <p:pic>
        <p:nvPicPr>
          <p:cNvPr id="4" name="Picture 3">
            <a:extLst>
              <a:ext uri="{FF2B5EF4-FFF2-40B4-BE49-F238E27FC236}">
                <a16:creationId xmlns:a16="http://schemas.microsoft.com/office/drawing/2014/main" id="{6DD7386C-F889-C2B4-4D3F-F8894DB6B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6" name="TextBox 5">
            <a:extLst>
              <a:ext uri="{FF2B5EF4-FFF2-40B4-BE49-F238E27FC236}">
                <a16:creationId xmlns:a16="http://schemas.microsoft.com/office/drawing/2014/main" id="{FA32CD37-3FDB-779B-599A-8F0DEFBFF7D2}"/>
              </a:ext>
            </a:extLst>
          </p:cNvPr>
          <p:cNvSpPr txBox="1"/>
          <p:nvPr/>
        </p:nvSpPr>
        <p:spPr>
          <a:xfrm>
            <a:off x="7445828" y="2152888"/>
            <a:ext cx="3931920" cy="2585323"/>
          </a:xfrm>
          <a:prstGeom prst="rect">
            <a:avLst/>
          </a:prstGeom>
          <a:noFill/>
        </p:spPr>
        <p:txBody>
          <a:bodyPr wrap="square" rtlCol="0">
            <a:spAutoFit/>
          </a:bodyPr>
          <a:lstStyle/>
          <a:p>
            <a:pPr algn="ctr"/>
            <a:r>
              <a:rPr lang="en-US" i="1">
                <a:latin typeface="Montserrat" pitchFamily="2" charset="77"/>
              </a:rPr>
              <a:t>“There needs to be </a:t>
            </a:r>
            <a:r>
              <a:rPr lang="en-US" b="1" i="1">
                <a:latin typeface="Montserrat" pitchFamily="2" charset="77"/>
              </a:rPr>
              <a:t>a strong leader </a:t>
            </a:r>
            <a:r>
              <a:rPr lang="en-US" i="1">
                <a:latin typeface="Montserrat" pitchFamily="2" charset="77"/>
              </a:rPr>
              <a:t>who gets paid to think about [vision] and to help organize meetings. . . having </a:t>
            </a:r>
            <a:r>
              <a:rPr lang="en-US" b="1" i="1">
                <a:latin typeface="Montserrat" pitchFamily="2" charset="77"/>
              </a:rPr>
              <a:t>funding </a:t>
            </a:r>
            <a:r>
              <a:rPr lang="en-US" i="1">
                <a:latin typeface="Montserrat" pitchFamily="2" charset="77"/>
              </a:rPr>
              <a:t>to support the network is key to its survival and success.”</a:t>
            </a:r>
          </a:p>
          <a:p>
            <a:endParaRPr lang="en-US" i="1">
              <a:latin typeface="Montserrat" pitchFamily="2" charset="77"/>
            </a:endParaRPr>
          </a:p>
          <a:p>
            <a:pPr algn="ctr"/>
            <a:r>
              <a:rPr lang="en-US" i="1">
                <a:latin typeface="Montserrat" pitchFamily="2" charset="77"/>
              </a:rPr>
              <a:t>– Formal network convener </a:t>
            </a:r>
          </a:p>
        </p:txBody>
      </p:sp>
    </p:spTree>
    <p:extLst>
      <p:ext uri="{BB962C8B-B14F-4D97-AF65-F5344CB8AC3E}">
        <p14:creationId xmlns:p14="http://schemas.microsoft.com/office/powerpoint/2010/main" val="195958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6599-4A3B-A40A-DD6F-67C64E10B3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1F78BA1-5C95-32CF-9AED-1B41F1AD5841}"/>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B3A43-B912-AD56-3C79-1CCD6BE69785}"/>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BUILD A MEMBERSHIP BASE</a:t>
            </a:r>
          </a:p>
        </p:txBody>
      </p:sp>
      <p:sp>
        <p:nvSpPr>
          <p:cNvPr id="3" name="Content Placeholder 2">
            <a:extLst>
              <a:ext uri="{FF2B5EF4-FFF2-40B4-BE49-F238E27FC236}">
                <a16:creationId xmlns:a16="http://schemas.microsoft.com/office/drawing/2014/main" id="{2DF7D8C5-F667-8651-FC3A-5F32E27B247E}"/>
              </a:ext>
            </a:extLst>
          </p:cNvPr>
          <p:cNvSpPr>
            <a:spLocks noGrp="1"/>
          </p:cNvSpPr>
          <p:nvPr>
            <p:ph idx="1"/>
          </p:nvPr>
        </p:nvSpPr>
        <p:spPr>
          <a:xfrm>
            <a:off x="947494" y="1848922"/>
            <a:ext cx="5975820" cy="3820358"/>
          </a:xfrm>
        </p:spPr>
        <p:txBody>
          <a:bodyPr anchor="ctr">
            <a:normAutofit/>
          </a:bodyPr>
          <a:lstStyle/>
          <a:p>
            <a:r>
              <a:rPr lang="en-US" sz="2000">
                <a:latin typeface="Montserrat" pitchFamily="2" charset="77"/>
              </a:rPr>
              <a:t>Decide on target peer group – what will be your common thread?</a:t>
            </a:r>
          </a:p>
          <a:p>
            <a:pPr lvl="1"/>
            <a:r>
              <a:rPr lang="en-US" sz="1600">
                <a:latin typeface="Montserrat" pitchFamily="2" charset="77"/>
              </a:rPr>
              <a:t>Geography</a:t>
            </a:r>
          </a:p>
          <a:p>
            <a:pPr lvl="1"/>
            <a:r>
              <a:rPr lang="en-US" sz="1600">
                <a:latin typeface="Montserrat" pitchFamily="2" charset="77"/>
              </a:rPr>
              <a:t>Demographic affinity</a:t>
            </a:r>
          </a:p>
          <a:p>
            <a:pPr lvl="1"/>
            <a:r>
              <a:rPr lang="en-US" sz="1600">
                <a:latin typeface="Montserrat" pitchFamily="2" charset="77"/>
              </a:rPr>
              <a:t>Farm characteristics</a:t>
            </a:r>
          </a:p>
          <a:p>
            <a:pPr lvl="1"/>
            <a:r>
              <a:rPr lang="en-US" sz="1600">
                <a:latin typeface="Montserrat" pitchFamily="2" charset="77"/>
              </a:rPr>
              <a:t>Farming practices goals</a:t>
            </a:r>
          </a:p>
          <a:p>
            <a:r>
              <a:rPr lang="en-US" sz="2000">
                <a:latin typeface="Montserrat" pitchFamily="2" charset="77"/>
              </a:rPr>
              <a:t>Build trust and credibility as a convener</a:t>
            </a:r>
          </a:p>
          <a:p>
            <a:r>
              <a:rPr lang="en-US" sz="2000">
                <a:latin typeface="Montserrat" pitchFamily="2" charset="77"/>
              </a:rPr>
              <a:t>Provide clear “value proposition” and outcome expectations </a:t>
            </a:r>
          </a:p>
        </p:txBody>
      </p:sp>
      <p:pic>
        <p:nvPicPr>
          <p:cNvPr id="4" name="Picture 3">
            <a:extLst>
              <a:ext uri="{FF2B5EF4-FFF2-40B4-BE49-F238E27FC236}">
                <a16:creationId xmlns:a16="http://schemas.microsoft.com/office/drawing/2014/main" id="{F5A2F873-E8E9-194D-313E-CCD3BFAE5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6" name="TextBox 5">
            <a:extLst>
              <a:ext uri="{FF2B5EF4-FFF2-40B4-BE49-F238E27FC236}">
                <a16:creationId xmlns:a16="http://schemas.microsoft.com/office/drawing/2014/main" id="{16334A8B-B159-C931-0AD8-39D136F164BC}"/>
              </a:ext>
            </a:extLst>
          </p:cNvPr>
          <p:cNvSpPr txBox="1"/>
          <p:nvPr/>
        </p:nvSpPr>
        <p:spPr>
          <a:xfrm>
            <a:off x="7485017" y="2604939"/>
            <a:ext cx="3931920" cy="2308324"/>
          </a:xfrm>
          <a:prstGeom prst="rect">
            <a:avLst/>
          </a:prstGeom>
          <a:noFill/>
        </p:spPr>
        <p:txBody>
          <a:bodyPr wrap="square" rtlCol="0">
            <a:spAutoFit/>
          </a:bodyPr>
          <a:lstStyle/>
          <a:p>
            <a:pPr algn="ctr"/>
            <a:r>
              <a:rPr lang="en-US" i="1">
                <a:latin typeface="Montserrat" pitchFamily="2" charset="77"/>
              </a:rPr>
              <a:t>“It works when farms are </a:t>
            </a:r>
            <a:r>
              <a:rPr lang="en-US" b="1" i="1">
                <a:latin typeface="Montserrat" pitchFamily="2" charset="77"/>
              </a:rPr>
              <a:t>close enough</a:t>
            </a:r>
            <a:r>
              <a:rPr lang="en-US" i="1">
                <a:latin typeface="Montserrat" pitchFamily="2" charset="77"/>
              </a:rPr>
              <a:t> for them to travel to for group meetings, but they need to be </a:t>
            </a:r>
            <a:r>
              <a:rPr lang="en-US" b="1" i="1">
                <a:latin typeface="Montserrat" pitchFamily="2" charset="77"/>
              </a:rPr>
              <a:t>far enough </a:t>
            </a:r>
            <a:r>
              <a:rPr lang="en-US" i="1">
                <a:latin typeface="Montserrat" pitchFamily="2" charset="77"/>
              </a:rPr>
              <a:t>not to be neighbors and therefore competing for land/resources.” </a:t>
            </a:r>
          </a:p>
          <a:p>
            <a:pPr algn="ctr"/>
            <a:endParaRPr lang="en-US" i="1">
              <a:latin typeface="Montserrat" pitchFamily="2" charset="77"/>
            </a:endParaRPr>
          </a:p>
          <a:p>
            <a:pPr algn="ctr"/>
            <a:r>
              <a:rPr lang="en-US" i="1">
                <a:latin typeface="Montserrat" pitchFamily="2" charset="77"/>
              </a:rPr>
              <a:t>– Farmer cohort leader</a:t>
            </a:r>
          </a:p>
        </p:txBody>
      </p:sp>
    </p:spTree>
    <p:extLst>
      <p:ext uri="{BB962C8B-B14F-4D97-AF65-F5344CB8AC3E}">
        <p14:creationId xmlns:p14="http://schemas.microsoft.com/office/powerpoint/2010/main" val="143726097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8EDE-AD2A-8AC0-6573-E14CBE09B8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72B962-ED1B-B6A2-BC39-78D91B0CB4B3}"/>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462C7-6854-0D3A-DB93-ACA2351E9727}"/>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IDENTIFY AND DELEGATE ROLES</a:t>
            </a:r>
          </a:p>
        </p:txBody>
      </p:sp>
      <p:sp>
        <p:nvSpPr>
          <p:cNvPr id="3" name="Content Placeholder 2">
            <a:extLst>
              <a:ext uri="{FF2B5EF4-FFF2-40B4-BE49-F238E27FC236}">
                <a16:creationId xmlns:a16="http://schemas.microsoft.com/office/drawing/2014/main" id="{399367C6-0D35-4DC4-72C7-A235963E9C4B}"/>
              </a:ext>
            </a:extLst>
          </p:cNvPr>
          <p:cNvSpPr>
            <a:spLocks noGrp="1"/>
          </p:cNvSpPr>
          <p:nvPr>
            <p:ph idx="1"/>
          </p:nvPr>
        </p:nvSpPr>
        <p:spPr>
          <a:xfrm>
            <a:off x="947494" y="1848922"/>
            <a:ext cx="5975820" cy="3820358"/>
          </a:xfrm>
        </p:spPr>
        <p:txBody>
          <a:bodyPr anchor="ctr">
            <a:normAutofit lnSpcReduction="10000"/>
          </a:bodyPr>
          <a:lstStyle/>
          <a:p>
            <a:r>
              <a:rPr lang="en-US" sz="2000">
                <a:latin typeface="Montserrat" pitchFamily="2" charset="77"/>
              </a:rPr>
              <a:t>Membership management (on-boarding and on-going)</a:t>
            </a:r>
          </a:p>
          <a:p>
            <a:r>
              <a:rPr lang="en-US" sz="2000">
                <a:latin typeface="Montserrat" pitchFamily="2" charset="77"/>
              </a:rPr>
              <a:t>Event facilitation</a:t>
            </a:r>
          </a:p>
          <a:p>
            <a:r>
              <a:rPr lang="en-US" sz="2000">
                <a:latin typeface="Montserrat" pitchFamily="2" charset="77"/>
              </a:rPr>
              <a:t>Outreach support</a:t>
            </a:r>
          </a:p>
          <a:p>
            <a:r>
              <a:rPr lang="en-US" sz="2000">
                <a:latin typeface="Montserrat" pitchFamily="2" charset="77"/>
              </a:rPr>
              <a:t>Logistical support (location host, food, transportation, etc.)</a:t>
            </a:r>
          </a:p>
          <a:p>
            <a:r>
              <a:rPr lang="en-US" sz="2000">
                <a:latin typeface="Montserrat" pitchFamily="2" charset="77"/>
              </a:rPr>
              <a:t>Clarify expectations and time commitments; provide compensation, as able</a:t>
            </a:r>
          </a:p>
        </p:txBody>
      </p:sp>
      <p:pic>
        <p:nvPicPr>
          <p:cNvPr id="4" name="Picture 3">
            <a:extLst>
              <a:ext uri="{FF2B5EF4-FFF2-40B4-BE49-F238E27FC236}">
                <a16:creationId xmlns:a16="http://schemas.microsoft.com/office/drawing/2014/main" id="{525281F8-7A0B-D725-CBFD-66C6B42CB8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6" name="TextBox 5">
            <a:extLst>
              <a:ext uri="{FF2B5EF4-FFF2-40B4-BE49-F238E27FC236}">
                <a16:creationId xmlns:a16="http://schemas.microsoft.com/office/drawing/2014/main" id="{97382860-74BD-DF2C-C824-971903F5D4BC}"/>
              </a:ext>
            </a:extLst>
          </p:cNvPr>
          <p:cNvSpPr txBox="1"/>
          <p:nvPr/>
        </p:nvSpPr>
        <p:spPr>
          <a:xfrm>
            <a:off x="7485017" y="2604939"/>
            <a:ext cx="3931920" cy="2308324"/>
          </a:xfrm>
          <a:prstGeom prst="rect">
            <a:avLst/>
          </a:prstGeom>
          <a:noFill/>
        </p:spPr>
        <p:txBody>
          <a:bodyPr wrap="square" rtlCol="0">
            <a:spAutoFit/>
          </a:bodyPr>
          <a:lstStyle/>
          <a:p>
            <a:pPr algn="ctr"/>
            <a:r>
              <a:rPr lang="en-US" i="1">
                <a:latin typeface="Montserrat" pitchFamily="2" charset="77"/>
              </a:rPr>
              <a:t>“Having staff/leadership involved in the project who have substantial lived experience with the type of farming that the farmers in the cohort do is critical to program success.” </a:t>
            </a:r>
          </a:p>
          <a:p>
            <a:pPr algn="ctr"/>
            <a:endParaRPr lang="en-US" i="1">
              <a:latin typeface="Montserrat" pitchFamily="2" charset="77"/>
            </a:endParaRPr>
          </a:p>
          <a:p>
            <a:pPr algn="ctr"/>
            <a:r>
              <a:rPr lang="en-US" i="1">
                <a:latin typeface="Montserrat" pitchFamily="2" charset="77"/>
              </a:rPr>
              <a:t>- Farmer network leader</a:t>
            </a:r>
          </a:p>
        </p:txBody>
      </p:sp>
    </p:spTree>
    <p:extLst>
      <p:ext uri="{BB962C8B-B14F-4D97-AF65-F5344CB8AC3E}">
        <p14:creationId xmlns:p14="http://schemas.microsoft.com/office/powerpoint/2010/main" val="232835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men standing in a field with a tractor&#10;&#10;Description automatically generated">
            <a:extLst>
              <a:ext uri="{FF2B5EF4-FFF2-40B4-BE49-F238E27FC236}">
                <a16:creationId xmlns:a16="http://schemas.microsoft.com/office/drawing/2014/main" id="{614C64AF-6CCF-A4C9-5A71-74DE2D2356AD}"/>
              </a:ext>
            </a:extLst>
          </p:cNvPr>
          <p:cNvPicPr>
            <a:picLocks noGrp="1" noChangeAspect="1"/>
          </p:cNvPicPr>
          <p:nvPr>
            <p:ph type="pic" sz="quarter" idx="10"/>
          </p:nvPr>
        </p:nvPicPr>
        <p:blipFill>
          <a:blip r:embed="rId3" cstate="screen">
            <a:alphaModFix/>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t="2443" b="2443"/>
          <a:stretch/>
        </p:blipFill>
        <p:spPr/>
      </p:pic>
      <p:sp>
        <p:nvSpPr>
          <p:cNvPr id="3" name="Title 2">
            <a:extLst>
              <a:ext uri="{FF2B5EF4-FFF2-40B4-BE49-F238E27FC236}">
                <a16:creationId xmlns:a16="http://schemas.microsoft.com/office/drawing/2014/main" id="{D15689A2-C4D5-C80A-A5E5-417709D2DD65}"/>
              </a:ext>
            </a:extLst>
          </p:cNvPr>
          <p:cNvSpPr>
            <a:spLocks noGrp="1"/>
          </p:cNvSpPr>
          <p:nvPr>
            <p:ph type="title"/>
          </p:nvPr>
        </p:nvSpPr>
        <p:spPr>
          <a:xfrm>
            <a:off x="2058160" y="2043193"/>
            <a:ext cx="8075680" cy="1028579"/>
          </a:xfrm>
        </p:spPr>
        <p:txBody>
          <a:bodyPr/>
          <a:lstStyle/>
          <a:p>
            <a:r>
              <a:rPr lang="en-US" b="1">
                <a:solidFill>
                  <a:schemeClr val="bg1"/>
                </a:solidFill>
                <a:latin typeface="Montserrat" pitchFamily="2" charset="77"/>
              </a:rPr>
              <a:t>What are Peer Networks?</a:t>
            </a:r>
          </a:p>
        </p:txBody>
      </p:sp>
      <p:sp>
        <p:nvSpPr>
          <p:cNvPr id="2" name="TextBox 1">
            <a:extLst>
              <a:ext uri="{FF2B5EF4-FFF2-40B4-BE49-F238E27FC236}">
                <a16:creationId xmlns:a16="http://schemas.microsoft.com/office/drawing/2014/main" id="{B0681078-1B44-6379-F563-67F5BC269EF3}"/>
              </a:ext>
            </a:extLst>
          </p:cNvPr>
          <p:cNvSpPr txBox="1"/>
          <p:nvPr/>
        </p:nvSpPr>
        <p:spPr>
          <a:xfrm>
            <a:off x="8829207" y="5741233"/>
            <a:ext cx="3117954" cy="646331"/>
          </a:xfrm>
          <a:prstGeom prst="rect">
            <a:avLst/>
          </a:prstGeom>
          <a:noFill/>
        </p:spPr>
        <p:txBody>
          <a:bodyPr wrap="square" lIns="91440" tIns="45720" rIns="91440" bIns="45720" rtlCol="0" anchor="t">
            <a:spAutoFit/>
          </a:bodyPr>
          <a:lstStyle/>
          <a:p>
            <a:r>
              <a:rPr lang="en-US" sz="1200">
                <a:solidFill>
                  <a:schemeClr val="bg1"/>
                </a:solidFill>
              </a:rPr>
              <a:t>Advanced Soil Health Training Cohort, NY</a:t>
            </a:r>
            <a:endParaRPr lang="en-US">
              <a:solidFill>
                <a:schemeClr val="bg1"/>
              </a:solidFill>
            </a:endParaRPr>
          </a:p>
          <a:p>
            <a:r>
              <a:rPr lang="en-US" sz="1200">
                <a:solidFill>
                  <a:schemeClr val="bg1"/>
                </a:solidFill>
              </a:rPr>
              <a:t>Photo Credit: Caitlin Tucker</a:t>
            </a:r>
          </a:p>
        </p:txBody>
      </p:sp>
    </p:spTree>
    <p:extLst>
      <p:ext uri="{BB962C8B-B14F-4D97-AF65-F5344CB8AC3E}">
        <p14:creationId xmlns:p14="http://schemas.microsoft.com/office/powerpoint/2010/main" val="2533055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DBFE-B88F-E32A-0C38-F7BE8459067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F3A1A3E-15E0-751D-E7AE-C676CE50D7DB}"/>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0653D-5BEC-93C2-FC71-995B80A274F3}"/>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IDENTIFY AND DELEGATE ROLES</a:t>
            </a:r>
          </a:p>
        </p:txBody>
      </p:sp>
      <p:pic>
        <p:nvPicPr>
          <p:cNvPr id="4" name="Picture 3">
            <a:extLst>
              <a:ext uri="{FF2B5EF4-FFF2-40B4-BE49-F238E27FC236}">
                <a16:creationId xmlns:a16="http://schemas.microsoft.com/office/drawing/2014/main" id="{A2984296-3277-DC3E-90AD-AD3C6D7055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10" name="Content Placeholder 9" descr="A document with text and numbers&#10;&#10;Description automatically generated">
            <a:extLst>
              <a:ext uri="{FF2B5EF4-FFF2-40B4-BE49-F238E27FC236}">
                <a16:creationId xmlns:a16="http://schemas.microsoft.com/office/drawing/2014/main" id="{8F8CB328-ADCE-C1FF-22AB-DBFFEFB648C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43245" y="1328206"/>
            <a:ext cx="6705510" cy="4827687"/>
          </a:xfrm>
        </p:spPr>
      </p:pic>
    </p:spTree>
    <p:extLst>
      <p:ext uri="{BB962C8B-B14F-4D97-AF65-F5344CB8AC3E}">
        <p14:creationId xmlns:p14="http://schemas.microsoft.com/office/powerpoint/2010/main" val="228382824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2CC-F725-8E91-CBFB-8725EFBE45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42001B-70EA-D5AA-C328-BF7FE62EC6D0}"/>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D5AC5-31D6-325C-A84F-8F9DAC09DC37}"/>
              </a:ext>
            </a:extLst>
          </p:cNvPr>
          <p:cNvSpPr>
            <a:spLocks noGrp="1"/>
          </p:cNvSpPr>
          <p:nvPr>
            <p:ph type="title"/>
          </p:nvPr>
        </p:nvSpPr>
        <p:spPr>
          <a:xfrm>
            <a:off x="555813" y="197242"/>
            <a:ext cx="10711738" cy="1033669"/>
          </a:xfrm>
        </p:spPr>
        <p:txBody>
          <a:bodyPr>
            <a:normAutofit fontScale="90000"/>
          </a:bodyPr>
          <a:lstStyle/>
          <a:p>
            <a:r>
              <a:rPr lang="en-US" sz="4000" b="1">
                <a:latin typeface="Montserrat" pitchFamily="2" charset="77"/>
              </a:rPr>
              <a:t>COLLABORATIVELY SET THE AGENDA AND NORMS</a:t>
            </a:r>
          </a:p>
        </p:txBody>
      </p:sp>
      <p:sp>
        <p:nvSpPr>
          <p:cNvPr id="3" name="Content Placeholder 2">
            <a:extLst>
              <a:ext uri="{FF2B5EF4-FFF2-40B4-BE49-F238E27FC236}">
                <a16:creationId xmlns:a16="http://schemas.microsoft.com/office/drawing/2014/main" id="{5B3316BE-CC46-A815-FCD2-66A0BBF5A031}"/>
              </a:ext>
            </a:extLst>
          </p:cNvPr>
          <p:cNvSpPr>
            <a:spLocks noGrp="1"/>
          </p:cNvSpPr>
          <p:nvPr>
            <p:ph idx="1"/>
          </p:nvPr>
        </p:nvSpPr>
        <p:spPr>
          <a:xfrm>
            <a:off x="960557" y="2122205"/>
            <a:ext cx="5975820" cy="2996791"/>
          </a:xfrm>
        </p:spPr>
        <p:txBody>
          <a:bodyPr anchor="ctr">
            <a:normAutofit/>
          </a:bodyPr>
          <a:lstStyle/>
          <a:p>
            <a:r>
              <a:rPr lang="en-US" sz="2000">
                <a:latin typeface="Montserrat" pitchFamily="2" charset="77"/>
              </a:rPr>
              <a:t>Co-create agenda/learning plan with members and resource providers</a:t>
            </a:r>
          </a:p>
          <a:p>
            <a:r>
              <a:rPr lang="en-US" sz="2000">
                <a:latin typeface="Montserrat" pitchFamily="2" charset="77"/>
              </a:rPr>
              <a:t>Allow for emerging content</a:t>
            </a:r>
          </a:p>
          <a:p>
            <a:r>
              <a:rPr lang="en-US" sz="2000">
                <a:latin typeface="Montserrat" pitchFamily="2" charset="77"/>
              </a:rPr>
              <a:t>Prioritize time for relationship building and experiential learning at gatherings</a:t>
            </a:r>
          </a:p>
        </p:txBody>
      </p:sp>
      <p:pic>
        <p:nvPicPr>
          <p:cNvPr id="4" name="Picture 3">
            <a:extLst>
              <a:ext uri="{FF2B5EF4-FFF2-40B4-BE49-F238E27FC236}">
                <a16:creationId xmlns:a16="http://schemas.microsoft.com/office/drawing/2014/main" id="{3D2AA082-689F-8638-462A-4864995BA6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6" name="TextBox 5">
            <a:extLst>
              <a:ext uri="{FF2B5EF4-FFF2-40B4-BE49-F238E27FC236}">
                <a16:creationId xmlns:a16="http://schemas.microsoft.com/office/drawing/2014/main" id="{73BB9AAC-9FA2-9518-4180-24AADD12F1DC}"/>
              </a:ext>
            </a:extLst>
          </p:cNvPr>
          <p:cNvSpPr txBox="1"/>
          <p:nvPr/>
        </p:nvSpPr>
        <p:spPr>
          <a:xfrm>
            <a:off x="7485016" y="2604939"/>
            <a:ext cx="4018725" cy="2031325"/>
          </a:xfrm>
          <a:prstGeom prst="rect">
            <a:avLst/>
          </a:prstGeom>
          <a:noFill/>
        </p:spPr>
        <p:txBody>
          <a:bodyPr wrap="square" rtlCol="0">
            <a:spAutoFit/>
          </a:bodyPr>
          <a:lstStyle/>
          <a:p>
            <a:pPr algn="ctr"/>
            <a:r>
              <a:rPr lang="en-US" i="1">
                <a:latin typeface="Montserrat" pitchFamily="2" charset="77"/>
              </a:rPr>
              <a:t>“Set clear norms. The premise was 1) the group is always smarter than the individual, and 2) it's always easier to see what someone else should be doing.” </a:t>
            </a:r>
          </a:p>
          <a:p>
            <a:pPr algn="ctr"/>
            <a:endParaRPr lang="en-US" i="1">
              <a:latin typeface="Montserrat" pitchFamily="2" charset="77"/>
            </a:endParaRPr>
          </a:p>
          <a:p>
            <a:pPr algn="ctr"/>
            <a:r>
              <a:rPr lang="en-US" i="1">
                <a:latin typeface="Montserrat" pitchFamily="2" charset="77"/>
              </a:rPr>
              <a:t>– Farmer cohort leader</a:t>
            </a:r>
          </a:p>
        </p:txBody>
      </p:sp>
    </p:spTree>
    <p:extLst>
      <p:ext uri="{BB962C8B-B14F-4D97-AF65-F5344CB8AC3E}">
        <p14:creationId xmlns:p14="http://schemas.microsoft.com/office/powerpoint/2010/main" val="2309733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events and events&#10;&#10;Description automatically generated with medium confidence">
            <a:extLst>
              <a:ext uri="{FF2B5EF4-FFF2-40B4-BE49-F238E27FC236}">
                <a16:creationId xmlns:a16="http://schemas.microsoft.com/office/drawing/2014/main" id="{358D800D-78FD-BBF5-C712-1EBA6737F0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044" y="0"/>
            <a:ext cx="5958444" cy="6858000"/>
          </a:xfrm>
          <a:prstGeom prst="rect">
            <a:avLst/>
          </a:prstGeom>
        </p:spPr>
      </p:pic>
      <p:pic>
        <p:nvPicPr>
          <p:cNvPr id="5" name="Picture 4" descr="A qr code on a paper&#10;&#10;Description automatically generated">
            <a:extLst>
              <a:ext uri="{FF2B5EF4-FFF2-40B4-BE49-F238E27FC236}">
                <a16:creationId xmlns:a16="http://schemas.microsoft.com/office/drawing/2014/main" id="{957411A1-2F35-8FFD-97C9-6EEF67FEE9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3073" y="0"/>
            <a:ext cx="6130636" cy="6858000"/>
          </a:xfrm>
          <a:prstGeom prst="rect">
            <a:avLst/>
          </a:prstGeom>
        </p:spPr>
      </p:pic>
    </p:spTree>
    <p:extLst>
      <p:ext uri="{BB962C8B-B14F-4D97-AF65-F5344CB8AC3E}">
        <p14:creationId xmlns:p14="http://schemas.microsoft.com/office/powerpoint/2010/main" val="2379268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preadsheet&#10;&#10;Description automatically generated">
            <a:extLst>
              <a:ext uri="{FF2B5EF4-FFF2-40B4-BE49-F238E27FC236}">
                <a16:creationId xmlns:a16="http://schemas.microsoft.com/office/drawing/2014/main" id="{503393FF-B0B6-65BE-C185-471592E1D0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83" y="81881"/>
            <a:ext cx="11940433" cy="6694238"/>
          </a:xfrm>
          <a:prstGeom prst="rect">
            <a:avLst/>
          </a:prstGeom>
        </p:spPr>
      </p:pic>
      <p:sp>
        <p:nvSpPr>
          <p:cNvPr id="4" name="Donut 3">
            <a:extLst>
              <a:ext uri="{FF2B5EF4-FFF2-40B4-BE49-F238E27FC236}">
                <a16:creationId xmlns:a16="http://schemas.microsoft.com/office/drawing/2014/main" id="{C87F903F-7B09-F7B1-7E16-C1B4462C935B}"/>
              </a:ext>
            </a:extLst>
          </p:cNvPr>
          <p:cNvSpPr/>
          <p:nvPr/>
        </p:nvSpPr>
        <p:spPr>
          <a:xfrm>
            <a:off x="4253132" y="211015"/>
            <a:ext cx="1842867" cy="562708"/>
          </a:xfrm>
          <a:prstGeom prst="donut">
            <a:avLst>
              <a:gd name="adj" fmla="val 8283"/>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A582F58A-14C2-2D74-71F5-DEA3C9DE1463}"/>
              </a:ext>
            </a:extLst>
          </p:cNvPr>
          <p:cNvSpPr/>
          <p:nvPr/>
        </p:nvSpPr>
        <p:spPr>
          <a:xfrm>
            <a:off x="8231944" y="4159167"/>
            <a:ext cx="1842867" cy="691842"/>
          </a:xfrm>
          <a:prstGeom prst="donut">
            <a:avLst>
              <a:gd name="adj" fmla="val 8283"/>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DA641957-EDEA-D8F5-D0C4-320F53CEAC56}"/>
              </a:ext>
            </a:extLst>
          </p:cNvPr>
          <p:cNvSpPr/>
          <p:nvPr/>
        </p:nvSpPr>
        <p:spPr>
          <a:xfrm>
            <a:off x="10747717" y="6457071"/>
            <a:ext cx="1444283" cy="400929"/>
          </a:xfrm>
          <a:prstGeom prst="donut">
            <a:avLst>
              <a:gd name="adj" fmla="val 18809"/>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09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3491-51EE-BC5E-B6BB-1E8CDA1A5FC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7E6922D-8DB8-87A1-AF14-41B852913E43}"/>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850045-C111-9ADF-12DD-818E8916D1B0}"/>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EFFECTIVE EVENT AGENDAS . . .</a:t>
            </a:r>
          </a:p>
        </p:txBody>
      </p:sp>
      <p:sp>
        <p:nvSpPr>
          <p:cNvPr id="3" name="Content Placeholder 2">
            <a:extLst>
              <a:ext uri="{FF2B5EF4-FFF2-40B4-BE49-F238E27FC236}">
                <a16:creationId xmlns:a16="http://schemas.microsoft.com/office/drawing/2014/main" id="{F6EB5DEF-2FBC-9A3D-6BBA-62690A966A56}"/>
              </a:ext>
            </a:extLst>
          </p:cNvPr>
          <p:cNvSpPr>
            <a:spLocks noGrp="1"/>
          </p:cNvSpPr>
          <p:nvPr>
            <p:ph idx="1"/>
          </p:nvPr>
        </p:nvSpPr>
        <p:spPr>
          <a:xfrm>
            <a:off x="960557" y="1750423"/>
            <a:ext cx="10521694" cy="4230124"/>
          </a:xfrm>
        </p:spPr>
        <p:txBody>
          <a:bodyPr anchor="ctr">
            <a:normAutofit lnSpcReduction="10000"/>
          </a:bodyPr>
          <a:lstStyle/>
          <a:p>
            <a:r>
              <a:rPr lang="en-US" sz="2000">
                <a:latin typeface="Montserrat" pitchFamily="2" charset="77"/>
              </a:rPr>
              <a:t>Are provided to facilitators and participants to guide the experiences</a:t>
            </a:r>
          </a:p>
          <a:p>
            <a:r>
              <a:rPr lang="en-US" sz="2000">
                <a:latin typeface="Montserrat" pitchFamily="2" charset="77"/>
              </a:rPr>
              <a:t>Emphasize time for getting everyone’s voice in the mix early on (introductions), break down hierarchy, establish peer connections</a:t>
            </a:r>
          </a:p>
          <a:p>
            <a:r>
              <a:rPr lang="en-US" sz="2000">
                <a:latin typeface="Montserrat" pitchFamily="2" charset="77"/>
              </a:rPr>
              <a:t>Include technical info on topic of the event</a:t>
            </a:r>
          </a:p>
          <a:p>
            <a:pPr lvl="1"/>
            <a:r>
              <a:rPr lang="en-US" sz="1600">
                <a:latin typeface="Montserrat" pitchFamily="2" charset="77"/>
              </a:rPr>
              <a:t>Avoid PPTs when possible</a:t>
            </a:r>
          </a:p>
          <a:p>
            <a:pPr lvl="1"/>
            <a:r>
              <a:rPr lang="en-US" sz="1600">
                <a:latin typeface="Montserrat" pitchFamily="2" charset="77"/>
              </a:rPr>
              <a:t>Speakers avoid jargon and are active participants</a:t>
            </a:r>
          </a:p>
          <a:p>
            <a:r>
              <a:rPr lang="en-US" sz="2000">
                <a:latin typeface="Montserrat" pitchFamily="2" charset="77"/>
              </a:rPr>
              <a:t>Include a shared meal or other informal relational time</a:t>
            </a:r>
          </a:p>
          <a:p>
            <a:r>
              <a:rPr lang="en-US" sz="2000">
                <a:latin typeface="Montserrat" pitchFamily="2" charset="77"/>
              </a:rPr>
              <a:t>Have an experiential/hands on/in-the-field component</a:t>
            </a:r>
          </a:p>
          <a:p>
            <a:r>
              <a:rPr lang="en-US" sz="2000">
                <a:latin typeface="Montserrat" pitchFamily="2" charset="77"/>
              </a:rPr>
              <a:t>Include reflection time and discussion of next steps, including action items members commit to</a:t>
            </a:r>
          </a:p>
        </p:txBody>
      </p:sp>
      <p:pic>
        <p:nvPicPr>
          <p:cNvPr id="4" name="Picture 3">
            <a:extLst>
              <a:ext uri="{FF2B5EF4-FFF2-40B4-BE49-F238E27FC236}">
                <a16:creationId xmlns:a16="http://schemas.microsoft.com/office/drawing/2014/main" id="{720C258A-15B4-9F9B-3789-B7AD7D0114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99938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5338-50E9-18BC-4258-120C6FE673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19C81C-6585-0B71-7261-C8E68C5C3E03}"/>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E2ABA-794F-ECEC-3D06-AAB05FD34347}"/>
              </a:ext>
            </a:extLst>
          </p:cNvPr>
          <p:cNvSpPr>
            <a:spLocks noGrp="1"/>
          </p:cNvSpPr>
          <p:nvPr>
            <p:ph type="title"/>
          </p:nvPr>
        </p:nvSpPr>
        <p:spPr>
          <a:xfrm>
            <a:off x="555813" y="197242"/>
            <a:ext cx="10711738" cy="1033669"/>
          </a:xfrm>
        </p:spPr>
        <p:txBody>
          <a:bodyPr>
            <a:normAutofit fontScale="90000"/>
          </a:bodyPr>
          <a:lstStyle/>
          <a:p>
            <a:r>
              <a:rPr lang="en-US" sz="4000" b="1">
                <a:latin typeface="Montserrat" pitchFamily="2" charset="77"/>
              </a:rPr>
              <a:t>BEST PRACTICES FOR ADULT LEARNING </a:t>
            </a:r>
          </a:p>
        </p:txBody>
      </p:sp>
      <p:graphicFrame>
        <p:nvGraphicFramePr>
          <p:cNvPr id="8" name="Content Placeholder 2">
            <a:extLst>
              <a:ext uri="{FF2B5EF4-FFF2-40B4-BE49-F238E27FC236}">
                <a16:creationId xmlns:a16="http://schemas.microsoft.com/office/drawing/2014/main" id="{13D8A348-BBBA-E65F-B072-1516D50CC4DA}"/>
              </a:ext>
            </a:extLst>
          </p:cNvPr>
          <p:cNvGraphicFramePr>
            <a:graphicFrameLocks noGrp="1"/>
          </p:cNvGraphicFramePr>
          <p:nvPr>
            <p:ph idx="1"/>
            <p:extLst>
              <p:ext uri="{D42A27DB-BD31-4B8C-83A1-F6EECF244321}">
                <p14:modId xmlns:p14="http://schemas.microsoft.com/office/powerpoint/2010/main" val="135170591"/>
              </p:ext>
            </p:extLst>
          </p:nvPr>
        </p:nvGraphicFramePr>
        <p:xfrm>
          <a:off x="960557" y="1750423"/>
          <a:ext cx="5427180" cy="423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56CF360-6B2C-63E3-F965-0665BA1B7D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Content Placeholder 7" descr="A group of people outside&#10;&#10;Description automatically generated with medium confidence">
            <a:extLst>
              <a:ext uri="{FF2B5EF4-FFF2-40B4-BE49-F238E27FC236}">
                <a16:creationId xmlns:a16="http://schemas.microsoft.com/office/drawing/2014/main" id="{8443A39A-C22F-9791-8DB6-3ADF8B4C58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2212" y="2051067"/>
            <a:ext cx="5262555" cy="3507263"/>
          </a:xfrm>
          <a:prstGeom prst="rect">
            <a:avLst/>
          </a:prstGeom>
        </p:spPr>
      </p:pic>
      <p:sp>
        <p:nvSpPr>
          <p:cNvPr id="3" name="TextBox 2">
            <a:extLst>
              <a:ext uri="{FF2B5EF4-FFF2-40B4-BE49-F238E27FC236}">
                <a16:creationId xmlns:a16="http://schemas.microsoft.com/office/drawing/2014/main" id="{D597AF7A-08F4-C21E-C9CD-01DFC2B406A0}"/>
              </a:ext>
            </a:extLst>
          </p:cNvPr>
          <p:cNvSpPr txBox="1"/>
          <p:nvPr/>
        </p:nvSpPr>
        <p:spPr>
          <a:xfrm>
            <a:off x="9368853" y="5096665"/>
            <a:ext cx="2555914" cy="461665"/>
          </a:xfrm>
          <a:prstGeom prst="rect">
            <a:avLst/>
          </a:prstGeom>
          <a:noFill/>
        </p:spPr>
        <p:txBody>
          <a:bodyPr wrap="square" rtlCol="0">
            <a:spAutoFit/>
          </a:bodyPr>
          <a:lstStyle/>
          <a:p>
            <a:r>
              <a:rPr lang="en-US" sz="1200">
                <a:solidFill>
                  <a:schemeClr val="bg1"/>
                </a:solidFill>
              </a:rPr>
              <a:t>Kentucky Women for the Land </a:t>
            </a:r>
          </a:p>
          <a:p>
            <a:r>
              <a:rPr lang="en-US" sz="1200">
                <a:solidFill>
                  <a:schemeClr val="bg1"/>
                </a:solidFill>
              </a:rPr>
              <a:t>Photo Credit: </a:t>
            </a:r>
            <a:r>
              <a:rPr lang="en-US" sz="1200" err="1">
                <a:solidFill>
                  <a:schemeClr val="bg1"/>
                </a:solidFill>
              </a:rPr>
              <a:t>Kertis</a:t>
            </a:r>
            <a:r>
              <a:rPr lang="en-US" sz="1200">
                <a:solidFill>
                  <a:schemeClr val="bg1"/>
                </a:solidFill>
              </a:rPr>
              <a:t> Photography</a:t>
            </a:r>
          </a:p>
        </p:txBody>
      </p:sp>
    </p:spTree>
    <p:extLst>
      <p:ext uri="{BB962C8B-B14F-4D97-AF65-F5344CB8AC3E}">
        <p14:creationId xmlns:p14="http://schemas.microsoft.com/office/powerpoint/2010/main" val="2132888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B312-DFB4-BA08-1E60-2F44BD6DAD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6FE1EF-55A5-FF39-9201-031A34968CA8}"/>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395898-E0BC-A8D4-2BD9-CB6969DD5F14}"/>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TIPS: OUTREACH AND PROMOTION</a:t>
            </a:r>
          </a:p>
        </p:txBody>
      </p:sp>
      <p:sp>
        <p:nvSpPr>
          <p:cNvPr id="3" name="Content Placeholder 2">
            <a:extLst>
              <a:ext uri="{FF2B5EF4-FFF2-40B4-BE49-F238E27FC236}">
                <a16:creationId xmlns:a16="http://schemas.microsoft.com/office/drawing/2014/main" id="{5929BB64-4CCB-2FD4-A44D-81554B23F71E}"/>
              </a:ext>
            </a:extLst>
          </p:cNvPr>
          <p:cNvSpPr>
            <a:spLocks noGrp="1"/>
          </p:cNvSpPr>
          <p:nvPr>
            <p:ph idx="1"/>
          </p:nvPr>
        </p:nvSpPr>
        <p:spPr>
          <a:xfrm>
            <a:off x="960557" y="1750423"/>
            <a:ext cx="10521694" cy="4230124"/>
          </a:xfrm>
        </p:spPr>
        <p:txBody>
          <a:bodyPr anchor="ctr">
            <a:normAutofit fontScale="85000" lnSpcReduction="20000"/>
          </a:bodyPr>
          <a:lstStyle/>
          <a:p>
            <a:r>
              <a:rPr lang="en-US" sz="2000">
                <a:latin typeface="Montserrat" pitchFamily="2" charset="77"/>
              </a:rPr>
              <a:t>Utilize word of mouth networks and key relationships</a:t>
            </a:r>
          </a:p>
          <a:p>
            <a:endParaRPr lang="en-US" sz="2000">
              <a:latin typeface="Montserrat" pitchFamily="2" charset="77"/>
            </a:endParaRPr>
          </a:p>
          <a:p>
            <a:r>
              <a:rPr lang="en-US" sz="2000">
                <a:latin typeface="Montserrat" pitchFamily="2" charset="77"/>
              </a:rPr>
              <a:t>Be creative</a:t>
            </a:r>
          </a:p>
          <a:p>
            <a:endParaRPr lang="en-US" sz="2000">
              <a:latin typeface="Montserrat" pitchFamily="2" charset="77"/>
            </a:endParaRPr>
          </a:p>
          <a:p>
            <a:r>
              <a:rPr lang="en-US" sz="2000">
                <a:latin typeface="Montserrat" pitchFamily="2" charset="77"/>
              </a:rPr>
              <a:t>Tailor outreach materials and communication channels to the audience</a:t>
            </a:r>
          </a:p>
          <a:p>
            <a:endParaRPr lang="en-US" sz="2000">
              <a:latin typeface="Montserrat" pitchFamily="2" charset="77"/>
            </a:endParaRPr>
          </a:p>
          <a:p>
            <a:r>
              <a:rPr lang="en-US" sz="2000">
                <a:latin typeface="Montserrat" pitchFamily="2" charset="77"/>
              </a:rPr>
              <a:t>Use variety of media (online, radio, news outlets, organizational partners, etc.)</a:t>
            </a:r>
          </a:p>
          <a:p>
            <a:endParaRPr lang="en-US" sz="2000">
              <a:latin typeface="Montserrat" pitchFamily="2" charset="77"/>
            </a:endParaRPr>
          </a:p>
          <a:p>
            <a:r>
              <a:rPr lang="en-US" sz="2000">
                <a:latin typeface="Montserrat" pitchFamily="2" charset="77"/>
              </a:rPr>
              <a:t>Keep aesthetics in mind</a:t>
            </a:r>
          </a:p>
          <a:p>
            <a:endParaRPr lang="en-US" sz="2000">
              <a:latin typeface="Montserrat" pitchFamily="2" charset="77"/>
            </a:endParaRPr>
          </a:p>
          <a:p>
            <a:r>
              <a:rPr lang="en-US" sz="2000">
                <a:latin typeface="Montserrat" pitchFamily="2" charset="77"/>
              </a:rPr>
              <a:t>Consider incentives</a:t>
            </a:r>
          </a:p>
          <a:p>
            <a:endParaRPr lang="en-US" sz="2000">
              <a:latin typeface="Montserrat" pitchFamily="2" charset="77"/>
            </a:endParaRPr>
          </a:p>
        </p:txBody>
      </p:sp>
      <p:pic>
        <p:nvPicPr>
          <p:cNvPr id="4" name="Picture 3">
            <a:extLst>
              <a:ext uri="{FF2B5EF4-FFF2-40B4-BE49-F238E27FC236}">
                <a16:creationId xmlns:a16="http://schemas.microsoft.com/office/drawing/2014/main" id="{35C182E6-CD4C-7404-2E82-0929E74737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2486344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hicken&#10;&#10;Description automatically generated">
            <a:extLst>
              <a:ext uri="{FF2B5EF4-FFF2-40B4-BE49-F238E27FC236}">
                <a16:creationId xmlns:a16="http://schemas.microsoft.com/office/drawing/2014/main" id="{B9B8AC86-54B7-FA7E-EBB1-A750A4C8F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0191" y="0"/>
            <a:ext cx="5351618" cy="6858000"/>
          </a:xfrm>
          <a:prstGeom prst="rect">
            <a:avLst/>
          </a:prstGeom>
          <a:ln>
            <a:solidFill>
              <a:schemeClr val="tx1"/>
            </a:solidFill>
          </a:ln>
        </p:spPr>
      </p:pic>
      <p:sp>
        <p:nvSpPr>
          <p:cNvPr id="2" name="Donut 1">
            <a:extLst>
              <a:ext uri="{FF2B5EF4-FFF2-40B4-BE49-F238E27FC236}">
                <a16:creationId xmlns:a16="http://schemas.microsoft.com/office/drawing/2014/main" id="{FF88E348-6A1B-A256-AC13-58D80004FFAA}"/>
              </a:ext>
            </a:extLst>
          </p:cNvPr>
          <p:cNvSpPr/>
          <p:nvPr/>
        </p:nvSpPr>
        <p:spPr>
          <a:xfrm>
            <a:off x="3509320" y="1556952"/>
            <a:ext cx="3101546" cy="568409"/>
          </a:xfrm>
          <a:prstGeom prst="donut">
            <a:avLst>
              <a:gd name="adj" fmla="val 11784"/>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EA47FF38-4F72-2309-14EA-C20DD6CF53E7}"/>
              </a:ext>
            </a:extLst>
          </p:cNvPr>
          <p:cNvSpPr/>
          <p:nvPr/>
        </p:nvSpPr>
        <p:spPr>
          <a:xfrm>
            <a:off x="3509320" y="2162431"/>
            <a:ext cx="3101546" cy="407774"/>
          </a:xfrm>
          <a:prstGeom prst="donut">
            <a:avLst>
              <a:gd name="adj" fmla="val 11784"/>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BD48785C-9E31-19CA-7DCF-FEA10E399C21}"/>
              </a:ext>
            </a:extLst>
          </p:cNvPr>
          <p:cNvSpPr/>
          <p:nvPr/>
        </p:nvSpPr>
        <p:spPr>
          <a:xfrm>
            <a:off x="3661720" y="4324866"/>
            <a:ext cx="3101546" cy="407774"/>
          </a:xfrm>
          <a:prstGeom prst="donut">
            <a:avLst>
              <a:gd name="adj" fmla="val 11784"/>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90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F677E-AFDF-8E4D-A1B8-21AD62A9F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830043"/>
            <a:ext cx="7772400" cy="5197914"/>
          </a:xfrm>
          <a:prstGeom prst="rect">
            <a:avLst/>
          </a:prstGeom>
        </p:spPr>
      </p:pic>
    </p:spTree>
    <p:extLst>
      <p:ext uri="{BB962C8B-B14F-4D97-AF65-F5344CB8AC3E}">
        <p14:creationId xmlns:p14="http://schemas.microsoft.com/office/powerpoint/2010/main" val="306403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073977" y="1009650"/>
            <a:ext cx="3734457" cy="4838702"/>
          </a:xfrm>
          <a:prstGeom prst="rect">
            <a:avLst/>
          </a:prstGeom>
          <a:noFill/>
          <a:ln>
            <a:solidFill>
              <a:schemeClr val="tx1"/>
            </a:solidFill>
          </a:ln>
        </p:spPr>
      </p:pic>
      <p:pic>
        <p:nvPicPr>
          <p:cNvPr id="3" name="Picture 2" descr="A group of people standing in a field&#10;&#10;Description automatically generated with low confidence">
            <a:extLst>
              <a:ext uri="{FF2B5EF4-FFF2-40B4-BE49-F238E27FC236}">
                <a16:creationId xmlns:a16="http://schemas.microsoft.com/office/drawing/2014/main" id="{ABCCA8C9-FDFF-9846-E615-14D2DBF23F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1266825"/>
            <a:ext cx="4324350" cy="4324350"/>
          </a:xfrm>
          <a:prstGeom prst="rect">
            <a:avLst/>
          </a:prstGeom>
          <a:ln>
            <a:solidFill>
              <a:schemeClr val="tx1"/>
            </a:solidFill>
          </a:ln>
        </p:spPr>
      </p:pic>
      <p:sp>
        <p:nvSpPr>
          <p:cNvPr id="2" name="Donut 1">
            <a:extLst>
              <a:ext uri="{FF2B5EF4-FFF2-40B4-BE49-F238E27FC236}">
                <a16:creationId xmlns:a16="http://schemas.microsoft.com/office/drawing/2014/main" id="{6BC89A9A-4207-94D1-E83A-39D4FD6A7CFF}"/>
              </a:ext>
            </a:extLst>
          </p:cNvPr>
          <p:cNvSpPr/>
          <p:nvPr/>
        </p:nvSpPr>
        <p:spPr>
          <a:xfrm>
            <a:off x="1786411" y="1266825"/>
            <a:ext cx="4022023" cy="1365164"/>
          </a:xfrm>
          <a:prstGeom prst="donut">
            <a:avLst>
              <a:gd name="adj" fmla="val 8704"/>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3328B4B7-685C-6814-EF01-7F699B2A327C}"/>
              </a:ext>
            </a:extLst>
          </p:cNvPr>
          <p:cNvSpPr/>
          <p:nvPr/>
        </p:nvSpPr>
        <p:spPr>
          <a:xfrm>
            <a:off x="6096000" y="3025603"/>
            <a:ext cx="4022023" cy="1365164"/>
          </a:xfrm>
          <a:prstGeom prst="donut">
            <a:avLst>
              <a:gd name="adj" fmla="val 8704"/>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3361C935-5BFD-82F2-A35E-D312AC57C7F3}"/>
              </a:ext>
            </a:extLst>
          </p:cNvPr>
          <p:cNvSpPr/>
          <p:nvPr/>
        </p:nvSpPr>
        <p:spPr>
          <a:xfrm>
            <a:off x="2073977" y="3546389"/>
            <a:ext cx="3547148" cy="844378"/>
          </a:xfrm>
          <a:prstGeom prst="donut">
            <a:avLst>
              <a:gd name="adj" fmla="val 1178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6FACBA3E-83F0-0B49-6560-C8F9440158DA}"/>
              </a:ext>
            </a:extLst>
          </p:cNvPr>
          <p:cNvSpPr/>
          <p:nvPr/>
        </p:nvSpPr>
        <p:spPr>
          <a:xfrm>
            <a:off x="6882713" y="5053914"/>
            <a:ext cx="2916195" cy="537260"/>
          </a:xfrm>
          <a:prstGeom prst="donut">
            <a:avLst>
              <a:gd name="adj" fmla="val 1178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57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B782D-19F0-C1FB-C2E2-4F5FD7FBFDF4}"/>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C1DF6-BA9B-FA35-14D0-C3A355025C4D}"/>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DEFINITIONS</a:t>
            </a:r>
          </a:p>
        </p:txBody>
      </p:sp>
      <p:sp>
        <p:nvSpPr>
          <p:cNvPr id="3" name="Content Placeholder 2">
            <a:extLst>
              <a:ext uri="{FF2B5EF4-FFF2-40B4-BE49-F238E27FC236}">
                <a16:creationId xmlns:a16="http://schemas.microsoft.com/office/drawing/2014/main" id="{D37ACB3F-48D9-695A-D5A8-C717B8FF6928}"/>
              </a:ext>
            </a:extLst>
          </p:cNvPr>
          <p:cNvSpPr>
            <a:spLocks noGrp="1"/>
          </p:cNvSpPr>
          <p:nvPr>
            <p:ph idx="1"/>
          </p:nvPr>
        </p:nvSpPr>
        <p:spPr>
          <a:xfrm>
            <a:off x="2201527" y="1525448"/>
            <a:ext cx="8796567" cy="4357804"/>
          </a:xfrm>
        </p:spPr>
        <p:txBody>
          <a:bodyPr anchor="ctr">
            <a:normAutofit fontScale="92500" lnSpcReduction="20000"/>
          </a:bodyPr>
          <a:lstStyle/>
          <a:p>
            <a:pPr marL="0" indent="0">
              <a:spcBef>
                <a:spcPts val="1600"/>
              </a:spcBef>
              <a:buClr>
                <a:schemeClr val="accent1"/>
              </a:buClr>
              <a:buSzPct val="100000"/>
              <a:buNone/>
            </a:pPr>
            <a:r>
              <a:rPr lang="en-US" sz="5900">
                <a:latin typeface="Montserrat Light"/>
              </a:rPr>
              <a:t>Peer-to-Peer Networks:​</a:t>
            </a:r>
            <a:endParaRPr lang="en-US" sz="3000">
              <a:latin typeface="Montserrat Light"/>
            </a:endParaRPr>
          </a:p>
          <a:p>
            <a:pPr marL="575945" indent="-575945">
              <a:spcBef>
                <a:spcPts val="1600"/>
              </a:spcBef>
              <a:buClr>
                <a:schemeClr val="accent1"/>
              </a:buClr>
              <a:buSzPct val="100000"/>
              <a:buFont typeface="Wingdings" pitchFamily="2" charset="2"/>
              <a:buChar char="§"/>
            </a:pPr>
            <a:r>
              <a:rPr lang="en-US" sz="3000">
                <a:latin typeface="Montserrat Light"/>
              </a:rPr>
              <a:t>A group of people with a shared identity who come together around a particular topic and/or support each other in working toward their goals. ​</a:t>
            </a:r>
          </a:p>
          <a:p>
            <a:pPr marL="575945" indent="-575945">
              <a:spcBef>
                <a:spcPts val="1600"/>
              </a:spcBef>
              <a:buClr>
                <a:schemeClr val="accent1"/>
              </a:buClr>
              <a:buSzPct val="100000"/>
              <a:buFont typeface="Wingdings" pitchFamily="2" charset="2"/>
              <a:buChar char="§"/>
            </a:pPr>
            <a:r>
              <a:rPr lang="en-US" sz="3000">
                <a:latin typeface="Montserrat Light"/>
              </a:rPr>
              <a:t>Includes a leadership structure that includes its members and emphasizes learning from one another.</a:t>
            </a:r>
          </a:p>
        </p:txBody>
      </p:sp>
      <p:pic>
        <p:nvPicPr>
          <p:cNvPr id="4" name="Picture 3">
            <a:extLst>
              <a:ext uri="{FF2B5EF4-FFF2-40B4-BE49-F238E27FC236}">
                <a16:creationId xmlns:a16="http://schemas.microsoft.com/office/drawing/2014/main" id="{6D6DA453-AD17-153D-F3AD-F37FD46EF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67995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524002" y="957711"/>
            <a:ext cx="9144003" cy="4942583"/>
          </a:xfrm>
          <a:prstGeom prst="rect">
            <a:avLst/>
          </a:prstGeom>
          <a:noFill/>
          <a:ln>
            <a:noFill/>
          </a:ln>
        </p:spPr>
      </p:pic>
      <p:sp>
        <p:nvSpPr>
          <p:cNvPr id="2" name="Donut 1">
            <a:extLst>
              <a:ext uri="{FF2B5EF4-FFF2-40B4-BE49-F238E27FC236}">
                <a16:creationId xmlns:a16="http://schemas.microsoft.com/office/drawing/2014/main" id="{3BDA848F-7D55-064E-0EA1-C1CCB9B307FA}"/>
              </a:ext>
            </a:extLst>
          </p:cNvPr>
          <p:cNvSpPr/>
          <p:nvPr/>
        </p:nvSpPr>
        <p:spPr>
          <a:xfrm>
            <a:off x="2690191" y="2415208"/>
            <a:ext cx="8229598" cy="1759227"/>
          </a:xfrm>
          <a:prstGeom prst="donut">
            <a:avLst>
              <a:gd name="adj" fmla="val 599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723699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2777-4655-E9CC-261C-EA310CF906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5588C3-2467-C282-E6BF-2C4F896BD98C}"/>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FD01B-6611-811F-7BB7-9239BFA9730E}"/>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TIPS: FACILITATION</a:t>
            </a:r>
          </a:p>
        </p:txBody>
      </p:sp>
      <p:sp>
        <p:nvSpPr>
          <p:cNvPr id="3" name="Content Placeholder 2">
            <a:extLst>
              <a:ext uri="{FF2B5EF4-FFF2-40B4-BE49-F238E27FC236}">
                <a16:creationId xmlns:a16="http://schemas.microsoft.com/office/drawing/2014/main" id="{6838F172-D7DA-A411-FD99-FAB5DBC447BF}"/>
              </a:ext>
            </a:extLst>
          </p:cNvPr>
          <p:cNvSpPr>
            <a:spLocks noGrp="1"/>
          </p:cNvSpPr>
          <p:nvPr>
            <p:ph idx="1"/>
          </p:nvPr>
        </p:nvSpPr>
        <p:spPr>
          <a:xfrm>
            <a:off x="956528" y="1653128"/>
            <a:ext cx="5135443" cy="4230124"/>
          </a:xfrm>
        </p:spPr>
        <p:txBody>
          <a:bodyPr anchor="ctr">
            <a:normAutofit fontScale="92500" lnSpcReduction="10000"/>
          </a:bodyPr>
          <a:lstStyle/>
          <a:p>
            <a:r>
              <a:rPr lang="en-US" sz="2000">
                <a:latin typeface="Montserrat" pitchFamily="2" charset="77"/>
              </a:rPr>
              <a:t>Establish Ground Rules </a:t>
            </a:r>
          </a:p>
          <a:p>
            <a:r>
              <a:rPr lang="en-US" sz="2000">
                <a:latin typeface="Montserrat" pitchFamily="2" charset="77"/>
              </a:rPr>
              <a:t>Support participants </a:t>
            </a:r>
          </a:p>
          <a:p>
            <a:r>
              <a:rPr lang="en-US" sz="2000">
                <a:latin typeface="Montserrat" pitchFamily="2" charset="77"/>
              </a:rPr>
              <a:t>Be intentional in agenda design</a:t>
            </a:r>
          </a:p>
          <a:p>
            <a:r>
              <a:rPr lang="en-US" sz="2000">
                <a:latin typeface="Montserrat" pitchFamily="2" charset="77"/>
              </a:rPr>
              <a:t>Effectively utilize group discussion </a:t>
            </a:r>
          </a:p>
          <a:p>
            <a:r>
              <a:rPr lang="en-US" sz="2000">
                <a:latin typeface="Montserrat" pitchFamily="2" charset="77"/>
              </a:rPr>
              <a:t>Prepare technical contributors</a:t>
            </a:r>
          </a:p>
          <a:p>
            <a:r>
              <a:rPr lang="en-US" sz="2000">
                <a:latin typeface="Montserrat" pitchFamily="2" charset="77"/>
              </a:rPr>
              <a:t>Build-in time for reflection/witnessing</a:t>
            </a:r>
          </a:p>
          <a:p>
            <a:r>
              <a:rPr lang="en-US" sz="2000">
                <a:latin typeface="Montserrat" pitchFamily="2" charset="77"/>
              </a:rPr>
              <a:t>Encourage relationship-building (e.g., carpool, rent a van, etc.)</a:t>
            </a:r>
          </a:p>
          <a:p>
            <a:r>
              <a:rPr lang="en-US" sz="2000">
                <a:latin typeface="Montserrat" pitchFamily="2" charset="77"/>
              </a:rPr>
              <a:t>Always try to have two facilitators </a:t>
            </a:r>
          </a:p>
        </p:txBody>
      </p:sp>
      <p:pic>
        <p:nvPicPr>
          <p:cNvPr id="4" name="Picture 3">
            <a:extLst>
              <a:ext uri="{FF2B5EF4-FFF2-40B4-BE49-F238E27FC236}">
                <a16:creationId xmlns:a16="http://schemas.microsoft.com/office/drawing/2014/main" id="{8463ED1E-5D47-F5D4-CB1F-C2C59490AA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7" name="Picture 6" descr="A group of people sitting in chairs in a circle&#10;&#10;Description automatically generated">
            <a:extLst>
              <a:ext uri="{FF2B5EF4-FFF2-40B4-BE49-F238E27FC236}">
                <a16:creationId xmlns:a16="http://schemas.microsoft.com/office/drawing/2014/main" id="{D6623F36-A8CA-0DB2-6C93-A0F08FAD25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499" y="0"/>
            <a:ext cx="5143500" cy="6858000"/>
          </a:xfrm>
          <a:prstGeom prst="rect">
            <a:avLst/>
          </a:prstGeom>
        </p:spPr>
      </p:pic>
      <p:sp>
        <p:nvSpPr>
          <p:cNvPr id="6" name="TextBox 5">
            <a:extLst>
              <a:ext uri="{FF2B5EF4-FFF2-40B4-BE49-F238E27FC236}">
                <a16:creationId xmlns:a16="http://schemas.microsoft.com/office/drawing/2014/main" id="{41D5FED0-CDBE-50B4-B105-5E69946A8E04}"/>
              </a:ext>
            </a:extLst>
          </p:cNvPr>
          <p:cNvSpPr txBox="1"/>
          <p:nvPr/>
        </p:nvSpPr>
        <p:spPr>
          <a:xfrm>
            <a:off x="9620014" y="6243535"/>
            <a:ext cx="2518347" cy="461665"/>
          </a:xfrm>
          <a:prstGeom prst="rect">
            <a:avLst/>
          </a:prstGeom>
          <a:noFill/>
        </p:spPr>
        <p:txBody>
          <a:bodyPr wrap="square" rtlCol="0">
            <a:spAutoFit/>
          </a:bodyPr>
          <a:lstStyle/>
          <a:p>
            <a:r>
              <a:rPr lang="en-US" sz="1200">
                <a:solidFill>
                  <a:schemeClr val="bg1"/>
                </a:solidFill>
              </a:rPr>
              <a:t>New York Women for the Land</a:t>
            </a:r>
          </a:p>
          <a:p>
            <a:r>
              <a:rPr lang="en-US" sz="1200">
                <a:solidFill>
                  <a:schemeClr val="bg1"/>
                </a:solidFill>
              </a:rPr>
              <a:t>Photo Credit: Stephanie Castle</a:t>
            </a:r>
          </a:p>
        </p:txBody>
      </p:sp>
    </p:spTree>
    <p:extLst>
      <p:ext uri="{BB962C8B-B14F-4D97-AF65-F5344CB8AC3E}">
        <p14:creationId xmlns:p14="http://schemas.microsoft.com/office/powerpoint/2010/main" val="3127076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2777-4655-E9CC-261C-EA310CF906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5588C3-2467-C282-E6BF-2C4F896BD98C}"/>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FD01B-6611-811F-7BB7-9239BFA9730E}"/>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TIPS: FACILITATION</a:t>
            </a:r>
          </a:p>
        </p:txBody>
      </p:sp>
      <p:sp>
        <p:nvSpPr>
          <p:cNvPr id="3" name="Content Placeholder 2">
            <a:extLst>
              <a:ext uri="{FF2B5EF4-FFF2-40B4-BE49-F238E27FC236}">
                <a16:creationId xmlns:a16="http://schemas.microsoft.com/office/drawing/2014/main" id="{6838F172-D7DA-A411-FD99-FAB5DBC447BF}"/>
              </a:ext>
            </a:extLst>
          </p:cNvPr>
          <p:cNvSpPr>
            <a:spLocks noGrp="1"/>
          </p:cNvSpPr>
          <p:nvPr>
            <p:ph idx="1"/>
          </p:nvPr>
        </p:nvSpPr>
        <p:spPr>
          <a:xfrm>
            <a:off x="956528" y="1653128"/>
            <a:ext cx="5135443" cy="4230124"/>
          </a:xfrm>
        </p:spPr>
        <p:txBody>
          <a:bodyPr anchor="ctr">
            <a:normAutofit/>
          </a:bodyPr>
          <a:lstStyle/>
          <a:p>
            <a:pPr marL="458470" indent="-458470"/>
            <a:r>
              <a:rPr lang="en-US">
                <a:latin typeface="Montserrat"/>
              </a:rPr>
              <a:t>When possible, aim for experiential (on-farm) learning</a:t>
            </a:r>
          </a:p>
          <a:p>
            <a:pPr marL="458470" indent="-458470"/>
            <a:r>
              <a:rPr lang="en-US">
                <a:latin typeface="Montserrat"/>
              </a:rPr>
              <a:t>Give everyone room to speak</a:t>
            </a:r>
          </a:p>
          <a:p>
            <a:pPr marL="458470" indent="-458470"/>
            <a:r>
              <a:rPr lang="en-US">
                <a:latin typeface="Montserrat"/>
              </a:rPr>
              <a:t>Practice active listening</a:t>
            </a:r>
          </a:p>
          <a:p>
            <a:pPr marL="458470" indent="-458470"/>
            <a:r>
              <a:rPr lang="en-US">
                <a:latin typeface="Montserrat"/>
              </a:rPr>
              <a:t>Build trust before diving deep into complex issues</a:t>
            </a:r>
          </a:p>
          <a:p>
            <a:pPr marL="458470" indent="-458470"/>
            <a:r>
              <a:rPr lang="en-US">
                <a:latin typeface="Montserrat"/>
              </a:rPr>
              <a:t>Take time to evaluate, both through leadership reflection and participant feedback</a:t>
            </a:r>
          </a:p>
          <a:p>
            <a:pPr marL="458470" indent="-458470"/>
            <a:endParaRPr lang="en-US">
              <a:latin typeface="Montserrat"/>
            </a:endParaRPr>
          </a:p>
        </p:txBody>
      </p:sp>
      <p:pic>
        <p:nvPicPr>
          <p:cNvPr id="4" name="Picture 3">
            <a:extLst>
              <a:ext uri="{FF2B5EF4-FFF2-40B4-BE49-F238E27FC236}">
                <a16:creationId xmlns:a16="http://schemas.microsoft.com/office/drawing/2014/main" id="{8463ED1E-5D47-F5D4-CB1F-C2C59490AA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Picture 5" descr="A group of people standing outside&#10;&#10;Description automatically generated">
            <a:extLst>
              <a:ext uri="{FF2B5EF4-FFF2-40B4-BE49-F238E27FC236}">
                <a16:creationId xmlns:a16="http://schemas.microsoft.com/office/drawing/2014/main" id="{C6D0DED7-C1DD-24CB-767F-B24F02D177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5502" y="1370857"/>
            <a:ext cx="3970205" cy="4951141"/>
          </a:xfrm>
          <a:prstGeom prst="rect">
            <a:avLst/>
          </a:prstGeom>
        </p:spPr>
      </p:pic>
      <p:sp>
        <p:nvSpPr>
          <p:cNvPr id="7" name="TextBox 6">
            <a:extLst>
              <a:ext uri="{FF2B5EF4-FFF2-40B4-BE49-F238E27FC236}">
                <a16:creationId xmlns:a16="http://schemas.microsoft.com/office/drawing/2014/main" id="{FA466754-37F1-5BA5-95C1-69B06A86E4CD}"/>
              </a:ext>
            </a:extLst>
          </p:cNvPr>
          <p:cNvSpPr txBox="1"/>
          <p:nvPr/>
        </p:nvSpPr>
        <p:spPr>
          <a:xfrm>
            <a:off x="7975650" y="5840601"/>
            <a:ext cx="3117954" cy="461665"/>
          </a:xfrm>
          <a:prstGeom prst="rect">
            <a:avLst/>
          </a:prstGeom>
          <a:noFill/>
        </p:spPr>
        <p:txBody>
          <a:bodyPr wrap="square" lIns="91440" tIns="45720" rIns="91440" bIns="45720" rtlCol="0" anchor="t">
            <a:spAutoFit/>
          </a:bodyPr>
          <a:lstStyle/>
          <a:p>
            <a:r>
              <a:rPr lang="en-US" sz="1200">
                <a:solidFill>
                  <a:schemeClr val="bg1"/>
                </a:solidFill>
              </a:rPr>
              <a:t>AFT Staff, NY</a:t>
            </a:r>
            <a:endParaRPr lang="en-US">
              <a:solidFill>
                <a:schemeClr val="bg1"/>
              </a:solidFill>
            </a:endParaRPr>
          </a:p>
          <a:p>
            <a:r>
              <a:rPr lang="en-US" sz="1200">
                <a:solidFill>
                  <a:schemeClr val="bg1"/>
                </a:solidFill>
              </a:rPr>
              <a:t>Photo Credit: Stephanie Castle</a:t>
            </a:r>
          </a:p>
        </p:txBody>
      </p:sp>
    </p:spTree>
    <p:extLst>
      <p:ext uri="{BB962C8B-B14F-4D97-AF65-F5344CB8AC3E}">
        <p14:creationId xmlns:p14="http://schemas.microsoft.com/office/powerpoint/2010/main" val="1641582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50A5-4783-9A0E-71EF-D82EA9A2F5E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C1D7066-8586-2CF7-5B7B-199BC6E17506}"/>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93964-7CF6-C693-7AA1-4292F9640753}"/>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TIPS: VIRTUAL GATHERINGS</a:t>
            </a:r>
          </a:p>
        </p:txBody>
      </p:sp>
      <p:sp>
        <p:nvSpPr>
          <p:cNvPr id="3" name="Content Placeholder 2">
            <a:extLst>
              <a:ext uri="{FF2B5EF4-FFF2-40B4-BE49-F238E27FC236}">
                <a16:creationId xmlns:a16="http://schemas.microsoft.com/office/drawing/2014/main" id="{5E2A6311-41EC-3E7D-4ADF-67599A153A3A}"/>
              </a:ext>
            </a:extLst>
          </p:cNvPr>
          <p:cNvSpPr>
            <a:spLocks noGrp="1"/>
          </p:cNvSpPr>
          <p:nvPr>
            <p:ph idx="1"/>
          </p:nvPr>
        </p:nvSpPr>
        <p:spPr>
          <a:xfrm>
            <a:off x="956528" y="1653128"/>
            <a:ext cx="5135443" cy="4230124"/>
          </a:xfrm>
        </p:spPr>
        <p:txBody>
          <a:bodyPr anchor="ctr">
            <a:normAutofit fontScale="92500" lnSpcReduction="20000"/>
          </a:bodyPr>
          <a:lstStyle/>
          <a:p>
            <a:r>
              <a:rPr lang="en-US" sz="2000">
                <a:latin typeface="Montserrat" pitchFamily="2" charset="77"/>
              </a:rPr>
              <a:t>Pair with in-person</a:t>
            </a:r>
          </a:p>
          <a:p>
            <a:r>
              <a:rPr lang="en-US" sz="2000">
                <a:latin typeface="Montserrat" pitchFamily="2" charset="77"/>
              </a:rPr>
              <a:t>Cameras on</a:t>
            </a:r>
          </a:p>
          <a:p>
            <a:r>
              <a:rPr lang="en-US" sz="2000">
                <a:latin typeface="Montserrat" pitchFamily="2" charset="77"/>
              </a:rPr>
              <a:t>Gallery setting</a:t>
            </a:r>
          </a:p>
          <a:p>
            <a:r>
              <a:rPr lang="en-US" sz="2000">
                <a:latin typeface="Montserrat" pitchFamily="2" charset="77"/>
              </a:rPr>
              <a:t>Ask people to change the screen name to their preferred name, pronouns, etc. </a:t>
            </a:r>
          </a:p>
          <a:p>
            <a:r>
              <a:rPr lang="en-US" sz="2000">
                <a:latin typeface="Montserrat" pitchFamily="2" charset="77"/>
              </a:rPr>
              <a:t>Get quickly into the discussion </a:t>
            </a:r>
          </a:p>
          <a:p>
            <a:r>
              <a:rPr lang="en-US" sz="2000">
                <a:latin typeface="Montserrat" pitchFamily="2" charset="77"/>
              </a:rPr>
              <a:t>Provide a variety of ways for people to contribute</a:t>
            </a:r>
          </a:p>
          <a:p>
            <a:r>
              <a:rPr lang="en-US" sz="2000">
                <a:latin typeface="Montserrat" pitchFamily="2" charset="77"/>
              </a:rPr>
              <a:t>Provide choice for engagement</a:t>
            </a:r>
          </a:p>
          <a:p>
            <a:r>
              <a:rPr lang="en-US" sz="2000">
                <a:latin typeface="Montserrat" pitchFamily="2" charset="77"/>
              </a:rPr>
              <a:t>Consider language access</a:t>
            </a:r>
          </a:p>
        </p:txBody>
      </p:sp>
      <p:pic>
        <p:nvPicPr>
          <p:cNvPr id="4" name="Picture 3">
            <a:extLst>
              <a:ext uri="{FF2B5EF4-FFF2-40B4-BE49-F238E27FC236}">
                <a16:creationId xmlns:a16="http://schemas.microsoft.com/office/drawing/2014/main" id="{B8B3FE81-20FC-15E6-AB78-EB2FCD19D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Google Shape;86;p19">
            <a:extLst>
              <a:ext uri="{FF2B5EF4-FFF2-40B4-BE49-F238E27FC236}">
                <a16:creationId xmlns:a16="http://schemas.microsoft.com/office/drawing/2014/main" id="{6971ED57-A015-4A0E-847C-AFFE81BC50D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23893" y="1405837"/>
            <a:ext cx="5003451" cy="4889714"/>
          </a:xfrm>
          <a:prstGeom prst="rect">
            <a:avLst/>
          </a:prstGeom>
          <a:noFill/>
          <a:ln>
            <a:solidFill>
              <a:schemeClr val="tx1"/>
            </a:solidFill>
          </a:ln>
        </p:spPr>
      </p:pic>
    </p:spTree>
    <p:extLst>
      <p:ext uri="{BB962C8B-B14F-4D97-AF65-F5344CB8AC3E}">
        <p14:creationId xmlns:p14="http://schemas.microsoft.com/office/powerpoint/2010/main" val="574219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548E-4755-82F7-3A3A-CD45D2CFBA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EA82F2-9F2C-7679-D316-A1888A29FBBD}"/>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5F11-9631-BD60-A213-AF9543AA6B53}"/>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TIPS: VIRTUAL GATHERINGS</a:t>
            </a:r>
          </a:p>
        </p:txBody>
      </p:sp>
      <p:sp>
        <p:nvSpPr>
          <p:cNvPr id="3" name="Content Placeholder 2">
            <a:extLst>
              <a:ext uri="{FF2B5EF4-FFF2-40B4-BE49-F238E27FC236}">
                <a16:creationId xmlns:a16="http://schemas.microsoft.com/office/drawing/2014/main" id="{26693E99-BF7C-51BF-44E7-AFB024098E66}"/>
              </a:ext>
            </a:extLst>
          </p:cNvPr>
          <p:cNvSpPr>
            <a:spLocks noGrp="1"/>
          </p:cNvSpPr>
          <p:nvPr>
            <p:ph idx="1"/>
          </p:nvPr>
        </p:nvSpPr>
        <p:spPr>
          <a:xfrm>
            <a:off x="956528" y="1653128"/>
            <a:ext cx="5135443" cy="4230124"/>
          </a:xfrm>
        </p:spPr>
        <p:txBody>
          <a:bodyPr anchor="ctr">
            <a:normAutofit/>
          </a:bodyPr>
          <a:lstStyle/>
          <a:p>
            <a:pPr marL="0" indent="0">
              <a:buNone/>
            </a:pPr>
            <a:r>
              <a:rPr lang="en-US" sz="2000">
                <a:latin typeface="Montserrat" pitchFamily="2" charset="77"/>
              </a:rPr>
              <a:t>For more on this, see the resource </a:t>
            </a:r>
            <a:r>
              <a:rPr lang="en-US" sz="2000">
                <a:latin typeface="Montserrat" pitchFamily="2" charset="77"/>
                <a:hlinkClick r:id="rId3"/>
              </a:rPr>
              <a:t>Reaching Women in Agriculture: A Guide for Virtual Engagement</a:t>
            </a:r>
            <a:r>
              <a:rPr lang="en-US" sz="2000">
                <a:latin typeface="Montserrat" pitchFamily="2" charset="77"/>
              </a:rPr>
              <a:t>, which has a suite of best practices and case studies that illustrate strategies for doing more virtual outreach with farmers, specifically women in agriculture. </a:t>
            </a:r>
          </a:p>
          <a:p>
            <a:endParaRPr lang="en-US" sz="2000">
              <a:latin typeface="Montserrat" pitchFamily="2" charset="77"/>
            </a:endParaRPr>
          </a:p>
        </p:txBody>
      </p:sp>
      <p:pic>
        <p:nvPicPr>
          <p:cNvPr id="4" name="Picture 3">
            <a:extLst>
              <a:ext uri="{FF2B5EF4-FFF2-40B4-BE49-F238E27FC236}">
                <a16:creationId xmlns:a16="http://schemas.microsoft.com/office/drawing/2014/main" id="{686EDA08-9120-976A-2EDF-E28561870D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10" name="Picture 9">
            <a:hlinkClick r:id="rId3"/>
            <a:extLst>
              <a:ext uri="{FF2B5EF4-FFF2-40B4-BE49-F238E27FC236}">
                <a16:creationId xmlns:a16="http://schemas.microsoft.com/office/drawing/2014/main" id="{08AD77BC-7128-2038-E2EE-1207DE7DA5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11682" y="1752534"/>
            <a:ext cx="5868879" cy="3803684"/>
          </a:xfrm>
          <a:prstGeom prst="rect">
            <a:avLst/>
          </a:prstGeom>
          <a:ln>
            <a:solidFill>
              <a:schemeClr val="tx1"/>
            </a:solidFill>
          </a:ln>
        </p:spPr>
      </p:pic>
    </p:spTree>
    <p:extLst>
      <p:ext uri="{BB962C8B-B14F-4D97-AF65-F5344CB8AC3E}">
        <p14:creationId xmlns:p14="http://schemas.microsoft.com/office/powerpoint/2010/main" val="1705979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7D2E-82EF-2F88-3298-ED96C4BD81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4DDF51-6806-3698-DB3E-A3C395BBCAC3}"/>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D940F-4D23-078F-3440-0CA253EFE106}"/>
              </a:ext>
            </a:extLst>
          </p:cNvPr>
          <p:cNvSpPr>
            <a:spLocks noGrp="1"/>
          </p:cNvSpPr>
          <p:nvPr>
            <p:ph type="title"/>
          </p:nvPr>
        </p:nvSpPr>
        <p:spPr>
          <a:xfrm>
            <a:off x="640079" y="151177"/>
            <a:ext cx="10419917" cy="1033669"/>
          </a:xfrm>
        </p:spPr>
        <p:txBody>
          <a:bodyPr>
            <a:normAutofit/>
          </a:bodyPr>
          <a:lstStyle/>
          <a:p>
            <a:r>
              <a:rPr lang="en-US" sz="4000">
                <a:latin typeface="Montserrat"/>
                <a:cs typeface="Arial"/>
              </a:rPr>
              <a:t>OTHERS LIKE IT</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01E1828F-41CB-C0ED-4256-A1F4869CC1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3D8FDF03-399E-6D69-89BB-ABF09EE25B0A}"/>
              </a:ext>
            </a:extLst>
          </p:cNvPr>
          <p:cNvSpPr txBox="1"/>
          <p:nvPr/>
        </p:nvSpPr>
        <p:spPr>
          <a:xfrm>
            <a:off x="637091" y="2018254"/>
            <a:ext cx="591252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6"/>
              </a:rPr>
              <a:t>Climate Land Leaders Initiative</a:t>
            </a:r>
            <a:endParaRPr lang="en-US" sz="2400" b="1">
              <a:latin typeface="Montserrat"/>
            </a:endParaRPr>
          </a:p>
          <a:p>
            <a:pPr marL="285750" indent="-285750">
              <a:buFont typeface="Arial" panose="020B0604020202020204" pitchFamily="34" charset="0"/>
              <a:buChar char="•"/>
            </a:pPr>
            <a:r>
              <a:rPr lang="en-US" sz="1600">
                <a:latin typeface="Montserrat"/>
              </a:rPr>
              <a:t>Members have shared goals</a:t>
            </a:r>
          </a:p>
          <a:p>
            <a:pPr marL="285750" indent="-285750">
              <a:buFont typeface="Arial" panose="020B0604020202020204" pitchFamily="34" charset="0"/>
              <a:buChar char="•"/>
            </a:pPr>
            <a:r>
              <a:rPr lang="en-US" sz="1600">
                <a:latin typeface="Montserrat"/>
              </a:rPr>
              <a:t>Across wider geographies (multiple states)</a:t>
            </a:r>
          </a:p>
          <a:p>
            <a:pPr marL="285750" indent="-285750">
              <a:buFont typeface="Arial" panose="020B0604020202020204" pitchFamily="34" charset="0"/>
              <a:buChar char="•"/>
            </a:pPr>
            <a:r>
              <a:rPr lang="en-US" sz="1600">
                <a:latin typeface="Montserrat"/>
              </a:rPr>
              <a:t>Application process and network login </a:t>
            </a:r>
          </a:p>
          <a:p>
            <a:pPr marL="285750" indent="-285750">
              <a:buFont typeface="Arial" panose="020B0604020202020204" pitchFamily="34" charset="0"/>
              <a:buChar char="•"/>
            </a:pPr>
            <a:endParaRPr lang="en-US" sz="1600">
              <a:latin typeface="Montserrat"/>
            </a:endParaRPr>
          </a:p>
        </p:txBody>
      </p:sp>
      <p:pic>
        <p:nvPicPr>
          <p:cNvPr id="3074" name="Picture 2">
            <a:extLst>
              <a:ext uri="{FF2B5EF4-FFF2-40B4-BE49-F238E27FC236}">
                <a16:creationId xmlns:a16="http://schemas.microsoft.com/office/drawing/2014/main" id="{61D5D6B5-ED5F-9403-1B88-1EEE6DDB6B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4092" y="1819537"/>
            <a:ext cx="5005687" cy="3762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F0650E-39BC-A762-D32C-8CE3C7E630FE}"/>
              </a:ext>
            </a:extLst>
          </p:cNvPr>
          <p:cNvSpPr txBox="1"/>
          <p:nvPr/>
        </p:nvSpPr>
        <p:spPr>
          <a:xfrm>
            <a:off x="637091" y="3322292"/>
            <a:ext cx="591252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8"/>
              </a:rPr>
              <a:t>Soil Health Management Planning Cohorts (AFT New England)</a:t>
            </a:r>
            <a:endParaRPr lang="en-US" sz="2400" b="1">
              <a:latin typeface="Montserrat"/>
            </a:endParaRPr>
          </a:p>
          <a:p>
            <a:pPr marL="285750" indent="-285750">
              <a:buFont typeface="Arial" panose="020B0604020202020204" pitchFamily="34" charset="0"/>
              <a:buChar char="•"/>
            </a:pPr>
            <a:r>
              <a:rPr lang="en-US" sz="1600">
                <a:latin typeface="Montserrat"/>
              </a:rPr>
              <a:t>CT Specialty Crops; MA Specialty Crops; CT River Watershed Livestock Cohorts</a:t>
            </a:r>
          </a:p>
          <a:p>
            <a:pPr marL="285750" indent="-285750">
              <a:buFont typeface="Arial" panose="020B0604020202020204" pitchFamily="34" charset="0"/>
              <a:buChar char="•"/>
            </a:pPr>
            <a:r>
              <a:rPr lang="en-US" sz="1600">
                <a:latin typeface="Montserrat"/>
              </a:rPr>
              <a:t>Non-profit and research institution partnership. Strategy:</a:t>
            </a:r>
          </a:p>
          <a:p>
            <a:pPr marL="742950" lvl="1" indent="-285750">
              <a:buFont typeface="Arial" panose="020B0604020202020204" pitchFamily="34" charset="0"/>
              <a:buChar char="•"/>
            </a:pPr>
            <a:r>
              <a:rPr lang="en-US" sz="1600">
                <a:latin typeface="Montserrat"/>
              </a:rPr>
              <a:t>Build tools and resources that will last beyond project for farming community</a:t>
            </a:r>
          </a:p>
          <a:p>
            <a:pPr marL="742950" lvl="1" indent="-285750">
              <a:buFont typeface="Arial" panose="020B0604020202020204" pitchFamily="34" charset="0"/>
              <a:buChar char="•"/>
            </a:pPr>
            <a:r>
              <a:rPr lang="en-US" sz="1600">
                <a:latin typeface="Montserrat"/>
              </a:rPr>
              <a:t>Complement existing opportunities &amp; programs</a:t>
            </a:r>
          </a:p>
          <a:p>
            <a:pPr marL="285750" indent="-285750">
              <a:buFont typeface="Arial" panose="020B0604020202020204" pitchFamily="34" charset="0"/>
              <a:buChar char="•"/>
            </a:pPr>
            <a:endParaRPr lang="en-US" sz="1600">
              <a:latin typeface="Montserrat"/>
            </a:endParaRPr>
          </a:p>
        </p:txBody>
      </p:sp>
      <p:pic>
        <p:nvPicPr>
          <p:cNvPr id="9" name="Audio 8">
            <a:hlinkClick r:id="" action="ppaction://media"/>
            <a:extLst>
              <a:ext uri="{FF2B5EF4-FFF2-40B4-BE49-F238E27FC236}">
                <a16:creationId xmlns:a16="http://schemas.microsoft.com/office/drawing/2014/main" id="{B2E77E8E-D6E4-607C-207A-4AF977784CD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6212565"/>
      </p:ext>
    </p:extLst>
  </p:cSld>
  <p:clrMapOvr>
    <a:masterClrMapping/>
  </p:clrMapOvr>
  <mc:AlternateContent xmlns:mc="http://schemas.openxmlformats.org/markup-compatibility/2006">
    <mc:Choice xmlns:p14="http://schemas.microsoft.com/office/powerpoint/2010/main" Requires="p14">
      <p:transition spd="slow" p14:dur="2000" advTm="72255"/>
    </mc:Choice>
    <mc:Fallback>
      <p:transition spd="slow" advTm="7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548E-4755-82F7-3A3A-CD45D2CFBA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EA82F2-9F2C-7679-D316-A1888A29FBBD}"/>
              </a:ext>
            </a:extLst>
          </p:cNvPr>
          <p:cNvSpPr/>
          <p:nvPr/>
        </p:nvSpPr>
        <p:spPr>
          <a:xfrm>
            <a:off x="300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5F11-9631-BD60-A213-AF9543AA6B53}"/>
              </a:ext>
            </a:extLst>
          </p:cNvPr>
          <p:cNvSpPr>
            <a:spLocks noGrp="1"/>
          </p:cNvSpPr>
          <p:nvPr>
            <p:ph type="title"/>
          </p:nvPr>
        </p:nvSpPr>
        <p:spPr>
          <a:xfrm>
            <a:off x="555813" y="197242"/>
            <a:ext cx="10711738" cy="1033669"/>
          </a:xfrm>
        </p:spPr>
        <p:txBody>
          <a:bodyPr>
            <a:normAutofit/>
          </a:bodyPr>
          <a:lstStyle/>
          <a:p>
            <a:r>
              <a:rPr lang="en-US" sz="4000">
                <a:latin typeface="Montserrat"/>
              </a:rPr>
              <a:t>KEY TAKEAWAYS</a:t>
            </a:r>
          </a:p>
        </p:txBody>
      </p:sp>
      <p:pic>
        <p:nvPicPr>
          <p:cNvPr id="4" name="Picture 3">
            <a:extLst>
              <a:ext uri="{FF2B5EF4-FFF2-40B4-BE49-F238E27FC236}">
                <a16:creationId xmlns:a16="http://schemas.microsoft.com/office/drawing/2014/main" id="{686EDA08-9120-976A-2EDF-E28561870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7" name="TextBox 6">
            <a:extLst>
              <a:ext uri="{FF2B5EF4-FFF2-40B4-BE49-F238E27FC236}">
                <a16:creationId xmlns:a16="http://schemas.microsoft.com/office/drawing/2014/main" id="{2FBBEF2F-60DF-9D61-61BB-E61D0D0F9D19}"/>
              </a:ext>
            </a:extLst>
          </p:cNvPr>
          <p:cNvSpPr txBox="1"/>
          <p:nvPr/>
        </p:nvSpPr>
        <p:spPr>
          <a:xfrm>
            <a:off x="558800" y="1625600"/>
            <a:ext cx="5608320" cy="324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sz="2000">
                <a:latin typeface="Montserrat"/>
                <a:cs typeface="Arial"/>
              </a:rPr>
              <a:t>Networks can be adaptable based on the needs of the community</a:t>
            </a:r>
            <a:endParaRPr lang="en-US"/>
          </a:p>
          <a:p>
            <a:pPr marL="342900" indent="-342900">
              <a:lnSpc>
                <a:spcPct val="90000"/>
              </a:lnSpc>
              <a:spcBef>
                <a:spcPts val="1000"/>
              </a:spcBef>
              <a:buFont typeface="Arial"/>
              <a:buChar char="•"/>
            </a:pPr>
            <a:r>
              <a:rPr lang="en-US" sz="2000">
                <a:latin typeface="Montserrat"/>
                <a:cs typeface="Arial"/>
              </a:rPr>
              <a:t>All networks need a dedicated leader with a clear vision and shared goals</a:t>
            </a:r>
          </a:p>
          <a:p>
            <a:pPr marL="342900" indent="-342900">
              <a:lnSpc>
                <a:spcPct val="90000"/>
              </a:lnSpc>
              <a:spcBef>
                <a:spcPts val="1000"/>
              </a:spcBef>
              <a:buFont typeface="Arial"/>
              <a:buChar char="•"/>
            </a:pPr>
            <a:r>
              <a:rPr lang="en-US" sz="2000">
                <a:latin typeface="Montserrat"/>
                <a:cs typeface="Arial"/>
              </a:rPr>
              <a:t>Social &amp; educational events provide opportunities to build community and gain knowledge/skills</a:t>
            </a:r>
          </a:p>
          <a:p>
            <a:pPr marL="342900" indent="-342900">
              <a:lnSpc>
                <a:spcPct val="90000"/>
              </a:lnSpc>
              <a:spcBef>
                <a:spcPts val="1000"/>
              </a:spcBef>
              <a:buFont typeface="Arial"/>
              <a:buChar char="•"/>
            </a:pPr>
            <a:r>
              <a:rPr lang="en-US" sz="2000">
                <a:latin typeface="Montserrat"/>
                <a:cs typeface="Arial"/>
              </a:rPr>
              <a:t>Outside funding offsets costs for outreach, participation, and research with less burden on the community</a:t>
            </a:r>
          </a:p>
        </p:txBody>
      </p:sp>
      <p:pic>
        <p:nvPicPr>
          <p:cNvPr id="3" name="Picture 2" descr="A picture containing person, grass, outdoor, people&#10;&#10;Description automatically generated">
            <a:extLst>
              <a:ext uri="{FF2B5EF4-FFF2-40B4-BE49-F238E27FC236}">
                <a16:creationId xmlns:a16="http://schemas.microsoft.com/office/drawing/2014/main" id="{054ED867-F1A9-9E89-7C18-CEAFEA4E6476}"/>
              </a:ext>
            </a:extLst>
          </p:cNvPr>
          <p:cNvPicPr>
            <a:picLocks noChangeAspect="1"/>
          </p:cNvPicPr>
          <p:nvPr/>
        </p:nvPicPr>
        <p:blipFill>
          <a:blip r:embed="rId6"/>
          <a:stretch>
            <a:fillRect/>
          </a:stretch>
        </p:blipFill>
        <p:spPr>
          <a:xfrm>
            <a:off x="6173634" y="1445757"/>
            <a:ext cx="6013300" cy="4825246"/>
          </a:xfrm>
          <a:prstGeom prst="rect">
            <a:avLst/>
          </a:prstGeom>
        </p:spPr>
      </p:pic>
      <p:sp>
        <p:nvSpPr>
          <p:cNvPr id="6" name="TextBox 5">
            <a:extLst>
              <a:ext uri="{FF2B5EF4-FFF2-40B4-BE49-F238E27FC236}">
                <a16:creationId xmlns:a16="http://schemas.microsoft.com/office/drawing/2014/main" id="{75D51A70-7345-B860-3886-6DB42532B911}"/>
              </a:ext>
            </a:extLst>
          </p:cNvPr>
          <p:cNvSpPr txBox="1"/>
          <p:nvPr/>
        </p:nvSpPr>
        <p:spPr>
          <a:xfrm>
            <a:off x="9068980" y="5749714"/>
            <a:ext cx="3117954" cy="461665"/>
          </a:xfrm>
          <a:prstGeom prst="rect">
            <a:avLst/>
          </a:prstGeom>
          <a:noFill/>
        </p:spPr>
        <p:txBody>
          <a:bodyPr wrap="square" lIns="91440" tIns="45720" rIns="91440" bIns="45720" rtlCol="0" anchor="t">
            <a:spAutoFit/>
          </a:bodyPr>
          <a:lstStyle/>
          <a:p>
            <a:r>
              <a:rPr lang="en-US" sz="1200">
                <a:solidFill>
                  <a:schemeClr val="bg1"/>
                </a:solidFill>
              </a:rPr>
              <a:t>New York Demonstration Farm Network</a:t>
            </a:r>
          </a:p>
          <a:p>
            <a:r>
              <a:rPr lang="en-US" sz="1200">
                <a:solidFill>
                  <a:schemeClr val="bg1"/>
                </a:solidFill>
              </a:rPr>
              <a:t>Photo Credit: Stephanie Castle</a:t>
            </a:r>
          </a:p>
        </p:txBody>
      </p:sp>
      <p:pic>
        <p:nvPicPr>
          <p:cNvPr id="13" name="Audio 12">
            <a:hlinkClick r:id="" action="ppaction://media"/>
            <a:extLst>
              <a:ext uri="{FF2B5EF4-FFF2-40B4-BE49-F238E27FC236}">
                <a16:creationId xmlns:a16="http://schemas.microsoft.com/office/drawing/2014/main" id="{EF9CC4BF-1321-8012-24A8-BB9680DB4B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8645768"/>
      </p:ext>
    </p:extLst>
  </p:cSld>
  <p:clrMapOvr>
    <a:masterClrMapping/>
  </p:clrMapOvr>
  <mc:AlternateContent xmlns:mc="http://schemas.openxmlformats.org/markup-compatibility/2006">
    <mc:Choice xmlns:p14="http://schemas.microsoft.com/office/powerpoint/2010/main" Requires="p14">
      <p:transition spd="slow" p14:dur="2000" advTm="65663"/>
    </mc:Choice>
    <mc:Fallback>
      <p:transition spd="slow" advTm="6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548E-4755-82F7-3A3A-CD45D2CFBA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EA82F2-9F2C-7679-D316-A1888A29FBBD}"/>
              </a:ext>
            </a:extLst>
          </p:cNvPr>
          <p:cNvSpPr/>
          <p:nvPr/>
        </p:nvSpPr>
        <p:spPr>
          <a:xfrm>
            <a:off x="300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5F11-9631-BD60-A213-AF9543AA6B53}"/>
              </a:ext>
            </a:extLst>
          </p:cNvPr>
          <p:cNvSpPr>
            <a:spLocks noGrp="1"/>
          </p:cNvSpPr>
          <p:nvPr>
            <p:ph type="title"/>
          </p:nvPr>
        </p:nvSpPr>
        <p:spPr>
          <a:xfrm>
            <a:off x="555813" y="197242"/>
            <a:ext cx="10711738" cy="1033669"/>
          </a:xfrm>
        </p:spPr>
        <p:txBody>
          <a:bodyPr>
            <a:normAutofit/>
          </a:bodyPr>
          <a:lstStyle/>
          <a:p>
            <a:r>
              <a:rPr lang="en-US" sz="4000">
                <a:latin typeface="Montserrat"/>
              </a:rPr>
              <a:t>Online Toolkit</a:t>
            </a:r>
          </a:p>
        </p:txBody>
      </p:sp>
      <p:pic>
        <p:nvPicPr>
          <p:cNvPr id="4" name="Picture 3">
            <a:extLst>
              <a:ext uri="{FF2B5EF4-FFF2-40B4-BE49-F238E27FC236}">
                <a16:creationId xmlns:a16="http://schemas.microsoft.com/office/drawing/2014/main" id="{686EDA08-9120-976A-2EDF-E28561870D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7" name="TextBox 6">
            <a:extLst>
              <a:ext uri="{FF2B5EF4-FFF2-40B4-BE49-F238E27FC236}">
                <a16:creationId xmlns:a16="http://schemas.microsoft.com/office/drawing/2014/main" id="{2FBBEF2F-60DF-9D61-61BB-E61D0D0F9D19}"/>
              </a:ext>
            </a:extLst>
          </p:cNvPr>
          <p:cNvSpPr txBox="1"/>
          <p:nvPr/>
        </p:nvSpPr>
        <p:spPr>
          <a:xfrm>
            <a:off x="558800" y="1625600"/>
            <a:ext cx="5608320" cy="2713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Font typeface="Symbol"/>
              <a:buChar char="•"/>
            </a:pPr>
            <a:r>
              <a:rPr lang="en-US" sz="1600">
                <a:latin typeface="Montserrat Light"/>
                <a:cs typeface="Arial"/>
                <a:hlinkClick r:id="rId5"/>
              </a:rPr>
              <a:t>Women for the Land Planning Tools</a:t>
            </a:r>
            <a:endParaRPr lang="en-US"/>
          </a:p>
          <a:p>
            <a:pPr>
              <a:lnSpc>
                <a:spcPct val="150000"/>
              </a:lnSpc>
              <a:buFont typeface="Symbol"/>
              <a:buChar char="•"/>
            </a:pPr>
            <a:r>
              <a:rPr lang="en-US" sz="1600">
                <a:latin typeface="Montserrat Light"/>
                <a:cs typeface="Arial"/>
                <a:hlinkClick r:id="rId6"/>
              </a:rPr>
              <a:t>Learning Circle Facilitation Training</a:t>
            </a:r>
            <a:endParaRPr lang="en-US" sz="1600">
              <a:latin typeface="Montserrat Light"/>
            </a:endParaRPr>
          </a:p>
          <a:p>
            <a:pPr>
              <a:lnSpc>
                <a:spcPct val="150000"/>
              </a:lnSpc>
              <a:buFont typeface="Symbol"/>
              <a:buChar char="•"/>
            </a:pPr>
            <a:r>
              <a:rPr lang="en-US" sz="1600">
                <a:latin typeface="Montserrat Light"/>
                <a:cs typeface="Arial"/>
              </a:rPr>
              <a:t>Curriculum Examples:</a:t>
            </a:r>
          </a:p>
          <a:p>
            <a:pPr lvl="1">
              <a:lnSpc>
                <a:spcPct val="150000"/>
              </a:lnSpc>
              <a:buFont typeface="Symbol"/>
              <a:buChar char="•"/>
            </a:pPr>
            <a:r>
              <a:rPr lang="en-US" sz="1600">
                <a:latin typeface="Montserrat Light"/>
                <a:cs typeface="Arial"/>
                <a:hlinkClick r:id="rId7"/>
              </a:rPr>
              <a:t>Future Harvest Beginning Farmer Webinars</a:t>
            </a:r>
            <a:endParaRPr lang="en-US" sz="1600">
              <a:latin typeface="Montserrat Light"/>
              <a:cs typeface="Arial"/>
            </a:endParaRPr>
          </a:p>
          <a:p>
            <a:pPr lvl="1">
              <a:lnSpc>
                <a:spcPct val="150000"/>
              </a:lnSpc>
              <a:buFont typeface="Symbol"/>
              <a:buChar char="•"/>
            </a:pPr>
            <a:r>
              <a:rPr lang="en-US" sz="1600">
                <a:latin typeface="Montserrat Light"/>
                <a:cs typeface="Arial"/>
                <a:hlinkClick r:id="rId8"/>
              </a:rPr>
              <a:t>Quivera Coalition Events</a:t>
            </a:r>
            <a:endParaRPr lang="en-US" sz="1600">
              <a:latin typeface="Montserrat Light"/>
              <a:cs typeface="Arial"/>
            </a:endParaRPr>
          </a:p>
          <a:p>
            <a:pPr>
              <a:lnSpc>
                <a:spcPct val="150000"/>
              </a:lnSpc>
              <a:buFont typeface="Symbol"/>
              <a:buChar char="•"/>
            </a:pPr>
            <a:r>
              <a:rPr lang="en-US" sz="1600">
                <a:latin typeface="Montserrat Light"/>
                <a:cs typeface="Arial"/>
                <a:hlinkClick r:id="rId9"/>
              </a:rPr>
              <a:t>Peer Network Lit Review</a:t>
            </a:r>
          </a:p>
          <a:p>
            <a:pPr marL="342900" indent="-342900">
              <a:lnSpc>
                <a:spcPct val="90000"/>
              </a:lnSpc>
              <a:spcBef>
                <a:spcPts val="1000"/>
              </a:spcBef>
              <a:buFont typeface="Arial"/>
              <a:buChar char="•"/>
            </a:pPr>
            <a:endParaRPr lang="en-US" sz="2000">
              <a:latin typeface="Montserrat"/>
              <a:cs typeface="Arial"/>
            </a:endParaRPr>
          </a:p>
        </p:txBody>
      </p:sp>
      <p:pic>
        <p:nvPicPr>
          <p:cNvPr id="6" name="Audio 5">
            <a:hlinkClick r:id="" action="ppaction://media"/>
            <a:extLst>
              <a:ext uri="{FF2B5EF4-FFF2-40B4-BE49-F238E27FC236}">
                <a16:creationId xmlns:a16="http://schemas.microsoft.com/office/drawing/2014/main" id="{3D87F159-8D46-6E0A-350C-FEE2B6D76AE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8305050"/>
      </p:ext>
    </p:extLst>
  </p:cSld>
  <p:clrMapOvr>
    <a:masterClrMapping/>
  </p:clrMapOvr>
  <mc:AlternateContent xmlns:mc="http://schemas.openxmlformats.org/markup-compatibility/2006">
    <mc:Choice xmlns:p14="http://schemas.microsoft.com/office/powerpoint/2010/main" Requires="p14">
      <p:transition spd="slow" p14:dur="2000" advTm="196"/>
    </mc:Choice>
    <mc:Fallback>
      <p:transition spd="slow" advTm="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B782D-19F0-C1FB-C2E2-4F5FD7FBFDF4}"/>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C1DF6-BA9B-FA35-14D0-C3A355025C4D}"/>
              </a:ext>
            </a:extLst>
          </p:cNvPr>
          <p:cNvSpPr>
            <a:spLocks noGrp="1"/>
          </p:cNvSpPr>
          <p:nvPr>
            <p:ph type="title"/>
          </p:nvPr>
        </p:nvSpPr>
        <p:spPr>
          <a:xfrm>
            <a:off x="555813" y="197242"/>
            <a:ext cx="10711738" cy="1033669"/>
          </a:xfrm>
        </p:spPr>
        <p:txBody>
          <a:bodyPr>
            <a:normAutofit/>
          </a:bodyPr>
          <a:lstStyle/>
          <a:p>
            <a:r>
              <a:rPr lang="en-US" sz="4000" b="1">
                <a:latin typeface="Montserrat" pitchFamily="2" charset="77"/>
              </a:rPr>
              <a:t>CHARACTERISTICS</a:t>
            </a:r>
          </a:p>
        </p:txBody>
      </p:sp>
      <p:sp>
        <p:nvSpPr>
          <p:cNvPr id="3" name="Content Placeholder 2">
            <a:extLst>
              <a:ext uri="{FF2B5EF4-FFF2-40B4-BE49-F238E27FC236}">
                <a16:creationId xmlns:a16="http://schemas.microsoft.com/office/drawing/2014/main" id="{D37ACB3F-48D9-695A-D5A8-C717B8FF6928}"/>
              </a:ext>
            </a:extLst>
          </p:cNvPr>
          <p:cNvSpPr>
            <a:spLocks noGrp="1"/>
          </p:cNvSpPr>
          <p:nvPr>
            <p:ph idx="1"/>
          </p:nvPr>
        </p:nvSpPr>
        <p:spPr>
          <a:xfrm>
            <a:off x="2201527" y="1428153"/>
            <a:ext cx="8796567" cy="4455099"/>
          </a:xfrm>
        </p:spPr>
        <p:txBody>
          <a:bodyPr anchor="ctr">
            <a:normAutofit fontScale="32500" lnSpcReduction="20000"/>
          </a:bodyPr>
          <a:lstStyle/>
          <a:p>
            <a:pPr>
              <a:lnSpc>
                <a:spcPct val="120000"/>
              </a:lnSpc>
              <a:spcBef>
                <a:spcPts val="1600"/>
              </a:spcBef>
            </a:pPr>
            <a:r>
              <a:rPr lang="en-US" sz="5900">
                <a:latin typeface="Montserrat Light"/>
              </a:rPr>
              <a:t>Includes more than two people</a:t>
            </a:r>
          </a:p>
          <a:p>
            <a:pPr>
              <a:lnSpc>
                <a:spcPct val="120000"/>
              </a:lnSpc>
              <a:spcBef>
                <a:spcPts val="1600"/>
              </a:spcBef>
            </a:pPr>
            <a:r>
              <a:rPr lang="en-US" sz="5900">
                <a:latin typeface="Montserrat Light"/>
              </a:rPr>
              <a:t>Members have one or multiple common lived-experiences or identities that bind them in important ways</a:t>
            </a:r>
          </a:p>
          <a:p>
            <a:pPr>
              <a:lnSpc>
                <a:spcPct val="120000"/>
              </a:lnSpc>
              <a:spcBef>
                <a:spcPts val="1600"/>
              </a:spcBef>
            </a:pPr>
            <a:r>
              <a:rPr lang="en-US" sz="5900">
                <a:latin typeface="Montserrat Light"/>
              </a:rPr>
              <a:t>Producers are the primary source of information</a:t>
            </a:r>
          </a:p>
          <a:p>
            <a:pPr>
              <a:lnSpc>
                <a:spcPct val="120000"/>
              </a:lnSpc>
              <a:spcBef>
                <a:spcPts val="1600"/>
              </a:spcBef>
            </a:pPr>
            <a:r>
              <a:rPr lang="en-US" sz="5900">
                <a:latin typeface="Montserrat Light"/>
              </a:rPr>
              <a:t>Give and take between members</a:t>
            </a:r>
          </a:p>
          <a:p>
            <a:pPr>
              <a:lnSpc>
                <a:spcPct val="120000"/>
              </a:lnSpc>
              <a:spcBef>
                <a:spcPts val="1600"/>
              </a:spcBef>
            </a:pPr>
            <a:r>
              <a:rPr lang="en-US" sz="5900">
                <a:latin typeface="Montserrat Light"/>
              </a:rPr>
              <a:t>Face-to-face interactions</a:t>
            </a:r>
          </a:p>
          <a:p>
            <a:pPr>
              <a:lnSpc>
                <a:spcPct val="120000"/>
              </a:lnSpc>
              <a:spcBef>
                <a:spcPts val="1600"/>
              </a:spcBef>
            </a:pPr>
            <a:r>
              <a:rPr lang="en-US" sz="5900">
                <a:latin typeface="Montserrat Light"/>
              </a:rPr>
              <a:t>Producers and service providers form collaborative relationships built on trust (flatten hierarchies) </a:t>
            </a:r>
          </a:p>
          <a:p>
            <a:pPr>
              <a:lnSpc>
                <a:spcPct val="120000"/>
              </a:lnSpc>
              <a:spcBef>
                <a:spcPts val="1600"/>
              </a:spcBef>
            </a:pPr>
            <a:r>
              <a:rPr lang="en-US" sz="5900">
                <a:latin typeface="Montserrat Light"/>
              </a:rPr>
              <a:t>Producers engage in collaborative problem-solving</a:t>
            </a:r>
          </a:p>
          <a:p>
            <a:pPr>
              <a:lnSpc>
                <a:spcPct val="120000"/>
              </a:lnSpc>
              <a:spcBef>
                <a:spcPts val="1600"/>
              </a:spcBef>
            </a:pPr>
            <a:r>
              <a:rPr lang="en-US" sz="5900">
                <a:latin typeface="Montserrat Light"/>
              </a:rPr>
              <a:t>Producers gain practical tools and skills from each other</a:t>
            </a:r>
            <a:endParaRPr lang="en-US" sz="3000">
              <a:latin typeface="Montserrat Light" pitchFamily="2" charset="77"/>
            </a:endParaRPr>
          </a:p>
          <a:p>
            <a:endParaRPr lang="en-US" sz="2000"/>
          </a:p>
        </p:txBody>
      </p:sp>
      <p:pic>
        <p:nvPicPr>
          <p:cNvPr id="4" name="Picture 3">
            <a:extLst>
              <a:ext uri="{FF2B5EF4-FFF2-40B4-BE49-F238E27FC236}">
                <a16:creationId xmlns:a16="http://schemas.microsoft.com/office/drawing/2014/main" id="{6D6DA453-AD17-153D-F3AD-F37FD46EF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90508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B782D-19F0-C1FB-C2E2-4F5FD7FBFDF4}"/>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C1DF6-BA9B-FA35-14D0-C3A355025C4D}"/>
              </a:ext>
            </a:extLst>
          </p:cNvPr>
          <p:cNvSpPr>
            <a:spLocks noGrp="1"/>
          </p:cNvSpPr>
          <p:nvPr>
            <p:ph type="title"/>
          </p:nvPr>
        </p:nvSpPr>
        <p:spPr>
          <a:xfrm>
            <a:off x="640079" y="151177"/>
            <a:ext cx="10419917" cy="1033669"/>
          </a:xfrm>
        </p:spPr>
        <p:txBody>
          <a:bodyPr>
            <a:normAutofit/>
          </a:bodyPr>
          <a:lstStyle/>
          <a:p>
            <a:r>
              <a:rPr lang="en-US" sz="4000" b="1">
                <a:latin typeface="Montserrat" pitchFamily="2" charset="77"/>
                <a:cs typeface="Arial"/>
              </a:rPr>
              <a:t>SPECTRUM OF NETWORKS</a:t>
            </a:r>
            <a:endParaRPr lang="en-US" sz="4000" b="1">
              <a:latin typeface="Montserrat" pitchFamily="2" charset="77"/>
            </a:endParaRPr>
          </a:p>
        </p:txBody>
      </p:sp>
      <p:pic>
        <p:nvPicPr>
          <p:cNvPr id="4" name="Picture 3">
            <a:extLst>
              <a:ext uri="{FF2B5EF4-FFF2-40B4-BE49-F238E27FC236}">
                <a16:creationId xmlns:a16="http://schemas.microsoft.com/office/drawing/2014/main" id="{6D6DA453-AD17-153D-F3AD-F37FD46EF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Picture 5">
            <a:extLst>
              <a:ext uri="{FF2B5EF4-FFF2-40B4-BE49-F238E27FC236}">
                <a16:creationId xmlns:a16="http://schemas.microsoft.com/office/drawing/2014/main" id="{C3CBD45D-A32F-44A7-4A4B-D81B601A9005}"/>
              </a:ext>
            </a:extLst>
          </p:cNvPr>
          <p:cNvPicPr>
            <a:picLocks noChangeAspect="1"/>
          </p:cNvPicPr>
          <p:nvPr/>
        </p:nvPicPr>
        <p:blipFill>
          <a:blip r:embed="rId4"/>
          <a:stretch>
            <a:fillRect/>
          </a:stretch>
        </p:blipFill>
        <p:spPr>
          <a:xfrm>
            <a:off x="3048610" y="1276614"/>
            <a:ext cx="5928701" cy="4947626"/>
          </a:xfrm>
          <a:prstGeom prst="rect">
            <a:avLst/>
          </a:prstGeom>
        </p:spPr>
      </p:pic>
    </p:spTree>
    <p:extLst>
      <p:ext uri="{BB962C8B-B14F-4D97-AF65-F5344CB8AC3E}">
        <p14:creationId xmlns:p14="http://schemas.microsoft.com/office/powerpoint/2010/main" val="67357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B782D-19F0-C1FB-C2E2-4F5FD7FBFDF4}"/>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C1DF6-BA9B-FA35-14D0-C3A355025C4D}"/>
              </a:ext>
            </a:extLst>
          </p:cNvPr>
          <p:cNvSpPr>
            <a:spLocks noGrp="1"/>
          </p:cNvSpPr>
          <p:nvPr>
            <p:ph type="title"/>
          </p:nvPr>
        </p:nvSpPr>
        <p:spPr>
          <a:xfrm>
            <a:off x="555813" y="197242"/>
            <a:ext cx="10711738" cy="1033669"/>
          </a:xfrm>
        </p:spPr>
        <p:txBody>
          <a:bodyPr>
            <a:normAutofit/>
          </a:bodyPr>
          <a:lstStyle/>
          <a:p>
            <a:r>
              <a:rPr lang="en-US" sz="4000" b="1">
                <a:latin typeface="Montserrat"/>
              </a:rPr>
              <a:t>WHAT PEER NETWORKS ARE NOT</a:t>
            </a:r>
            <a:endParaRPr lang="en-US"/>
          </a:p>
        </p:txBody>
      </p:sp>
      <p:pic>
        <p:nvPicPr>
          <p:cNvPr id="10" name="Content Placeholder 9" descr="A group of people planting potatoes&#10;&#10;Description automatically generated">
            <a:extLst>
              <a:ext uri="{FF2B5EF4-FFF2-40B4-BE49-F238E27FC236}">
                <a16:creationId xmlns:a16="http://schemas.microsoft.com/office/drawing/2014/main" id="{FC9A5171-FB82-4479-92A3-E6A95E5C53E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36282" y="1672425"/>
            <a:ext cx="6135561" cy="4075112"/>
          </a:xfrm>
        </p:spPr>
      </p:pic>
      <p:pic>
        <p:nvPicPr>
          <p:cNvPr id="4" name="Picture 3">
            <a:extLst>
              <a:ext uri="{FF2B5EF4-FFF2-40B4-BE49-F238E27FC236}">
                <a16:creationId xmlns:a16="http://schemas.microsoft.com/office/drawing/2014/main" id="{6D6DA453-AD17-153D-F3AD-F37FD46EF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graphicFrame>
        <p:nvGraphicFramePr>
          <p:cNvPr id="8" name="Text Placeholder 3">
            <a:extLst>
              <a:ext uri="{FF2B5EF4-FFF2-40B4-BE49-F238E27FC236}">
                <a16:creationId xmlns:a16="http://schemas.microsoft.com/office/drawing/2014/main" id="{6E58C3FC-D4D0-B20F-EBBE-03EF707B95A0}"/>
              </a:ext>
            </a:extLst>
          </p:cNvPr>
          <p:cNvGraphicFramePr/>
          <p:nvPr>
            <p:extLst>
              <p:ext uri="{D42A27DB-BD31-4B8C-83A1-F6EECF244321}">
                <p14:modId xmlns:p14="http://schemas.microsoft.com/office/powerpoint/2010/main" val="3734286471"/>
              </p:ext>
            </p:extLst>
          </p:nvPr>
        </p:nvGraphicFramePr>
        <p:xfrm>
          <a:off x="420157" y="1705082"/>
          <a:ext cx="4741123" cy="40023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F342AF95-E8A8-2A33-1FF6-F1C6E77B2127}"/>
              </a:ext>
            </a:extLst>
          </p:cNvPr>
          <p:cNvSpPr txBox="1"/>
          <p:nvPr/>
        </p:nvSpPr>
        <p:spPr>
          <a:xfrm>
            <a:off x="9613259" y="5285872"/>
            <a:ext cx="2158584" cy="461665"/>
          </a:xfrm>
          <a:prstGeom prst="rect">
            <a:avLst/>
          </a:prstGeom>
          <a:noFill/>
        </p:spPr>
        <p:txBody>
          <a:bodyPr wrap="square" rtlCol="0">
            <a:spAutoFit/>
          </a:bodyPr>
          <a:lstStyle/>
          <a:p>
            <a:r>
              <a:rPr lang="en-US" sz="1200">
                <a:solidFill>
                  <a:schemeClr val="bg1"/>
                </a:solidFill>
              </a:rPr>
              <a:t>Michigan Farm Education</a:t>
            </a:r>
          </a:p>
          <a:p>
            <a:r>
              <a:rPr lang="en-US" sz="1200">
                <a:solidFill>
                  <a:schemeClr val="bg1"/>
                </a:solidFill>
              </a:rPr>
              <a:t>Photo Credit: Caitlin Joseph</a:t>
            </a:r>
          </a:p>
        </p:txBody>
      </p:sp>
    </p:spTree>
    <p:extLst>
      <p:ext uri="{BB962C8B-B14F-4D97-AF65-F5344CB8AC3E}">
        <p14:creationId xmlns:p14="http://schemas.microsoft.com/office/powerpoint/2010/main" val="263438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in a circle&#10;&#10;Description automatically generated">
            <a:extLst>
              <a:ext uri="{FF2B5EF4-FFF2-40B4-BE49-F238E27FC236}">
                <a16:creationId xmlns:a16="http://schemas.microsoft.com/office/drawing/2014/main" id="{ABD519D2-EFD1-F2B2-D5CB-73B45C1EEF67}"/>
              </a:ext>
            </a:extLst>
          </p:cNvPr>
          <p:cNvPicPr>
            <a:picLocks noGrp="1" noChangeAspect="1"/>
          </p:cNvPicPr>
          <p:nvPr>
            <p:ph type="pic" sz="quarter" idx="10"/>
          </p:nvPr>
        </p:nvPicPr>
        <p:blipFill>
          <a:blip r:embed="rId4" cstate="screen">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98DEA6FE-FD7A-3D30-AE5C-B2F5CF03F07D}"/>
              </a:ext>
            </a:extLst>
          </p:cNvPr>
          <p:cNvSpPr>
            <a:spLocks noGrp="1"/>
          </p:cNvSpPr>
          <p:nvPr>
            <p:ph type="title"/>
          </p:nvPr>
        </p:nvSpPr>
        <p:spPr>
          <a:xfrm>
            <a:off x="2290538" y="1384516"/>
            <a:ext cx="7610923" cy="1420677"/>
          </a:xfrm>
        </p:spPr>
        <p:txBody>
          <a:bodyPr>
            <a:normAutofit fontScale="90000"/>
          </a:bodyPr>
          <a:lstStyle/>
          <a:p>
            <a:r>
              <a:rPr lang="en-US" b="1">
                <a:solidFill>
                  <a:schemeClr val="bg1"/>
                </a:solidFill>
                <a:latin typeface="Montserrat" pitchFamily="2" charset="77"/>
              </a:rPr>
              <a:t>WHY ARE PEER NETWORKS IMPORTANT FOR CONSERVATION ADOPTION?</a:t>
            </a:r>
          </a:p>
        </p:txBody>
      </p:sp>
      <p:sp>
        <p:nvSpPr>
          <p:cNvPr id="3" name="TextBox 2">
            <a:extLst>
              <a:ext uri="{FF2B5EF4-FFF2-40B4-BE49-F238E27FC236}">
                <a16:creationId xmlns:a16="http://schemas.microsoft.com/office/drawing/2014/main" id="{8891AD97-83B1-1443-A99F-469C896FA6A2}"/>
              </a:ext>
            </a:extLst>
          </p:cNvPr>
          <p:cNvSpPr txBox="1"/>
          <p:nvPr/>
        </p:nvSpPr>
        <p:spPr>
          <a:xfrm>
            <a:off x="9248931" y="5771213"/>
            <a:ext cx="2773180" cy="461665"/>
          </a:xfrm>
          <a:prstGeom prst="rect">
            <a:avLst/>
          </a:prstGeom>
          <a:noFill/>
        </p:spPr>
        <p:txBody>
          <a:bodyPr wrap="square" rtlCol="0">
            <a:spAutoFit/>
          </a:bodyPr>
          <a:lstStyle/>
          <a:p>
            <a:r>
              <a:rPr lang="en-US" sz="1200">
                <a:solidFill>
                  <a:schemeClr val="bg1"/>
                </a:solidFill>
              </a:rPr>
              <a:t>Virginia Women for the Land Cohort</a:t>
            </a:r>
          </a:p>
          <a:p>
            <a:r>
              <a:rPr lang="en-US" sz="1200">
                <a:solidFill>
                  <a:schemeClr val="bg1"/>
                </a:solidFill>
              </a:rPr>
              <a:t>Photo Credit: Rebecca </a:t>
            </a:r>
            <a:r>
              <a:rPr lang="en-US" sz="1200" err="1">
                <a:solidFill>
                  <a:schemeClr val="bg1"/>
                </a:solidFill>
              </a:rPr>
              <a:t>Drobis</a:t>
            </a:r>
            <a:endParaRPr lang="en-US" sz="1200">
              <a:solidFill>
                <a:schemeClr val="bg1"/>
              </a:solidFill>
            </a:endParaRPr>
          </a:p>
        </p:txBody>
      </p:sp>
    </p:spTree>
    <p:extLst>
      <p:ext uri="{BB962C8B-B14F-4D97-AF65-F5344CB8AC3E}">
        <p14:creationId xmlns:p14="http://schemas.microsoft.com/office/powerpoint/2010/main" val="167437168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B782D-19F0-C1FB-C2E2-4F5FD7FBFDF4}"/>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C1DF6-BA9B-FA35-14D0-C3A355025C4D}"/>
              </a:ext>
            </a:extLst>
          </p:cNvPr>
          <p:cNvSpPr>
            <a:spLocks noGrp="1"/>
          </p:cNvSpPr>
          <p:nvPr>
            <p:ph type="title"/>
          </p:nvPr>
        </p:nvSpPr>
        <p:spPr>
          <a:xfrm>
            <a:off x="555813" y="197242"/>
            <a:ext cx="10711738" cy="1033669"/>
          </a:xfrm>
        </p:spPr>
        <p:txBody>
          <a:bodyPr>
            <a:normAutofit fontScale="90000"/>
          </a:bodyPr>
          <a:lstStyle/>
          <a:p>
            <a:r>
              <a:rPr lang="en-US" sz="4000" b="1">
                <a:latin typeface="Montserrat"/>
              </a:rPr>
              <a:t>BARRIERS TO ADOPTING NEW PRACTICES</a:t>
            </a:r>
          </a:p>
        </p:txBody>
      </p:sp>
      <p:pic>
        <p:nvPicPr>
          <p:cNvPr id="8" name="Content Placeholder 7" descr="A group of icons with text&#10;&#10;Description automatically generated">
            <a:extLst>
              <a:ext uri="{FF2B5EF4-FFF2-40B4-BE49-F238E27FC236}">
                <a16:creationId xmlns:a16="http://schemas.microsoft.com/office/drawing/2014/main" id="{B7952491-82F8-BA41-3037-2EDF111B566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077428" y="2246811"/>
            <a:ext cx="8037143" cy="2364378"/>
          </a:xfrm>
        </p:spPr>
      </p:pic>
      <p:pic>
        <p:nvPicPr>
          <p:cNvPr id="4" name="Picture 3">
            <a:extLst>
              <a:ext uri="{FF2B5EF4-FFF2-40B4-BE49-F238E27FC236}">
                <a16:creationId xmlns:a16="http://schemas.microsoft.com/office/drawing/2014/main" id="{6D6DA453-AD17-153D-F3AD-F37FD46EF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Tree>
    <p:extLst>
      <p:ext uri="{BB962C8B-B14F-4D97-AF65-F5344CB8AC3E}">
        <p14:creationId xmlns:p14="http://schemas.microsoft.com/office/powerpoint/2010/main" val="159773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871D-DFC3-F898-1099-E99E5DD546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ECEA05-83E1-3C9F-EF03-35100ADE79A3}"/>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7B8C6-AE43-0192-70A1-6EE7CFB927A8}"/>
              </a:ext>
            </a:extLst>
          </p:cNvPr>
          <p:cNvSpPr>
            <a:spLocks noGrp="1"/>
          </p:cNvSpPr>
          <p:nvPr>
            <p:ph type="title"/>
          </p:nvPr>
        </p:nvSpPr>
        <p:spPr>
          <a:xfrm>
            <a:off x="555813" y="197242"/>
            <a:ext cx="10711738" cy="1033669"/>
          </a:xfrm>
        </p:spPr>
        <p:txBody>
          <a:bodyPr>
            <a:normAutofit/>
          </a:bodyPr>
          <a:lstStyle/>
          <a:p>
            <a:r>
              <a:rPr lang="en-US" sz="4000" b="1">
                <a:latin typeface="Montserrat"/>
              </a:rPr>
              <a:t>FARMER NETWORKS RESEARCH</a:t>
            </a:r>
          </a:p>
        </p:txBody>
      </p:sp>
      <p:pic>
        <p:nvPicPr>
          <p:cNvPr id="4" name="Picture 3">
            <a:extLst>
              <a:ext uri="{FF2B5EF4-FFF2-40B4-BE49-F238E27FC236}">
                <a16:creationId xmlns:a16="http://schemas.microsoft.com/office/drawing/2014/main" id="{D219CAD9-477C-ACC9-5F66-1E577C832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84AD46E-1CDE-03E4-354E-6901620ACB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5813" y="1328206"/>
            <a:ext cx="9326881" cy="4526560"/>
          </a:xfrm>
          <a:prstGeom prst="rect">
            <a:avLst/>
          </a:prstGeom>
        </p:spPr>
      </p:pic>
      <p:pic>
        <p:nvPicPr>
          <p:cNvPr id="9" name="Picture 8" descr="A paper with text on it&#10;&#10;Description automatically generated">
            <a:extLst>
              <a:ext uri="{FF2B5EF4-FFF2-40B4-BE49-F238E27FC236}">
                <a16:creationId xmlns:a16="http://schemas.microsoft.com/office/drawing/2014/main" id="{95FBCD90-3F43-6E4B-2CE3-3491E2CFEF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6061" y="1477719"/>
            <a:ext cx="2890126" cy="1511433"/>
          </a:xfrm>
          <a:prstGeom prst="rect">
            <a:avLst/>
          </a:prstGeom>
        </p:spPr>
      </p:pic>
    </p:spTree>
    <p:extLst>
      <p:ext uri="{BB962C8B-B14F-4D97-AF65-F5344CB8AC3E}">
        <p14:creationId xmlns:p14="http://schemas.microsoft.com/office/powerpoint/2010/main" val="2953774577"/>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3" ma:contentTypeDescription="Create a new document." ma:contentTypeScope="" ma:versionID="6fd4dc5e775ec11d1b0ff6ed182b7e95">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20ce9d015ad5689d31397881550f84d8"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humbnail xmlns="5d8c711f-12c4-4b74-a160-ecf4c25002d6" xsi:nil="true"/>
    <lcf76f155ced4ddcb4097134ff3c332f xmlns="5d8c711f-12c4-4b74-a160-ecf4c25002d6">
      <Terms xmlns="http://schemas.microsoft.com/office/infopath/2007/PartnerControls"/>
    </lcf76f155ced4ddcb4097134ff3c332f>
    <TaxCatchAll xmlns="d810a318-5788-42c4-bc95-17272ed21e47" xsi:nil="true"/>
    <IconOverlay xmlns="http://schemas.microsoft.com/sharepoint/v4" xsi:nil="true"/>
    <Person xmlns="5d8c711f-12c4-4b74-a160-ecf4c25002d6">
      <UserInfo>
        <DisplayName/>
        <AccountId xsi:nil="true"/>
        <AccountType/>
      </UserInfo>
    </Person>
    <time xmlns="5d8c711f-12c4-4b74-a160-ecf4c25002d6" xsi:nil="true"/>
  </documentManagement>
</p:properties>
</file>

<file path=customXml/itemProps1.xml><?xml version="1.0" encoding="utf-8"?>
<ds:datastoreItem xmlns:ds="http://schemas.openxmlformats.org/officeDocument/2006/customXml" ds:itemID="{C1F5A656-B629-4160-8187-71BD2CF611A7}">
  <ds:schemaRefs>
    <ds:schemaRef ds:uri="5d8c711f-12c4-4b74-a160-ecf4c25002d6"/>
    <ds:schemaRef ds:uri="d810a318-5788-42c4-bc95-17272ed21e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7269EF-034B-4A47-BE84-0275A3B10305}">
  <ds:schemaRefs>
    <ds:schemaRef ds:uri="http://schemas.microsoft.com/sharepoint/v3/contenttype/forms"/>
  </ds:schemaRefs>
</ds:datastoreItem>
</file>

<file path=customXml/itemProps3.xml><?xml version="1.0" encoding="utf-8"?>
<ds:datastoreItem xmlns:ds="http://schemas.openxmlformats.org/officeDocument/2006/customXml" ds:itemID="{C43E4BB5-DC61-430A-B595-8EDA9B59022C}">
  <ds:schemaRef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5d8c711f-12c4-4b74-a160-ecf4c25002d6"/>
    <ds:schemaRef ds:uri="http://schemas.microsoft.com/office/infopath/2007/PartnerControls"/>
    <ds:schemaRef ds:uri="http://schemas.openxmlformats.org/package/2006/metadata/core-properties"/>
    <ds:schemaRef ds:uri="http://schemas.microsoft.com/sharepoint/v4"/>
    <ds:schemaRef ds:uri="d810a318-5788-42c4-bc95-17272ed21e4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5705</Words>
  <Application>Microsoft Office PowerPoint</Application>
  <PresentationFormat>Widescreen</PresentationFormat>
  <Paragraphs>346</Paragraphs>
  <Slides>37</Slides>
  <Notes>34</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Arial</vt:lpstr>
      <vt:lpstr>Helvetica</vt:lpstr>
      <vt:lpstr>Montserrat</vt:lpstr>
      <vt:lpstr>Montserrat Light</vt:lpstr>
      <vt:lpstr>myriad-pro</vt:lpstr>
      <vt:lpstr>Neue Haas Grotesk Text Pro</vt:lpstr>
      <vt:lpstr>Segoe UI</vt:lpstr>
      <vt:lpstr>Symbol</vt:lpstr>
      <vt:lpstr>Wingdings</vt:lpstr>
      <vt:lpstr>VanillaVTI</vt:lpstr>
      <vt:lpstr>PART 1: LAUNCHING PEER NETWORKS</vt:lpstr>
      <vt:lpstr>What are Peer Networks?</vt:lpstr>
      <vt:lpstr>DEFINITIONS</vt:lpstr>
      <vt:lpstr>CHARACTERISTICS</vt:lpstr>
      <vt:lpstr>SPECTRUM OF NETWORKS</vt:lpstr>
      <vt:lpstr>WHAT PEER NETWORKS ARE NOT</vt:lpstr>
      <vt:lpstr>WHY ARE PEER NETWORKS IMPORTANT FOR CONSERVATION ADOPTION?</vt:lpstr>
      <vt:lpstr>BARRIERS TO ADOPTING NEW PRACTICES</vt:lpstr>
      <vt:lpstr>FARMER NETWORKS RESEARCH</vt:lpstr>
      <vt:lpstr>WHAT’S EFFECTIVE?</vt:lpstr>
      <vt:lpstr>WHAT’S EFFECTIVE?</vt:lpstr>
      <vt:lpstr>PEER NETWORKS CAN . . .</vt:lpstr>
      <vt:lpstr>PEER NETWORKS ARE . . .</vt:lpstr>
      <vt:lpstr>LEARN MORE . . .</vt:lpstr>
      <vt:lpstr>HOW TO START A PEER NETWORK</vt:lpstr>
      <vt:lpstr>IT STARTS WITH RELATIONSHIPS</vt:lpstr>
      <vt:lpstr>BUILD A STRUCTURE</vt:lpstr>
      <vt:lpstr>BUILD A MEMBERSHIP BASE</vt:lpstr>
      <vt:lpstr>IDENTIFY AND DELEGATE ROLES</vt:lpstr>
      <vt:lpstr>IDENTIFY AND DELEGATE ROLES</vt:lpstr>
      <vt:lpstr>COLLABORATIVELY SET THE AGENDA AND NORMS</vt:lpstr>
      <vt:lpstr>PowerPoint Presentation</vt:lpstr>
      <vt:lpstr>PowerPoint Presentation</vt:lpstr>
      <vt:lpstr>EFFECTIVE EVENT AGENDAS . . .</vt:lpstr>
      <vt:lpstr>BEST PRACTICES FOR ADULT LEARNING </vt:lpstr>
      <vt:lpstr>TIPS: OUTREACH AND PROMOTION</vt:lpstr>
      <vt:lpstr>PowerPoint Presentation</vt:lpstr>
      <vt:lpstr>PowerPoint Presentation</vt:lpstr>
      <vt:lpstr>PowerPoint Presentation</vt:lpstr>
      <vt:lpstr>PowerPoint Presentation</vt:lpstr>
      <vt:lpstr>TIPS: FACILITATION</vt:lpstr>
      <vt:lpstr>TIPS: FACILITATION</vt:lpstr>
      <vt:lpstr>TIPS: VIRTUAL GATHERINGS</vt:lpstr>
      <vt:lpstr>TIPS: VIRTUAL GATHERINGS</vt:lpstr>
      <vt:lpstr>OTHERS LIKE IT</vt:lpstr>
      <vt:lpstr>KEY TAKEAWAYS</vt:lpstr>
      <vt:lpstr>Online Toolkit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Assistance Program for Historically Underserved Producers</dc:title>
  <dc:creator>Tamara Benjamin, PhD</dc:creator>
  <cp:lastModifiedBy>Kate Rossiter Pontius</cp:lastModifiedBy>
  <cp:revision>1</cp:revision>
  <cp:lastPrinted>2024-11-05T17:39:42Z</cp:lastPrinted>
  <dcterms:created xsi:type="dcterms:W3CDTF">2024-08-29T19:57:12Z</dcterms:created>
  <dcterms:modified xsi:type="dcterms:W3CDTF">2025-04-09T21:19:37Z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