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A35B8C_8FBD2A6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A35B8F_2187320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A35B8D_5A2E09F3.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7FA35B81_F506179.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141412215" r:id="rId5"/>
    <p:sldId id="2141412257" r:id="rId6"/>
    <p:sldId id="2141412218" r:id="rId7"/>
    <p:sldId id="2141412219" r:id="rId8"/>
    <p:sldId id="2141412235" r:id="rId9"/>
    <p:sldId id="2141412236" r:id="rId10"/>
    <p:sldId id="2141412256" r:id="rId11"/>
    <p:sldId id="2141412239" r:id="rId12"/>
    <p:sldId id="2141412240" r:id="rId13"/>
    <p:sldId id="2141412237" r:id="rId14"/>
    <p:sldId id="2141412238" r:id="rId15"/>
    <p:sldId id="2141412241" r:id="rId16"/>
    <p:sldId id="2141412242" r:id="rId17"/>
    <p:sldId id="2141412230" r:id="rId18"/>
    <p:sldId id="2141412222" r:id="rId19"/>
    <p:sldId id="2141412243" r:id="rId20"/>
    <p:sldId id="2141412248" r:id="rId21"/>
    <p:sldId id="2141412247" r:id="rId22"/>
    <p:sldId id="2141412245" r:id="rId23"/>
    <p:sldId id="2141412246" r:id="rId24"/>
    <p:sldId id="2141412249" r:id="rId25"/>
    <p:sldId id="2141412224" r:id="rId26"/>
    <p:sldId id="2141412231" r:id="rId27"/>
    <p:sldId id="2141412225" r:id="rId28"/>
    <p:sldId id="2141412252" r:id="rId29"/>
    <p:sldId id="2141412250" r:id="rId30"/>
    <p:sldId id="2141412253" r:id="rId31"/>
    <p:sldId id="2141412226" r:id="rId32"/>
    <p:sldId id="2141412233" r:id="rId33"/>
    <p:sldId id="214141222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621A19-B429-CBE0-71AB-B3285FEFFF43}" name="Ellen Yeatman" initials="EY" userId="S::EYeatman@farmland.org::244ca8d0-7bd8-41aa-987c-fa613d680782" providerId="AD"/>
  <p188:author id="{E745C46A-6F1A-CDA1-F76E-93F03FFDC272}" name="Gabrielle McNally, PhD" initials="GP" userId="S::groeschmcnally@farmland.org::d5aac321-ea40-4280-9b6c-a256b87cc50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8B6CA5-97E3-4880-8996-C908224607C1}" v="2" dt="2025-03-25T17:29:42.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omments/modernComment_7FA35B81_F506179.xml><?xml version="1.0" encoding="utf-8"?>
<p188:cmLst xmlns:a="http://schemas.openxmlformats.org/drawingml/2006/main" xmlns:r="http://schemas.openxmlformats.org/officeDocument/2006/relationships" xmlns:p188="http://schemas.microsoft.com/office/powerpoint/2018/8/main">
  <p188:cm id="{D92BB68F-8CEE-41CB-AC73-AD3343A8D9F0}" authorId="{44621A19-B429-CBE0-71AB-B3285FEFFF43}" status="resolved" created="2024-11-19T21:43:20.309">
    <pc:sldMkLst xmlns:pc="http://schemas.microsoft.com/office/powerpoint/2013/main/command">
      <pc:docMk/>
      <pc:sldMk cId="256926073" sldId="2141412225"/>
    </pc:sldMkLst>
    <p188:txBody>
      <a:bodyPr/>
      <a:lstStyle/>
      <a:p>
        <a:r>
          <a:rPr lang="en-US"/>
          <a:t>Missing location</a:t>
        </a:r>
      </a:p>
    </p188:txBody>
  </p188:cm>
</p188:cmLst>
</file>

<file path=ppt/comments/modernComment_7FA35B8C_8FBD2A67.xml><?xml version="1.0" encoding="utf-8"?>
<p188:cmLst xmlns:a="http://schemas.openxmlformats.org/drawingml/2006/main" xmlns:r="http://schemas.openxmlformats.org/officeDocument/2006/relationships" xmlns:p188="http://schemas.microsoft.com/office/powerpoint/2018/8/main">
  <p188:cm id="{D9661DDC-D897-45EC-A100-F583F8CD7A2D}" authorId="{E745C46A-6F1A-CDA1-F76E-93F03FFDC272}" status="resolved" created="2024-11-15T21:34:35.796">
    <ac:deMkLst xmlns:ac="http://schemas.microsoft.com/office/drawing/2013/main/command">
      <pc:docMk xmlns:pc="http://schemas.microsoft.com/office/powerpoint/2013/main/command"/>
      <pc:sldMk xmlns:pc="http://schemas.microsoft.com/office/powerpoint/2013/main/command" cId="2411539047" sldId="2141412236"/>
      <ac:spMk id="5" creationId="{4EF5CCD3-3CD4-9513-21D0-DDB10CD8DDD8}"/>
    </ac:deMkLst>
    <p188:txBody>
      <a:bodyPr/>
      <a:lstStyle/>
      <a:p>
        <a:r>
          <a:rPr lang="en-US"/>
          <a:t>the biggest thing that seems missing and maybe goes in this section, is the last point, long term vision, can we provide a slide about ways that people try to keep networks going beyond the life of a project, a set of funding, etc. How can networks be fostered and facilitated long-term? No easy answers but I think we can highlight that. </a:t>
        </a:r>
      </a:p>
    </p188:txBody>
  </p188:cm>
</p188:cmLst>
</file>

<file path=ppt/comments/modernComment_7FA35B8D_5A2E09F3.xml><?xml version="1.0" encoding="utf-8"?>
<p188:cmLst xmlns:a="http://schemas.openxmlformats.org/drawingml/2006/main" xmlns:r="http://schemas.openxmlformats.org/officeDocument/2006/relationships" xmlns:p188="http://schemas.microsoft.com/office/powerpoint/2018/8/main">
  <p188:cm id="{FF1B2861-7752-4CC8-BE3C-CC8A808EB730}" authorId="{44621A19-B429-CBE0-71AB-B3285FEFFF43}" status="resolved" created="2024-11-19T21:36:35.763">
    <ac:deMkLst xmlns:ac="http://schemas.microsoft.com/office/drawing/2013/main/command">
      <pc:docMk xmlns:pc="http://schemas.microsoft.com/office/powerpoint/2013/main/command"/>
      <pc:sldMk xmlns:pc="http://schemas.microsoft.com/office/powerpoint/2013/main/command" cId="1512966643" sldId="2141412237"/>
      <ac:spMk id="2" creationId="{0A6AFB91-678F-708E-14F6-892D6285F2D1}"/>
    </ac:deMkLst>
    <p188:txBody>
      <a:bodyPr/>
      <a:lstStyle/>
      <a:p>
        <a:r>
          <a:rPr lang="en-US"/>
          <a:t>I suggest adding each examples website if available, such as www.goodfarmersguildwny.org/ for this slide, and give overview in bulleted form, at least their location, such as Western New York for this slide. </a:t>
        </a:r>
      </a:p>
    </p188:txBody>
  </p188:cm>
</p188:cmLst>
</file>

<file path=ppt/comments/modernComment_7FA35B8F_21873206.xml><?xml version="1.0" encoding="utf-8"?>
<p188:cmLst xmlns:a="http://schemas.openxmlformats.org/drawingml/2006/main" xmlns:r="http://schemas.openxmlformats.org/officeDocument/2006/relationships" xmlns:p188="http://schemas.microsoft.com/office/powerpoint/2018/8/main">
  <p188:cm id="{31C9B5EA-A695-4921-B072-8EEFAC9152B5}" authorId="{44621A19-B429-CBE0-71AB-B3285FEFFF43}" status="resolved" created="2024-11-19T21:39:39.974">
    <pc:sldMkLst xmlns:pc="http://schemas.microsoft.com/office/powerpoint/2013/main/command">
      <pc:docMk/>
      <pc:sldMk cId="562508294" sldId="2141412239"/>
    </pc:sldMkLst>
    <p188:txBody>
      <a:bodyPr/>
      <a:lstStyle/>
      <a:p>
        <a:r>
          <a:rPr lang="en-US"/>
          <a:t>I feel like this should be the first slide for the example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88567-F00A-41DC-95FE-B851D8DFE9D5}"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6FEE32-5ED9-4FAB-9D89-CAF130853692}" type="slidenum">
              <a:rPr lang="en-US" smtClean="0"/>
              <a:t>‹#›</a:t>
            </a:fld>
            <a:endParaRPr lang="en-US"/>
          </a:p>
        </p:txBody>
      </p:sp>
    </p:spTree>
    <p:extLst>
      <p:ext uri="{BB962C8B-B14F-4D97-AF65-F5344CB8AC3E}">
        <p14:creationId xmlns:p14="http://schemas.microsoft.com/office/powerpoint/2010/main" val="3039789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 my name is Stephanie Castle and I am the New York Women for the Land program manager for American Farmland Trust. American Farmland Trust or AFT is a leading national non-profit conservation organization dedicated to saving the land that sustains us by protecting farmland, promoting environmentally sound farming practices, and keeping farmers on the land. Since 1980, AFT has helped permanently protect more than 6.5 million acres of agricultural from development, and supported the adoption of conservation practices on millions more. Our program connects women in all stages of agriculture through peer learning and technical assistance.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this webinar series we will be supporting folks in agriculture with launching peer networks among agricultural producers in order to drive climate-smart practices on U.S. farms and ranches. In this video, Part 2 of this series, we will cover the steps of how to launch a peer network, including examples of peer networks, how they engage with their communities, measure their impact, and continue their success over time. We hope that by the end of this webinar, you have a better understanding of the components that lead to a network of peers with real impact on conservation practice adoption.</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1</a:t>
            </a:fld>
            <a:endParaRPr lang="en-US"/>
          </a:p>
        </p:txBody>
      </p:sp>
    </p:spTree>
    <p:extLst>
      <p:ext uri="{BB962C8B-B14F-4D97-AF65-F5344CB8AC3E}">
        <p14:creationId xmlns:p14="http://schemas.microsoft.com/office/powerpoint/2010/main" val="149062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Good Farmer’s Guild is farmer-led, with a volunteer board of experienced farmer-directors who are voted on by the community. To streamline and disperse tasks, they have several committees with small focus areas: events, finance, etc. This alleviates the burden of organizing the group, events, and finances from one individual and provides leadership authority to those who volunteer for that work, allowing new members the opportunity to grow within the network.</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10</a:t>
            </a:fld>
            <a:endParaRPr lang="en-US"/>
          </a:p>
        </p:txBody>
      </p:sp>
    </p:spTree>
    <p:extLst>
      <p:ext uri="{BB962C8B-B14F-4D97-AF65-F5344CB8AC3E}">
        <p14:creationId xmlns:p14="http://schemas.microsoft.com/office/powerpoint/2010/main" val="3805316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core of the Good Farmer’s Guild network is their educational events. They host 6-8 events each year, a mix of social and educational. These events are typically held at farms within the community and are no-cost to attend. They save on funds by promoting community-building activities, such as bring-your-own potlucks and community seed swaps. Most of their events are held in the evening or on weekends to accommodate working schedules. Their outreach to advertise these events is driven primarily through their social media, along with partner announcements and word of mouth. A member of the leadership team is responsible for promoting these events, while organizing and facilitating the events is shared by both the leadership team and the host farm. Typically, 20 people or less join for each event.</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11</a:t>
            </a:fld>
            <a:endParaRPr lang="en-US"/>
          </a:p>
        </p:txBody>
      </p:sp>
    </p:spTree>
    <p:extLst>
      <p:ext uri="{BB962C8B-B14F-4D97-AF65-F5344CB8AC3E}">
        <p14:creationId xmlns:p14="http://schemas.microsoft.com/office/powerpoint/2010/main" val="193392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Last, let’s talk about succession planning. The Good Farmer’s Guild has embraced change and evolved from their original formation as a branch of the Young Farmer’s Coalition. This change was a result of listening to, and improving their services to their community. The leadership team is elected every two years, allowing new people to be considered. The group has also been able to secure funding that offsets costs of associated with their education and outreach.</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12</a:t>
            </a:fld>
            <a:endParaRPr lang="en-US"/>
          </a:p>
        </p:txBody>
      </p:sp>
    </p:spTree>
    <p:extLst>
      <p:ext uri="{BB962C8B-B14F-4D97-AF65-F5344CB8AC3E}">
        <p14:creationId xmlns:p14="http://schemas.microsoft.com/office/powerpoint/2010/main" val="318721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makes this group successful? Number one, it is farmer-driven. Their leadership team is dedicated and organized, and they share responsibilities. The events are fun and free to attend, and focus on innovative and timely topics that are of interest to their beginning farmer community. The group is very good at hosting many events each year, which strengthens connection and keeps their community engaged. Last, they maintain and update a presence online, with a nicely designed website and active social media.</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13</a:t>
            </a:fld>
            <a:endParaRPr lang="en-US"/>
          </a:p>
        </p:txBody>
      </p:sp>
    </p:spTree>
    <p:extLst>
      <p:ext uri="{BB962C8B-B14F-4D97-AF65-F5344CB8AC3E}">
        <p14:creationId xmlns:p14="http://schemas.microsoft.com/office/powerpoint/2010/main" val="2857777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Farmers Guild of California used to be an independent farmer-led group, spearheaded by Evan Wiig, with chapters throughout the state that gathered farmers regularly to share meals and knowledge on each others’ farms. Some of these chapters still meet informally today after years of gathering. Evan, the group’s founder is now staff at the Community Alliance with Family Farmers, so the Farmers Guild got folded into the work of this non-profit organization that is focused on technical assistance and advocacy for small farms in CA. With nearly 5,000 members, The group lives on as a Facebook group with a critical mass of small farmers, ag service providers, and advocates, and it is an effective place to share questions for the group, events already happening, and policy action. </a:t>
            </a:r>
          </a:p>
        </p:txBody>
      </p:sp>
      <p:sp>
        <p:nvSpPr>
          <p:cNvPr id="4" name="Slide Number Placeholder 3"/>
          <p:cNvSpPr>
            <a:spLocks noGrp="1"/>
          </p:cNvSpPr>
          <p:nvPr>
            <p:ph type="sldNum" sz="quarter" idx="5"/>
          </p:nvPr>
        </p:nvSpPr>
        <p:spPr/>
        <p:txBody>
          <a:bodyPr/>
          <a:lstStyle/>
          <a:p>
            <a:fld id="{36CCBF1F-CDA2-48A7-88CC-AE6E25F493CA}" type="slidenum">
              <a:rPr lang="en-US" smtClean="0"/>
              <a:t>14</a:t>
            </a:fld>
            <a:endParaRPr lang="en-US"/>
          </a:p>
        </p:txBody>
      </p:sp>
    </p:spTree>
    <p:extLst>
      <p:ext uri="{BB962C8B-B14F-4D97-AF65-F5344CB8AC3E}">
        <p14:creationId xmlns:p14="http://schemas.microsoft.com/office/powerpoint/2010/main" val="1320756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second example is an affinity group peer network. We’ll take a look at AFT’s Women for the Land Southeast Climate Cohort.</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15</a:t>
            </a:fld>
            <a:endParaRPr lang="en-US"/>
          </a:p>
        </p:txBody>
      </p:sp>
    </p:spTree>
    <p:extLst>
      <p:ext uri="{BB962C8B-B14F-4D97-AF65-F5344CB8AC3E}">
        <p14:creationId xmlns:p14="http://schemas.microsoft.com/office/powerpoint/2010/main" val="1369070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cohort was focused on breaking down barriers for black women in North Carolina to improve their access to technical and financial resources around climate-smart agriculture. The cohort formed a strong connection, which one participant described as, a rebirth of Black people being connected to the land.</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16</a:t>
            </a:fld>
            <a:endParaRPr lang="en-US"/>
          </a:p>
        </p:txBody>
      </p:sp>
    </p:spTree>
    <p:extLst>
      <p:ext uri="{BB962C8B-B14F-4D97-AF65-F5344CB8AC3E}">
        <p14:creationId xmlns:p14="http://schemas.microsoft.com/office/powerpoint/2010/main" val="2615128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addition to cultivating a community, the network had real, on-the-ground impacts as a result of their shared knowledge. These included implementation of climate-smart practices such as widening rows to accommodate increased water from rain events, adopting no-till practices and changing their crops, the use of row covers, vertical growing, and hydroponics, and companion planting to defend against pests and diseases.</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17</a:t>
            </a:fld>
            <a:endParaRPr lang="en-US"/>
          </a:p>
        </p:txBody>
      </p:sp>
    </p:spTree>
    <p:extLst>
      <p:ext uri="{BB962C8B-B14F-4D97-AF65-F5344CB8AC3E}">
        <p14:creationId xmlns:p14="http://schemas.microsoft.com/office/powerpoint/2010/main" val="3956453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peer community consisted of 30 black women farmers and landowners in North Carolina. Membership was initiated through an application process. These participants came from a range of farming background, ages, and experience, but shared a common interest in climate adaptation and improving soil health on their land.</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18</a:t>
            </a:fld>
            <a:endParaRPr lang="en-US"/>
          </a:p>
        </p:txBody>
      </p:sp>
    </p:spTree>
    <p:extLst>
      <p:ext uri="{BB962C8B-B14F-4D97-AF65-F5344CB8AC3E}">
        <p14:creationId xmlns:p14="http://schemas.microsoft.com/office/powerpoint/2010/main" val="258086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leadership of this cohort was led by agricultural service providers, primarily AFT staff and local leaders. An advisory committee assisted in recruiting and selecting participants. And regional climate and soil health advisors co-led the educational sessions.</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19</a:t>
            </a:fld>
            <a:endParaRPr lang="en-US"/>
          </a:p>
        </p:txBody>
      </p:sp>
    </p:spTree>
    <p:extLst>
      <p:ext uri="{BB962C8B-B14F-4D97-AF65-F5344CB8AC3E}">
        <p14:creationId xmlns:p14="http://schemas.microsoft.com/office/powerpoint/2010/main" val="668701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First, what can peer networks look like? There is a lot of variation in how these networks are structured given the goals of each group, but successful networks tend to have a few things in common that we will cover in this next section.</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2</a:t>
            </a:fld>
            <a:endParaRPr lang="en-US"/>
          </a:p>
        </p:txBody>
      </p:sp>
    </p:spTree>
    <p:extLst>
      <p:ext uri="{BB962C8B-B14F-4D97-AF65-F5344CB8AC3E}">
        <p14:creationId xmlns:p14="http://schemas.microsoft.com/office/powerpoint/2010/main" val="947169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cohort held 8 sessions over a one-year period, primarily in a virtual environment but with a few in-person events to build community. Outreach was advertised through social media, partner email lists, and word of mouth. After getting started, email was the primary method of communication between leadership and the cohort.</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20</a:t>
            </a:fld>
            <a:endParaRPr lang="en-US"/>
          </a:p>
        </p:txBody>
      </p:sp>
    </p:spTree>
    <p:extLst>
      <p:ext uri="{BB962C8B-B14F-4D97-AF65-F5344CB8AC3E}">
        <p14:creationId xmlns:p14="http://schemas.microsoft.com/office/powerpoint/2010/main" val="3934471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project was funded by a grant and so formal training ended after one year. But the leadership team did their best to foster community and encouraged cohort members to connect virtually through email and social media after the project was completed. </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21</a:t>
            </a:fld>
            <a:endParaRPr lang="en-US"/>
          </a:p>
        </p:txBody>
      </p:sp>
    </p:spTree>
    <p:extLst>
      <p:ext uri="{BB962C8B-B14F-4D97-AF65-F5344CB8AC3E}">
        <p14:creationId xmlns:p14="http://schemas.microsoft.com/office/powerpoint/2010/main" val="4123385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talk about why this affinity group peer network was successful. With any affinity group, this cohort shared common goals and common lived experiences. The emphasis on learning was more than just sharing technical content, but about fostering a sense of belonging and inclusion within a larger service provider ecosystem. Importantly, participants were compensated for their travel and hosts for the in-person events were provided with small stipends. This promotes a sense of worthiness and improves participation in this type of grant-funded network. From the start, there were clear expectations and defined outcomes that everyone was working towards. And lastly, this project couldn’t have happened without strong support from partners who facilitated outreach efforts and contributed knowledge, time, and resources. </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22</a:t>
            </a:fld>
            <a:endParaRPr lang="en-US"/>
          </a:p>
        </p:txBody>
      </p:sp>
    </p:spTree>
    <p:extLst>
      <p:ext uri="{BB962C8B-B14F-4D97-AF65-F5344CB8AC3E}">
        <p14:creationId xmlns:p14="http://schemas.microsoft.com/office/powerpoint/2010/main" val="3056081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0CF76-7DF9-E170-532B-23EBDF710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C9A67-8574-5B37-5115-CD86E7BF1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EE4DF-3291-2E3F-B626-427739B996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 are three other examples of affinity group peer networks. The Queer Farmer Network is nationwide, hosting annual in-person convergences that emphasize community building and skill-sharing. Check out their website for more information. Women Caring for the Land (WFAN) is a long-standing women-centered agricultural network in Iowa. They were very influential in launching modern gendered peer networks to improve technical services to women landowners and farmers. And last there is the Wisconsin Women in Conservation, led by a network of service providers and providing events, training, and peer mentors, this group is very active throughout Wisconsin.</a:t>
            </a:r>
          </a:p>
          <a:p>
            <a:endParaRPr lang="en-US" dirty="0"/>
          </a:p>
        </p:txBody>
      </p:sp>
      <p:sp>
        <p:nvSpPr>
          <p:cNvPr id="4" name="Slide Number Placeholder 3">
            <a:extLst>
              <a:ext uri="{FF2B5EF4-FFF2-40B4-BE49-F238E27FC236}">
                <a16:creationId xmlns:a16="http://schemas.microsoft.com/office/drawing/2014/main" id="{65B7162D-A9C1-18A5-F018-AFFFBD94D5C4}"/>
              </a:ext>
            </a:extLst>
          </p:cNvPr>
          <p:cNvSpPr>
            <a:spLocks noGrp="1"/>
          </p:cNvSpPr>
          <p:nvPr>
            <p:ph type="sldNum" sz="quarter" idx="5"/>
          </p:nvPr>
        </p:nvSpPr>
        <p:spPr/>
        <p:txBody>
          <a:bodyPr/>
          <a:lstStyle/>
          <a:p>
            <a:fld id="{36CCBF1F-CDA2-48A7-88CC-AE6E25F493CA}" type="slidenum">
              <a:rPr lang="en-US" smtClean="0"/>
              <a:t>23</a:t>
            </a:fld>
            <a:endParaRPr lang="en-US"/>
          </a:p>
        </p:txBody>
      </p:sp>
    </p:spTree>
    <p:extLst>
      <p:ext uri="{BB962C8B-B14F-4D97-AF65-F5344CB8AC3E}">
        <p14:creationId xmlns:p14="http://schemas.microsoft.com/office/powerpoint/2010/main" val="1911992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Moving on to our third and final example of a peer network: the Genesee River Demonstration Farm Network. This network is the most structured example in this webinar. It was driven by sharing knowledge of innovative practices, requiring significant investment in research and multi-year trials. Led by partner organizations, and grant funded, this network relied on farmer-leaders to educate a broad base of knowledge seekers, establishing two levels of peer networks.</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24</a:t>
            </a:fld>
            <a:endParaRPr lang="en-US"/>
          </a:p>
        </p:txBody>
      </p:sp>
    </p:spTree>
    <p:extLst>
      <p:ext uri="{BB962C8B-B14F-4D97-AF65-F5344CB8AC3E}">
        <p14:creationId xmlns:p14="http://schemas.microsoft.com/office/powerpoint/2010/main" val="89999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 the whole peer community was farmers and service providers invested in learning more and implementing sustainable agriculture in western New York. But, as said earlier, there were really two levels of peers: the early adopter “leaders” and the conservation-curious. These two peer groups interacted with one another and shared knowledge and resources, with the knowledge primarily passing from the early adopters to the conservation curious learners.</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25</a:t>
            </a:fld>
            <a:endParaRPr lang="en-US"/>
          </a:p>
        </p:txBody>
      </p:sp>
    </p:spTree>
    <p:extLst>
      <p:ext uri="{BB962C8B-B14F-4D97-AF65-F5344CB8AC3E}">
        <p14:creationId xmlns:p14="http://schemas.microsoft.com/office/powerpoint/2010/main" val="1142448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structured network requires funding and strong partnerships at the leadership level. Here, the leadership team was a coalition of university researchers, non-profit staff, independent crop consultants and UDSDA-NRCS. Educational events were big, welcoming over 100 attendees, and usually held once or twice a year. They were structured like a field day, usually held at one of the farmer-leaders’ farms, or Demonstration Farms, and had invited expert speakers and hands-on activities, such as cover crop test plots, equipment trials, soil pits, and demonstrations. These events were free to attend, as the cost to organize them was covered by grant funding. Outreach was extensive, inviting and organizing participants through email, social media, and partner emails. However, there was no dedicated space for participants to gather, ask questions, or share information outside of the formal annual field day events.</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26</a:t>
            </a:fld>
            <a:endParaRPr lang="en-US"/>
          </a:p>
        </p:txBody>
      </p:sp>
    </p:spTree>
    <p:extLst>
      <p:ext uri="{BB962C8B-B14F-4D97-AF65-F5344CB8AC3E}">
        <p14:creationId xmlns:p14="http://schemas.microsoft.com/office/powerpoint/2010/main" val="3793937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does a big network like this one measure their impact? The main reported impact was the reach, and potential reach of farmers adopting new conservation practices. In this case, estimated at over 150,000 acres. A secondary impact was the number of people connecting into the network to share skills and knowledge, and to learn. This was almost 500 people. Last, results from innovative research trials were published in reports and case studies and shared online. Now, succession planning: how does a project like this continue after grant funding has ended? Originally, this was a three-year project and built strong, lasting relationships between partners and the farmer-leaders involved with the research trials. This allowed new funding to investigate related topic areas, relying on a few key farmer-leaders. Not everyone was involved with continuing the research trials, but the same structure has followed, hosting a large outreach event and showcasing the innovations of select farmer-leaders. This model works really well when the goal is to trial research methods and innovative practices.</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27</a:t>
            </a:fld>
            <a:endParaRPr lang="en-US"/>
          </a:p>
        </p:txBody>
      </p:sp>
    </p:spTree>
    <p:extLst>
      <p:ext uri="{BB962C8B-B14F-4D97-AF65-F5344CB8AC3E}">
        <p14:creationId xmlns:p14="http://schemas.microsoft.com/office/powerpoint/2010/main" val="3909489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was a big undertaking. What made it successful? First, a clear and shared vision of long-term goals. The partner organizations and farmer-leaders all had to be on the same page for this. Strong an organized leadership to organize research trials, complex events, and widespread outreach was necessary. And of course, secured funding to pay farmer-leaders, host big events, and conduct replicable research trials that could illustrate results. All of this was driven by innovation.</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28</a:t>
            </a:fld>
            <a:endParaRPr lang="en-US"/>
          </a:p>
        </p:txBody>
      </p:sp>
    </p:spTree>
    <p:extLst>
      <p:ext uri="{BB962C8B-B14F-4D97-AF65-F5344CB8AC3E}">
        <p14:creationId xmlns:p14="http://schemas.microsoft.com/office/powerpoint/2010/main" val="1768957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4A0EF-D73F-C1D7-CCC8-CDC1BBA04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EEE56-0D11-C7D7-F992-80DE5658E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94E86-6FFE-8842-7B05-351CAAE0AB25}"/>
              </a:ext>
            </a:extLst>
          </p:cNvPr>
          <p:cNvSpPr>
            <a:spLocks noGrp="1"/>
          </p:cNvSpPr>
          <p:nvPr>
            <p:ph type="body" idx="1"/>
          </p:nvPr>
        </p:nvSpPr>
        <p:spPr/>
        <p:txBody>
          <a:bodyPr/>
          <a:lstStyle/>
          <a:p>
            <a:pPr algn="l" fontAlgn="base"/>
            <a:r>
              <a:rPr lang="en-US" b="0" i="0" dirty="0">
                <a:solidFill>
                  <a:srgbClr val="444444"/>
                </a:solidFill>
                <a:effectLst/>
                <a:latin typeface="myriad-pro"/>
              </a:rPr>
              <a:t>Climate Land Leaders are working with compassion and commitment to address the climate crisis on their lands. As farmland and woodland owners, they are implementing ambitious conservation projects, sharing with and learning from each other, and serving as leaders on climate policy and equity initiatives.</a:t>
            </a:r>
          </a:p>
          <a:p>
            <a:pPr algn="l" fontAlgn="base"/>
            <a:r>
              <a:rPr lang="en-US" b="0" i="0" dirty="0">
                <a:solidFill>
                  <a:srgbClr val="5B919E"/>
                </a:solidFill>
                <a:effectLst/>
                <a:latin typeface="myriad-pro"/>
              </a:rPr>
              <a:t>Climate Land Leaders share three goals:</a:t>
            </a:r>
          </a:p>
          <a:p>
            <a:pPr algn="l" fontAlgn="base"/>
            <a:r>
              <a:rPr lang="en-US" b="1" i="0" dirty="0">
                <a:solidFill>
                  <a:srgbClr val="5B919E"/>
                </a:solidFill>
                <a:effectLst/>
                <a:latin typeface="myriad-pro"/>
              </a:rPr>
              <a:t>Reduce greenhouse gas emissions in their agricultural operations.</a:t>
            </a:r>
            <a:endParaRPr lang="en-US" b="0" i="0" dirty="0">
              <a:solidFill>
                <a:srgbClr val="5B919E"/>
              </a:solidFill>
              <a:effectLst/>
              <a:latin typeface="myriad-pro"/>
            </a:endParaRPr>
          </a:p>
          <a:p>
            <a:pPr algn="l" fontAlgn="base"/>
            <a:r>
              <a:rPr lang="en-US" b="1" i="0" dirty="0">
                <a:solidFill>
                  <a:srgbClr val="5B919E"/>
                </a:solidFill>
                <a:effectLst/>
                <a:latin typeface="myriad-pro"/>
              </a:rPr>
              <a:t>Sequester carbon in soils and biomass.</a:t>
            </a:r>
            <a:endParaRPr lang="en-US" b="0" i="0" dirty="0">
              <a:solidFill>
                <a:srgbClr val="5B919E"/>
              </a:solidFill>
              <a:effectLst/>
              <a:latin typeface="myriad-pro"/>
            </a:endParaRPr>
          </a:p>
          <a:p>
            <a:pPr algn="l" fontAlgn="base"/>
            <a:r>
              <a:rPr lang="en-US" b="1" i="0" dirty="0">
                <a:solidFill>
                  <a:srgbClr val="5B919E"/>
                </a:solidFill>
                <a:effectLst/>
                <a:latin typeface="myriad-pro"/>
              </a:rPr>
              <a:t>Ensure that our lands and farms are resilient in the face of a rapidly changing climate.</a:t>
            </a:r>
            <a:endParaRPr lang="en-US" b="0" i="0" dirty="0">
              <a:solidFill>
                <a:srgbClr val="5B919E"/>
              </a:solidFill>
              <a:effectLst/>
              <a:latin typeface="myriad-pro"/>
            </a:endParaRPr>
          </a:p>
          <a:p>
            <a:endParaRPr lang="en-US" dirty="0"/>
          </a:p>
        </p:txBody>
      </p:sp>
      <p:sp>
        <p:nvSpPr>
          <p:cNvPr id="4" name="Slide Number Placeholder 3">
            <a:extLst>
              <a:ext uri="{FF2B5EF4-FFF2-40B4-BE49-F238E27FC236}">
                <a16:creationId xmlns:a16="http://schemas.microsoft.com/office/drawing/2014/main" id="{00F7818F-310A-7C83-3B58-F24669BE261C}"/>
              </a:ext>
            </a:extLst>
          </p:cNvPr>
          <p:cNvSpPr>
            <a:spLocks noGrp="1"/>
          </p:cNvSpPr>
          <p:nvPr>
            <p:ph type="sldNum" sz="quarter" idx="5"/>
          </p:nvPr>
        </p:nvSpPr>
        <p:spPr/>
        <p:txBody>
          <a:bodyPr/>
          <a:lstStyle/>
          <a:p>
            <a:fld id="{36CCBF1F-CDA2-48A7-88CC-AE6E25F493CA}" type="slidenum">
              <a:rPr lang="en-US" smtClean="0"/>
              <a:t>29</a:t>
            </a:fld>
            <a:endParaRPr lang="en-US"/>
          </a:p>
        </p:txBody>
      </p:sp>
    </p:spTree>
    <p:extLst>
      <p:ext uri="{BB962C8B-B14F-4D97-AF65-F5344CB8AC3E}">
        <p14:creationId xmlns:p14="http://schemas.microsoft.com/office/powerpoint/2010/main" val="197286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start by defining what we mean by “peers”. A peer is someone who is equal to another in status, achievement, or value. It’s more than sharing the same occupation. Peers can take many forms and are not at all restricted by age, gender, or other demographics. The most important trait of peers is that they share a similar approach, goal, or objective and respect each other’s knowledge, experience, and skills that allows them to share information, trust that information, and grow individually towards their own goals.</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3</a:t>
            </a:fld>
            <a:endParaRPr lang="en-US"/>
          </a:p>
        </p:txBody>
      </p:sp>
    </p:spTree>
    <p:extLst>
      <p:ext uri="{BB962C8B-B14F-4D97-AF65-F5344CB8AC3E}">
        <p14:creationId xmlns:p14="http://schemas.microsoft.com/office/powerpoint/2010/main" val="4146939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review some key takeaways about building your own peer network. First, know that networks can be adaptable based on the needs of your community. They can take many forms and be highly structured or informal. A key component, whatever form the network takes, is that there is a dedicated leader with a clear vision and shared goals. And that the vision and goals are communicated to participants. Incorporating social and educational events provide opportunities for knowledge sharing, skill development, and building community. And last, funding never hurts! Outside funding can offset costs for outreach, participation, and research with less burden on the participants to “pay their way”.</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hope this illuminates how peer networks look and the key components that drive their success. Thank you for your time and attention and best of luck launching your own network!</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30</a:t>
            </a:fld>
            <a:endParaRPr lang="en-US"/>
          </a:p>
        </p:txBody>
      </p:sp>
    </p:spTree>
    <p:extLst>
      <p:ext uri="{BB962C8B-B14F-4D97-AF65-F5344CB8AC3E}">
        <p14:creationId xmlns:p14="http://schemas.microsoft.com/office/powerpoint/2010/main" val="3426699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dig into the spectrum of networks a little more. At the top of the graphic, we show two types of informal information-sharing networks. These networks can consist of as few as two peers who share common goals and trust one another’s knowledge in order to help them gain skills or overcome a challenge. These networks can have little to no real structure and often progress at the speed of trust. Sometimes, new members who are looking to gain knowledge join this group to learn from elder peers in a supportive setting.</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Next, we have an affinity group- this is a community of peers who share a common history, demographic, geography, farm type, or challenge. Their commonality brings them together as a group and the collective affinity helps information sharing and trust.</a:t>
            </a:r>
          </a:p>
          <a:p>
            <a:r>
              <a:rPr lang="en-US" sz="1800" dirty="0">
                <a:effectLst/>
                <a:latin typeface="Aptos" panose="020B0004020202020204" pitchFamily="34" charset="0"/>
                <a:ea typeface="Aptos" panose="020B0004020202020204" pitchFamily="34" charset="0"/>
                <a:cs typeface="Times New Roman" panose="02020603050405020304" pitchFamily="18" charset="0"/>
              </a:rPr>
              <a:t>At the bottom of the graphic, we show a highly structured network led by non-profits, government agencies, and research universities working together towards common objectives. This type of network requires funding to pay staff to keep it organized, pay for research, and host educational events. It relies heavily on selected farmer leaders who are well respected among their peers and willing to test innovative ideas and share their knowledge. At the bottom, there is a large group of peer learners who are learning directly from the farmer-leaders, and building their own community.</a:t>
            </a:r>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4</a:t>
            </a:fld>
            <a:endParaRPr lang="en-US"/>
          </a:p>
        </p:txBody>
      </p:sp>
    </p:spTree>
    <p:extLst>
      <p:ext uri="{BB962C8B-B14F-4D97-AF65-F5344CB8AC3E}">
        <p14:creationId xmlns:p14="http://schemas.microsoft.com/office/powerpoint/2010/main" val="2760947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take you through real-life examples of each of the types of peer networks we just showed: The Good Farmers Guild of Western New York shows us an example of an informal, farmer-led network. The Women for the Land Southeast Climate Cohort shows us an example of an affinity group. And the Genesee River Demonstration Farm Network is an example of a structured peer network.</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5</a:t>
            </a:fld>
            <a:endParaRPr lang="en-US"/>
          </a:p>
        </p:txBody>
      </p:sp>
    </p:spTree>
    <p:extLst>
      <p:ext uri="{BB962C8B-B14F-4D97-AF65-F5344CB8AC3E}">
        <p14:creationId xmlns:p14="http://schemas.microsoft.com/office/powerpoint/2010/main" val="113525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Though these networks differ in their structure, they all share certain commonalities. For each example, we will share the: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Demographics of members</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Leadership structure</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interactions entail</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Impact</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Succession plan/sustaining connection</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6</a:t>
            </a:fld>
            <a:endParaRPr lang="en-US"/>
          </a:p>
        </p:txBody>
      </p:sp>
    </p:spTree>
    <p:extLst>
      <p:ext uri="{BB962C8B-B14F-4D97-AF65-F5344CB8AC3E}">
        <p14:creationId xmlns:p14="http://schemas.microsoft.com/office/powerpoint/2010/main" val="114946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6000"/>
              </a:lnSpc>
              <a:buFont typeface="Symbol" pitchFamily="2" charset="2"/>
              <a:buNone/>
            </a:pPr>
            <a:r>
              <a:rPr lang="en-US"/>
              <a:t>In each example, we will share the: </a:t>
            </a:r>
          </a:p>
          <a:p>
            <a:pPr marL="228600" marR="0" lvl="0" indent="-228600">
              <a:lnSpc>
                <a:spcPct val="116000"/>
              </a:lnSpc>
              <a:buFont typeface="Symbol" pitchFamily="2" charset="2"/>
              <a:buChar char=""/>
            </a:pPr>
            <a:r>
              <a:rPr lang="en-US" sz="1800">
                <a:solidFill>
                  <a:srgbClr val="000000"/>
                </a:solidFill>
                <a:effectLst/>
                <a:latin typeface="Aptos" panose="020B0004020202020204" pitchFamily="34" charset="0"/>
                <a:ea typeface="Aptos" panose="020B0004020202020204" pitchFamily="34" charset="0"/>
                <a:cs typeface="Aptos" panose="020B0004020202020204" pitchFamily="34" charset="0"/>
              </a:rPr>
              <a:t>Demographics of members</a:t>
            </a:r>
            <a:endParaRPr lang="en-US" sz="1800">
              <a:effectLst/>
              <a:latin typeface="Aptos" panose="020B0004020202020204" pitchFamily="34" charset="0"/>
              <a:ea typeface="MS Mincho" panose="02020609040205080304" pitchFamily="49" charset="-128"/>
              <a:cs typeface="Arial" panose="020B0604020202020204" pitchFamily="34" charset="0"/>
            </a:endParaRPr>
          </a:p>
          <a:p>
            <a:pPr marL="228600" marR="0" lvl="0" indent="-228600">
              <a:lnSpc>
                <a:spcPct val="116000"/>
              </a:lnSpc>
              <a:buFont typeface="Symbol" pitchFamily="2" charset="2"/>
              <a:buChar char=""/>
            </a:pPr>
            <a:r>
              <a:rPr lang="en-US" sz="1800">
                <a:solidFill>
                  <a:srgbClr val="000000"/>
                </a:solidFill>
                <a:effectLst/>
                <a:latin typeface="Aptos" panose="020B0004020202020204" pitchFamily="34" charset="0"/>
                <a:ea typeface="Aptos" panose="020B0004020202020204" pitchFamily="34" charset="0"/>
                <a:cs typeface="Aptos" panose="020B0004020202020204" pitchFamily="34" charset="0"/>
              </a:rPr>
              <a:t>Leadership structure</a:t>
            </a:r>
            <a:endParaRPr lang="en-US" sz="1800">
              <a:effectLst/>
              <a:latin typeface="Aptos" panose="020B0004020202020204" pitchFamily="34" charset="0"/>
              <a:ea typeface="MS Mincho" panose="02020609040205080304" pitchFamily="49" charset="-128"/>
              <a:cs typeface="Arial" panose="020B0604020202020204" pitchFamily="34" charset="0"/>
            </a:endParaRPr>
          </a:p>
          <a:p>
            <a:pPr marL="228600" marR="0" lvl="0" indent="-228600">
              <a:lnSpc>
                <a:spcPct val="116000"/>
              </a:lnSpc>
              <a:buFont typeface="Symbol" pitchFamily="2" charset="2"/>
              <a:buChar char=""/>
            </a:pPr>
            <a:r>
              <a:rPr lang="en-US" sz="1800">
                <a:solidFill>
                  <a:srgbClr val="000000"/>
                </a:solidFill>
                <a:effectLst/>
                <a:latin typeface="Aptos" panose="020B0004020202020204" pitchFamily="34" charset="0"/>
                <a:ea typeface="Aptos" panose="020B0004020202020204" pitchFamily="34" charset="0"/>
                <a:cs typeface="Aptos" panose="020B0004020202020204" pitchFamily="34" charset="0"/>
              </a:rPr>
              <a:t>What interactions entail</a:t>
            </a:r>
            <a:endParaRPr lang="en-US" sz="1800">
              <a:effectLst/>
              <a:latin typeface="Aptos" panose="020B0004020202020204" pitchFamily="34" charset="0"/>
              <a:ea typeface="MS Mincho" panose="02020609040205080304" pitchFamily="49" charset="-128"/>
              <a:cs typeface="Arial" panose="020B0604020202020204" pitchFamily="34" charset="0"/>
            </a:endParaRPr>
          </a:p>
          <a:p>
            <a:pPr marL="228600" marR="0" lvl="0" indent="-228600">
              <a:lnSpc>
                <a:spcPct val="116000"/>
              </a:lnSpc>
              <a:buFont typeface="Symbol" pitchFamily="2" charset="2"/>
              <a:buChar char=""/>
            </a:pPr>
            <a:r>
              <a:rPr lang="en-US" sz="1800">
                <a:solidFill>
                  <a:srgbClr val="000000"/>
                </a:solidFill>
                <a:effectLst/>
                <a:latin typeface="Aptos" panose="020B0004020202020204" pitchFamily="34" charset="0"/>
                <a:ea typeface="Aptos" panose="020B0004020202020204" pitchFamily="34" charset="0"/>
                <a:cs typeface="Aptos" panose="020B0004020202020204" pitchFamily="34" charset="0"/>
              </a:rPr>
              <a:t>Impact</a:t>
            </a:r>
            <a:endParaRPr lang="en-US" sz="1800">
              <a:effectLst/>
              <a:latin typeface="Aptos" panose="020B0004020202020204" pitchFamily="34" charset="0"/>
              <a:ea typeface="MS Mincho" panose="02020609040205080304" pitchFamily="49" charset="-128"/>
              <a:cs typeface="Arial" panose="020B0604020202020204" pitchFamily="34" charset="0"/>
            </a:endParaRPr>
          </a:p>
          <a:p>
            <a:pPr marL="228600" marR="0" lvl="0" indent="-228600">
              <a:lnSpc>
                <a:spcPct val="116000"/>
              </a:lnSpc>
              <a:spcAft>
                <a:spcPts val="800"/>
              </a:spcAft>
              <a:buFont typeface="Symbol" pitchFamily="2" charset="2"/>
              <a:buChar char=""/>
            </a:pPr>
            <a:r>
              <a:rPr lang="en-US" sz="1800">
                <a:solidFill>
                  <a:srgbClr val="000000"/>
                </a:solidFill>
                <a:effectLst/>
                <a:latin typeface="Aptos" panose="020B0004020202020204" pitchFamily="34" charset="0"/>
                <a:ea typeface="Aptos" panose="020B0004020202020204" pitchFamily="34" charset="0"/>
                <a:cs typeface="Aptos" panose="020B0004020202020204" pitchFamily="34" charset="0"/>
              </a:rPr>
              <a:t>Succession plan/sustaining connection</a:t>
            </a:r>
            <a:endParaRPr lang="en-US" sz="1800">
              <a:effectLst/>
              <a:latin typeface="Aptos" panose="020B0004020202020204" pitchFamily="34" charset="0"/>
              <a:ea typeface="MS Mincho" panose="02020609040205080304" pitchFamily="49" charset="-128"/>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6CCBF1F-CDA2-48A7-88CC-AE6E25F493CA}" type="slidenum">
              <a:rPr lang="en-US" smtClean="0"/>
              <a:t>7</a:t>
            </a:fld>
            <a:endParaRPr lang="en-US"/>
          </a:p>
        </p:txBody>
      </p:sp>
    </p:spTree>
    <p:extLst>
      <p:ext uri="{BB962C8B-B14F-4D97-AF65-F5344CB8AC3E}">
        <p14:creationId xmlns:p14="http://schemas.microsoft.com/office/powerpoint/2010/main" val="352669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first example is a farmer-led, loosely structured network called Good Farmer’s Guild. They are based in western New York and formed about four years ago. Their peer community is centered on beginning farmers and their service provider network in a small geographic region. These peers have similar scale, type of operations, and are looking for shared collective knowledge about sustainable farming practices.</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8</a:t>
            </a:fld>
            <a:endParaRPr lang="en-US"/>
          </a:p>
        </p:txBody>
      </p:sp>
    </p:spTree>
    <p:extLst>
      <p:ext uri="{BB962C8B-B14F-4D97-AF65-F5344CB8AC3E}">
        <p14:creationId xmlns:p14="http://schemas.microsoft.com/office/powerpoint/2010/main" val="3351951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good farmer’s guild measures their impact by the number of people who have joined their community and who regularly attend events and engage with one another. Their events are well attended and provide their community with a wide range of information, on-farm tours, and skill-building workshops.</a:t>
            </a:r>
          </a:p>
          <a:p>
            <a:endParaRPr lang="en-US" dirty="0"/>
          </a:p>
        </p:txBody>
      </p:sp>
      <p:sp>
        <p:nvSpPr>
          <p:cNvPr id="4" name="Slide Number Placeholder 3"/>
          <p:cNvSpPr>
            <a:spLocks noGrp="1"/>
          </p:cNvSpPr>
          <p:nvPr>
            <p:ph type="sldNum" sz="quarter" idx="5"/>
          </p:nvPr>
        </p:nvSpPr>
        <p:spPr/>
        <p:txBody>
          <a:bodyPr/>
          <a:lstStyle/>
          <a:p>
            <a:fld id="{36CCBF1F-CDA2-48A7-88CC-AE6E25F493CA}" type="slidenum">
              <a:rPr lang="en-US" smtClean="0"/>
              <a:t>9</a:t>
            </a:fld>
            <a:endParaRPr lang="en-US"/>
          </a:p>
        </p:txBody>
      </p:sp>
    </p:spTree>
    <p:extLst>
      <p:ext uri="{BB962C8B-B14F-4D97-AF65-F5344CB8AC3E}">
        <p14:creationId xmlns:p14="http://schemas.microsoft.com/office/powerpoint/2010/main" val="4060892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C747E-84DB-BFD3-9CF8-C56CD8D2B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B2B42A-B048-5491-B470-D7068E338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A1DC1E-F202-A10D-055A-6FCB00B2440D}"/>
              </a:ext>
            </a:extLst>
          </p:cNvPr>
          <p:cNvSpPr>
            <a:spLocks noGrp="1"/>
          </p:cNvSpPr>
          <p:nvPr>
            <p:ph type="dt" sz="half" idx="10"/>
          </p:nvPr>
        </p:nvSpPr>
        <p:spPr/>
        <p:txBody>
          <a:bodyPr/>
          <a:lstStyle/>
          <a:p>
            <a:fld id="{5D8C5F89-91F1-426F-854D-4286834DAB22}" type="datetimeFigureOut">
              <a:rPr lang="en-US" smtClean="0"/>
              <a:t>4/9/2025</a:t>
            </a:fld>
            <a:endParaRPr lang="en-US"/>
          </a:p>
        </p:txBody>
      </p:sp>
      <p:sp>
        <p:nvSpPr>
          <p:cNvPr id="5" name="Footer Placeholder 4">
            <a:extLst>
              <a:ext uri="{FF2B5EF4-FFF2-40B4-BE49-F238E27FC236}">
                <a16:creationId xmlns:a16="http://schemas.microsoft.com/office/drawing/2014/main" id="{8E19CBCD-8C15-DDD9-8836-67CFFB738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1A0B5-7959-B0D7-2BCF-361B75CDE5AF}"/>
              </a:ext>
            </a:extLst>
          </p:cNvPr>
          <p:cNvSpPr>
            <a:spLocks noGrp="1"/>
          </p:cNvSpPr>
          <p:nvPr>
            <p:ph type="sldNum" sz="quarter" idx="12"/>
          </p:nvPr>
        </p:nvSpPr>
        <p:spPr/>
        <p:txBody>
          <a:bodyPr/>
          <a:lstStyle/>
          <a:p>
            <a:fld id="{A2C5FACA-3FC1-49FF-B11D-8D9F4686D340}" type="slidenum">
              <a:rPr lang="en-US" smtClean="0"/>
              <a:t>‹#›</a:t>
            </a:fld>
            <a:endParaRPr lang="en-US"/>
          </a:p>
        </p:txBody>
      </p:sp>
    </p:spTree>
    <p:extLst>
      <p:ext uri="{BB962C8B-B14F-4D97-AF65-F5344CB8AC3E}">
        <p14:creationId xmlns:p14="http://schemas.microsoft.com/office/powerpoint/2010/main" val="239733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12B2-7EAF-8F3C-3333-D14133C4CE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24423F-B696-A2F5-A287-920C8F422D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C5644-15F2-49C5-AD72-A5382E8462F4}"/>
              </a:ext>
            </a:extLst>
          </p:cNvPr>
          <p:cNvSpPr>
            <a:spLocks noGrp="1"/>
          </p:cNvSpPr>
          <p:nvPr>
            <p:ph type="dt" sz="half" idx="10"/>
          </p:nvPr>
        </p:nvSpPr>
        <p:spPr/>
        <p:txBody>
          <a:bodyPr/>
          <a:lstStyle/>
          <a:p>
            <a:fld id="{5D8C5F89-91F1-426F-854D-4286834DAB22}" type="datetimeFigureOut">
              <a:rPr lang="en-US" smtClean="0"/>
              <a:t>4/9/2025</a:t>
            </a:fld>
            <a:endParaRPr lang="en-US"/>
          </a:p>
        </p:txBody>
      </p:sp>
      <p:sp>
        <p:nvSpPr>
          <p:cNvPr id="5" name="Footer Placeholder 4">
            <a:extLst>
              <a:ext uri="{FF2B5EF4-FFF2-40B4-BE49-F238E27FC236}">
                <a16:creationId xmlns:a16="http://schemas.microsoft.com/office/drawing/2014/main" id="{869A22E7-89C5-FC63-AE1E-BF0D1B313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09E05-F864-7969-466D-375A19F378FD}"/>
              </a:ext>
            </a:extLst>
          </p:cNvPr>
          <p:cNvSpPr>
            <a:spLocks noGrp="1"/>
          </p:cNvSpPr>
          <p:nvPr>
            <p:ph type="sldNum" sz="quarter" idx="12"/>
          </p:nvPr>
        </p:nvSpPr>
        <p:spPr/>
        <p:txBody>
          <a:bodyPr/>
          <a:lstStyle/>
          <a:p>
            <a:fld id="{A2C5FACA-3FC1-49FF-B11D-8D9F4686D340}" type="slidenum">
              <a:rPr lang="en-US" smtClean="0"/>
              <a:t>‹#›</a:t>
            </a:fld>
            <a:endParaRPr lang="en-US"/>
          </a:p>
        </p:txBody>
      </p:sp>
    </p:spTree>
    <p:extLst>
      <p:ext uri="{BB962C8B-B14F-4D97-AF65-F5344CB8AC3E}">
        <p14:creationId xmlns:p14="http://schemas.microsoft.com/office/powerpoint/2010/main" val="3561298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3580B7-377E-0997-9A0B-8BEE54F651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CADD12-468E-3031-FE4F-E4E67A41A0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A718C-5B22-1499-68E0-FC93EA370F07}"/>
              </a:ext>
            </a:extLst>
          </p:cNvPr>
          <p:cNvSpPr>
            <a:spLocks noGrp="1"/>
          </p:cNvSpPr>
          <p:nvPr>
            <p:ph type="dt" sz="half" idx="10"/>
          </p:nvPr>
        </p:nvSpPr>
        <p:spPr/>
        <p:txBody>
          <a:bodyPr/>
          <a:lstStyle/>
          <a:p>
            <a:fld id="{5D8C5F89-91F1-426F-854D-4286834DAB22}" type="datetimeFigureOut">
              <a:rPr lang="en-US" smtClean="0"/>
              <a:t>4/9/2025</a:t>
            </a:fld>
            <a:endParaRPr lang="en-US"/>
          </a:p>
        </p:txBody>
      </p:sp>
      <p:sp>
        <p:nvSpPr>
          <p:cNvPr id="5" name="Footer Placeholder 4">
            <a:extLst>
              <a:ext uri="{FF2B5EF4-FFF2-40B4-BE49-F238E27FC236}">
                <a16:creationId xmlns:a16="http://schemas.microsoft.com/office/drawing/2014/main" id="{60F7E7A9-1DBD-CCC0-C7C0-C5CFB73CB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820E1-439B-9977-E76C-9B28C457F614}"/>
              </a:ext>
            </a:extLst>
          </p:cNvPr>
          <p:cNvSpPr>
            <a:spLocks noGrp="1"/>
          </p:cNvSpPr>
          <p:nvPr>
            <p:ph type="sldNum" sz="quarter" idx="12"/>
          </p:nvPr>
        </p:nvSpPr>
        <p:spPr/>
        <p:txBody>
          <a:bodyPr/>
          <a:lstStyle/>
          <a:p>
            <a:fld id="{A2C5FACA-3FC1-49FF-B11D-8D9F4686D340}" type="slidenum">
              <a:rPr lang="en-US" smtClean="0"/>
              <a:t>‹#›</a:t>
            </a:fld>
            <a:endParaRPr lang="en-US"/>
          </a:p>
        </p:txBody>
      </p:sp>
    </p:spTree>
    <p:extLst>
      <p:ext uri="{BB962C8B-B14F-4D97-AF65-F5344CB8AC3E}">
        <p14:creationId xmlns:p14="http://schemas.microsoft.com/office/powerpoint/2010/main" val="2736823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Templat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4881B4E2-0AE6-3700-4011-8AFD4FB2EEEE}"/>
              </a:ext>
            </a:extLst>
          </p:cNvPr>
          <p:cNvSpPr>
            <a:spLocks noGrp="1"/>
          </p:cNvSpPr>
          <p:nvPr>
            <p:ph type="pic" sz="quarter" idx="10"/>
          </p:nvPr>
        </p:nvSpPr>
        <p:spPr>
          <a:xfrm>
            <a:off x="0" y="0"/>
            <a:ext cx="12192000" cy="6365875"/>
          </a:xfrm>
        </p:spPr>
        <p:txBody>
          <a:bodyPr/>
          <a:lstStyle/>
          <a:p>
            <a:endParaRPr lang="en-US"/>
          </a:p>
        </p:txBody>
      </p:sp>
      <p:sp>
        <p:nvSpPr>
          <p:cNvPr id="9" name="Title 1">
            <a:extLst>
              <a:ext uri="{FF2B5EF4-FFF2-40B4-BE49-F238E27FC236}">
                <a16:creationId xmlns:a16="http://schemas.microsoft.com/office/drawing/2014/main" id="{30D0C4CE-54B1-DF70-C050-775108A4C12E}"/>
              </a:ext>
            </a:extLst>
          </p:cNvPr>
          <p:cNvSpPr>
            <a:spLocks noGrp="1"/>
          </p:cNvSpPr>
          <p:nvPr>
            <p:ph type="title" hasCustomPrompt="1"/>
          </p:nvPr>
        </p:nvSpPr>
        <p:spPr>
          <a:xfrm>
            <a:off x="2734860" y="1808062"/>
            <a:ext cx="6647106" cy="1028579"/>
          </a:xfrm>
          <a:noFill/>
          <a:effectLst>
            <a:outerShdw sx="1000" sy="1000" algn="tl" rotWithShape="0">
              <a:prstClr val="black"/>
            </a:outerShdw>
          </a:effectLst>
        </p:spPr>
        <p:txBody>
          <a:bodyPr vert="horz" lIns="182880" tIns="182880" rIns="182880" bIns="182880" rtlCol="0" anchor="ctr" anchorCtr="0">
            <a:noAutofit/>
          </a:bodyPr>
          <a:lstStyle>
            <a:lvl1pPr algn="ctr">
              <a:defRPr/>
            </a:lvl1pPr>
          </a:lstStyle>
          <a:p>
            <a:r>
              <a:rPr lang="en-US" sz="5200">
                <a:solidFill>
                  <a:srgbClr val="FFFFFF"/>
                </a:solidFill>
              </a:rPr>
              <a:t>Level 1 Header</a:t>
            </a:r>
          </a:p>
        </p:txBody>
      </p:sp>
      <p:pic>
        <p:nvPicPr>
          <p:cNvPr id="14" name="Picture 13">
            <a:extLst>
              <a:ext uri="{FF2B5EF4-FFF2-40B4-BE49-F238E27FC236}">
                <a16:creationId xmlns:a16="http://schemas.microsoft.com/office/drawing/2014/main" id="{5937A56B-00D9-4839-FBBB-CFE9B031DE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80545"/>
            <a:ext cx="12192001" cy="877454"/>
          </a:xfrm>
          <a:prstGeom prst="rect">
            <a:avLst/>
          </a:prstGeom>
        </p:spPr>
      </p:pic>
    </p:spTree>
    <p:extLst>
      <p:ext uri="{BB962C8B-B14F-4D97-AF65-F5344CB8AC3E}">
        <p14:creationId xmlns:p14="http://schemas.microsoft.com/office/powerpoint/2010/main" val="3518224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vel 3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7F6CA-D2C3-469A-A5B3-C6B991026AAA}"/>
              </a:ext>
            </a:extLst>
          </p:cNvPr>
          <p:cNvSpPr>
            <a:spLocks noGrp="1"/>
          </p:cNvSpPr>
          <p:nvPr>
            <p:ph type="title" hasCustomPrompt="1"/>
          </p:nvPr>
        </p:nvSpPr>
        <p:spPr/>
        <p:txBody>
          <a:bodyPr/>
          <a:lstStyle/>
          <a:p>
            <a:r>
              <a:rPr lang="en-US"/>
              <a:t>Level 3 Header</a:t>
            </a:r>
          </a:p>
        </p:txBody>
      </p:sp>
      <p:sp>
        <p:nvSpPr>
          <p:cNvPr id="4" name="Date Placeholder 3">
            <a:extLst>
              <a:ext uri="{FF2B5EF4-FFF2-40B4-BE49-F238E27FC236}">
                <a16:creationId xmlns:a16="http://schemas.microsoft.com/office/drawing/2014/main" id="{E68D143F-A2D1-362C-7606-05C71C103F5F}"/>
              </a:ext>
            </a:extLst>
          </p:cNvPr>
          <p:cNvSpPr>
            <a:spLocks noGrp="1"/>
          </p:cNvSpPr>
          <p:nvPr>
            <p:ph type="dt" sz="half" idx="10"/>
          </p:nvPr>
        </p:nvSpPr>
        <p:spPr/>
        <p:txBody>
          <a:bodyPr/>
          <a:lstStyle/>
          <a:p>
            <a:fld id="{8B4778FB-94CC-4A74-8435-F5BC03A13F3C}" type="datetimeFigureOut">
              <a:rPr lang="en-US" smtClean="0"/>
              <a:t>4/9/2025</a:t>
            </a:fld>
            <a:endParaRPr lang="en-US"/>
          </a:p>
        </p:txBody>
      </p:sp>
      <p:sp>
        <p:nvSpPr>
          <p:cNvPr id="5" name="Footer Placeholder 4">
            <a:extLst>
              <a:ext uri="{FF2B5EF4-FFF2-40B4-BE49-F238E27FC236}">
                <a16:creationId xmlns:a16="http://schemas.microsoft.com/office/drawing/2014/main" id="{927B0C21-D2F2-209B-0AC9-CA3E9B0CB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9F613-F685-23B2-271B-2AB1618F624E}"/>
              </a:ext>
            </a:extLst>
          </p:cNvPr>
          <p:cNvSpPr>
            <a:spLocks noGrp="1"/>
          </p:cNvSpPr>
          <p:nvPr>
            <p:ph type="sldNum" sz="quarter" idx="12"/>
          </p:nvPr>
        </p:nvSpPr>
        <p:spPr/>
        <p:txBody>
          <a:bodyPr/>
          <a:lstStyle/>
          <a:p>
            <a:fld id="{BA0C4A56-3BB8-453F-9CD9-F1B68BDFAB2F}" type="slidenum">
              <a:rPr lang="en-US" smtClean="0"/>
              <a:t>‹#›</a:t>
            </a:fld>
            <a:endParaRPr lang="en-US"/>
          </a:p>
        </p:txBody>
      </p:sp>
      <p:pic>
        <p:nvPicPr>
          <p:cNvPr id="7" name="Picture 6">
            <a:extLst>
              <a:ext uri="{FF2B5EF4-FFF2-40B4-BE49-F238E27FC236}">
                <a16:creationId xmlns:a16="http://schemas.microsoft.com/office/drawing/2014/main" id="{3DB0D36D-17A6-1309-77A1-DE9B4F6E22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8" name="Rectangle 7">
            <a:extLst>
              <a:ext uri="{FF2B5EF4-FFF2-40B4-BE49-F238E27FC236}">
                <a16:creationId xmlns:a16="http://schemas.microsoft.com/office/drawing/2014/main" id="{3B3197D1-319A-885A-3F81-76EB0AE32D9D}"/>
              </a:ext>
            </a:extLst>
          </p:cNvPr>
          <p:cNvSpPr/>
          <p:nvPr userDrawn="1"/>
        </p:nvSpPr>
        <p:spPr>
          <a:xfrm>
            <a:off x="0" y="-1"/>
            <a:ext cx="12192000" cy="228599"/>
          </a:xfrm>
          <a:prstGeom prst="rect">
            <a:avLst/>
          </a:prstGeom>
          <a:gradFill flip="none" rotWithShape="1">
            <a:gsLst>
              <a:gs pos="54000">
                <a:schemeClr val="accent3">
                  <a:lumMod val="94056"/>
                </a:schemeClr>
              </a:gs>
              <a:gs pos="25000">
                <a:schemeClr val="accent2"/>
              </a:gs>
              <a:gs pos="99000">
                <a:schemeClr val="tx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2815D73-AE0B-0B09-298C-FA812548B648}"/>
              </a:ext>
            </a:extLst>
          </p:cNvPr>
          <p:cNvSpPr>
            <a:spLocks noGrp="1"/>
          </p:cNvSpPr>
          <p:nvPr>
            <p:ph idx="1"/>
          </p:nvPr>
        </p:nvSpPr>
        <p:spPr>
          <a:xfrm>
            <a:off x="838200" y="1697806"/>
            <a:ext cx="10515600" cy="4073729"/>
          </a:xfrm>
        </p:spPr>
        <p:txBody>
          <a:bodyPr/>
          <a:lstStyle>
            <a:lvl1pPr marL="458788" indent="-458788">
              <a:buClr>
                <a:schemeClr val="accent1"/>
              </a:buClr>
              <a:buFont typeface="Wingdings" pitchFamily="2" charset="2"/>
              <a:buChar char="§"/>
              <a:tabLst/>
              <a:defRPr/>
            </a:lvl1pPr>
            <a:lvl2pPr marL="917575" indent="-458788">
              <a:buClr>
                <a:schemeClr val="accent1"/>
              </a:buClr>
              <a:buFont typeface="Wingdings" pitchFamily="2" charset="2"/>
              <a:buChar char="§"/>
              <a:tabLst/>
              <a:defRPr/>
            </a:lvl2pPr>
            <a:lvl3pPr marL="1376363" indent="-461963">
              <a:buClr>
                <a:schemeClr val="accent1"/>
              </a:buClr>
              <a:buFont typeface="Wingdings" pitchFamily="2" charset="2"/>
              <a:buChar char="§"/>
              <a:tabLst/>
              <a:defRPr/>
            </a:lvl3pPr>
            <a:lvl4pPr marL="1835150" indent="-463550">
              <a:buClr>
                <a:schemeClr val="accent1"/>
              </a:buClr>
              <a:buFont typeface="Wingdings" pitchFamily="2" charset="2"/>
              <a:buChar char="§"/>
              <a:tabLst/>
              <a:defRPr/>
            </a:lvl4pPr>
            <a:lvl5pPr marL="2295525" indent="-466725">
              <a:buClr>
                <a:schemeClr val="accent1"/>
              </a:buClr>
              <a:buFont typeface="Wingdings" pitchFamily="2" charset="2"/>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28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1C38-261B-718E-7B8D-619256671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4F6989-30C1-05A3-CA2B-DB00B59D35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DA1D1-81E8-F518-0ADA-7058B5813D36}"/>
              </a:ext>
            </a:extLst>
          </p:cNvPr>
          <p:cNvSpPr>
            <a:spLocks noGrp="1"/>
          </p:cNvSpPr>
          <p:nvPr>
            <p:ph type="dt" sz="half" idx="10"/>
          </p:nvPr>
        </p:nvSpPr>
        <p:spPr/>
        <p:txBody>
          <a:bodyPr/>
          <a:lstStyle/>
          <a:p>
            <a:fld id="{5D8C5F89-91F1-426F-854D-4286834DAB22}" type="datetimeFigureOut">
              <a:rPr lang="en-US" smtClean="0"/>
              <a:t>4/9/2025</a:t>
            </a:fld>
            <a:endParaRPr lang="en-US"/>
          </a:p>
        </p:txBody>
      </p:sp>
      <p:sp>
        <p:nvSpPr>
          <p:cNvPr id="5" name="Footer Placeholder 4">
            <a:extLst>
              <a:ext uri="{FF2B5EF4-FFF2-40B4-BE49-F238E27FC236}">
                <a16:creationId xmlns:a16="http://schemas.microsoft.com/office/drawing/2014/main" id="{4210319C-325A-E1A5-E35F-233D98D20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B5111-FDF3-C86F-684B-16A1FE063C74}"/>
              </a:ext>
            </a:extLst>
          </p:cNvPr>
          <p:cNvSpPr>
            <a:spLocks noGrp="1"/>
          </p:cNvSpPr>
          <p:nvPr>
            <p:ph type="sldNum" sz="quarter" idx="12"/>
          </p:nvPr>
        </p:nvSpPr>
        <p:spPr/>
        <p:txBody>
          <a:bodyPr/>
          <a:lstStyle/>
          <a:p>
            <a:fld id="{A2C5FACA-3FC1-49FF-B11D-8D9F4686D340}" type="slidenum">
              <a:rPr lang="en-US" smtClean="0"/>
              <a:t>‹#›</a:t>
            </a:fld>
            <a:endParaRPr lang="en-US"/>
          </a:p>
        </p:txBody>
      </p:sp>
    </p:spTree>
    <p:extLst>
      <p:ext uri="{BB962C8B-B14F-4D97-AF65-F5344CB8AC3E}">
        <p14:creationId xmlns:p14="http://schemas.microsoft.com/office/powerpoint/2010/main" val="255274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D34B4-4EC6-DB06-7B38-438E1D79C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ED384D-1EDC-AE3B-6C92-B4EA4800E3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780D33-EA27-C2D6-7C40-C3D7FBEFA51E}"/>
              </a:ext>
            </a:extLst>
          </p:cNvPr>
          <p:cNvSpPr>
            <a:spLocks noGrp="1"/>
          </p:cNvSpPr>
          <p:nvPr>
            <p:ph type="dt" sz="half" idx="10"/>
          </p:nvPr>
        </p:nvSpPr>
        <p:spPr/>
        <p:txBody>
          <a:bodyPr/>
          <a:lstStyle/>
          <a:p>
            <a:fld id="{5D8C5F89-91F1-426F-854D-4286834DAB22}" type="datetimeFigureOut">
              <a:rPr lang="en-US" smtClean="0"/>
              <a:t>4/9/2025</a:t>
            </a:fld>
            <a:endParaRPr lang="en-US"/>
          </a:p>
        </p:txBody>
      </p:sp>
      <p:sp>
        <p:nvSpPr>
          <p:cNvPr id="5" name="Footer Placeholder 4">
            <a:extLst>
              <a:ext uri="{FF2B5EF4-FFF2-40B4-BE49-F238E27FC236}">
                <a16:creationId xmlns:a16="http://schemas.microsoft.com/office/drawing/2014/main" id="{36731E98-EF2A-692E-9E49-0B3F82914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4B0ED-1FD1-46E0-C2C0-EA139174C5CF}"/>
              </a:ext>
            </a:extLst>
          </p:cNvPr>
          <p:cNvSpPr>
            <a:spLocks noGrp="1"/>
          </p:cNvSpPr>
          <p:nvPr>
            <p:ph type="sldNum" sz="quarter" idx="12"/>
          </p:nvPr>
        </p:nvSpPr>
        <p:spPr/>
        <p:txBody>
          <a:bodyPr/>
          <a:lstStyle/>
          <a:p>
            <a:fld id="{A2C5FACA-3FC1-49FF-B11D-8D9F4686D340}" type="slidenum">
              <a:rPr lang="en-US" smtClean="0"/>
              <a:t>‹#›</a:t>
            </a:fld>
            <a:endParaRPr lang="en-US"/>
          </a:p>
        </p:txBody>
      </p:sp>
    </p:spTree>
    <p:extLst>
      <p:ext uri="{BB962C8B-B14F-4D97-AF65-F5344CB8AC3E}">
        <p14:creationId xmlns:p14="http://schemas.microsoft.com/office/powerpoint/2010/main" val="121731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0BE75-69BF-09F8-A023-EF90E51CD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5D9FEE-7630-9B82-45A6-DA6C8A0085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BB0559-B398-2EA5-0FE4-ED53BE1011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C20384-5CCC-CBC6-49A9-5AEF697DFF98}"/>
              </a:ext>
            </a:extLst>
          </p:cNvPr>
          <p:cNvSpPr>
            <a:spLocks noGrp="1"/>
          </p:cNvSpPr>
          <p:nvPr>
            <p:ph type="dt" sz="half" idx="10"/>
          </p:nvPr>
        </p:nvSpPr>
        <p:spPr/>
        <p:txBody>
          <a:bodyPr/>
          <a:lstStyle/>
          <a:p>
            <a:fld id="{5D8C5F89-91F1-426F-854D-4286834DAB22}" type="datetimeFigureOut">
              <a:rPr lang="en-US" smtClean="0"/>
              <a:t>4/9/2025</a:t>
            </a:fld>
            <a:endParaRPr lang="en-US"/>
          </a:p>
        </p:txBody>
      </p:sp>
      <p:sp>
        <p:nvSpPr>
          <p:cNvPr id="6" name="Footer Placeholder 5">
            <a:extLst>
              <a:ext uri="{FF2B5EF4-FFF2-40B4-BE49-F238E27FC236}">
                <a16:creationId xmlns:a16="http://schemas.microsoft.com/office/drawing/2014/main" id="{D406A654-6601-0257-0C46-9436A0EDA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4958A-8C9C-26C4-D381-8FDD04B171F3}"/>
              </a:ext>
            </a:extLst>
          </p:cNvPr>
          <p:cNvSpPr>
            <a:spLocks noGrp="1"/>
          </p:cNvSpPr>
          <p:nvPr>
            <p:ph type="sldNum" sz="quarter" idx="12"/>
          </p:nvPr>
        </p:nvSpPr>
        <p:spPr/>
        <p:txBody>
          <a:bodyPr/>
          <a:lstStyle/>
          <a:p>
            <a:fld id="{A2C5FACA-3FC1-49FF-B11D-8D9F4686D340}" type="slidenum">
              <a:rPr lang="en-US" smtClean="0"/>
              <a:t>‹#›</a:t>
            </a:fld>
            <a:endParaRPr lang="en-US"/>
          </a:p>
        </p:txBody>
      </p:sp>
    </p:spTree>
    <p:extLst>
      <p:ext uri="{BB962C8B-B14F-4D97-AF65-F5344CB8AC3E}">
        <p14:creationId xmlns:p14="http://schemas.microsoft.com/office/powerpoint/2010/main" val="2678405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A8FAD-C1CF-3F31-5EB5-9AE9F34B82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0AA498-18D7-6236-CCCF-ED6636507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22BC92-9B62-9EA7-5819-619EE96912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FBFE6F-CD28-B69E-0606-74CF436C18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437369-1EB4-6924-6533-03EB5FE92D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42040-7B48-D9DE-0087-633DAD93572A}"/>
              </a:ext>
            </a:extLst>
          </p:cNvPr>
          <p:cNvSpPr>
            <a:spLocks noGrp="1"/>
          </p:cNvSpPr>
          <p:nvPr>
            <p:ph type="dt" sz="half" idx="10"/>
          </p:nvPr>
        </p:nvSpPr>
        <p:spPr/>
        <p:txBody>
          <a:bodyPr/>
          <a:lstStyle/>
          <a:p>
            <a:fld id="{5D8C5F89-91F1-426F-854D-4286834DAB22}" type="datetimeFigureOut">
              <a:rPr lang="en-US" smtClean="0"/>
              <a:t>4/9/2025</a:t>
            </a:fld>
            <a:endParaRPr lang="en-US"/>
          </a:p>
        </p:txBody>
      </p:sp>
      <p:sp>
        <p:nvSpPr>
          <p:cNvPr id="8" name="Footer Placeholder 7">
            <a:extLst>
              <a:ext uri="{FF2B5EF4-FFF2-40B4-BE49-F238E27FC236}">
                <a16:creationId xmlns:a16="http://schemas.microsoft.com/office/drawing/2014/main" id="{E6C7A320-422F-6D2F-7DB9-50C6CA1FC7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D6234E-0AE9-44F4-A5F4-6C2F0BEB0220}"/>
              </a:ext>
            </a:extLst>
          </p:cNvPr>
          <p:cNvSpPr>
            <a:spLocks noGrp="1"/>
          </p:cNvSpPr>
          <p:nvPr>
            <p:ph type="sldNum" sz="quarter" idx="12"/>
          </p:nvPr>
        </p:nvSpPr>
        <p:spPr/>
        <p:txBody>
          <a:bodyPr/>
          <a:lstStyle/>
          <a:p>
            <a:fld id="{A2C5FACA-3FC1-49FF-B11D-8D9F4686D340}" type="slidenum">
              <a:rPr lang="en-US" smtClean="0"/>
              <a:t>‹#›</a:t>
            </a:fld>
            <a:endParaRPr lang="en-US"/>
          </a:p>
        </p:txBody>
      </p:sp>
    </p:spTree>
    <p:extLst>
      <p:ext uri="{BB962C8B-B14F-4D97-AF65-F5344CB8AC3E}">
        <p14:creationId xmlns:p14="http://schemas.microsoft.com/office/powerpoint/2010/main" val="320799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0901-25BF-FB7D-13C0-EE46A8A87E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ECDB47-4DD2-435A-D6F9-7AFDFEFB7B83}"/>
              </a:ext>
            </a:extLst>
          </p:cNvPr>
          <p:cNvSpPr>
            <a:spLocks noGrp="1"/>
          </p:cNvSpPr>
          <p:nvPr>
            <p:ph type="dt" sz="half" idx="10"/>
          </p:nvPr>
        </p:nvSpPr>
        <p:spPr/>
        <p:txBody>
          <a:bodyPr/>
          <a:lstStyle/>
          <a:p>
            <a:fld id="{5D8C5F89-91F1-426F-854D-4286834DAB22}" type="datetimeFigureOut">
              <a:rPr lang="en-US" smtClean="0"/>
              <a:t>4/9/2025</a:t>
            </a:fld>
            <a:endParaRPr lang="en-US"/>
          </a:p>
        </p:txBody>
      </p:sp>
      <p:sp>
        <p:nvSpPr>
          <p:cNvPr id="4" name="Footer Placeholder 3">
            <a:extLst>
              <a:ext uri="{FF2B5EF4-FFF2-40B4-BE49-F238E27FC236}">
                <a16:creationId xmlns:a16="http://schemas.microsoft.com/office/drawing/2014/main" id="{4C665273-F496-E0C2-AFF2-E6E7A6C435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22A789-33E1-B4FD-69B3-AE99EC08F83E}"/>
              </a:ext>
            </a:extLst>
          </p:cNvPr>
          <p:cNvSpPr>
            <a:spLocks noGrp="1"/>
          </p:cNvSpPr>
          <p:nvPr>
            <p:ph type="sldNum" sz="quarter" idx="12"/>
          </p:nvPr>
        </p:nvSpPr>
        <p:spPr/>
        <p:txBody>
          <a:bodyPr/>
          <a:lstStyle/>
          <a:p>
            <a:fld id="{A2C5FACA-3FC1-49FF-B11D-8D9F4686D340}" type="slidenum">
              <a:rPr lang="en-US" smtClean="0"/>
              <a:t>‹#›</a:t>
            </a:fld>
            <a:endParaRPr lang="en-US"/>
          </a:p>
        </p:txBody>
      </p:sp>
    </p:spTree>
    <p:extLst>
      <p:ext uri="{BB962C8B-B14F-4D97-AF65-F5344CB8AC3E}">
        <p14:creationId xmlns:p14="http://schemas.microsoft.com/office/powerpoint/2010/main" val="62329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937792-2CAF-5EFC-DDA9-D0B86498995C}"/>
              </a:ext>
            </a:extLst>
          </p:cNvPr>
          <p:cNvSpPr>
            <a:spLocks noGrp="1"/>
          </p:cNvSpPr>
          <p:nvPr>
            <p:ph type="dt" sz="half" idx="10"/>
          </p:nvPr>
        </p:nvSpPr>
        <p:spPr/>
        <p:txBody>
          <a:bodyPr/>
          <a:lstStyle/>
          <a:p>
            <a:fld id="{5D8C5F89-91F1-426F-854D-4286834DAB22}" type="datetimeFigureOut">
              <a:rPr lang="en-US" smtClean="0"/>
              <a:t>4/9/2025</a:t>
            </a:fld>
            <a:endParaRPr lang="en-US"/>
          </a:p>
        </p:txBody>
      </p:sp>
      <p:sp>
        <p:nvSpPr>
          <p:cNvPr id="3" name="Footer Placeholder 2">
            <a:extLst>
              <a:ext uri="{FF2B5EF4-FFF2-40B4-BE49-F238E27FC236}">
                <a16:creationId xmlns:a16="http://schemas.microsoft.com/office/drawing/2014/main" id="{B142EC35-504D-5DD5-9DB8-CF72E8A25C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D4B49D-B495-2AD4-AB18-1C5DAFF12679}"/>
              </a:ext>
            </a:extLst>
          </p:cNvPr>
          <p:cNvSpPr>
            <a:spLocks noGrp="1"/>
          </p:cNvSpPr>
          <p:nvPr>
            <p:ph type="sldNum" sz="quarter" idx="12"/>
          </p:nvPr>
        </p:nvSpPr>
        <p:spPr/>
        <p:txBody>
          <a:bodyPr/>
          <a:lstStyle/>
          <a:p>
            <a:fld id="{A2C5FACA-3FC1-49FF-B11D-8D9F4686D340}" type="slidenum">
              <a:rPr lang="en-US" smtClean="0"/>
              <a:t>‹#›</a:t>
            </a:fld>
            <a:endParaRPr lang="en-US"/>
          </a:p>
        </p:txBody>
      </p:sp>
    </p:spTree>
    <p:extLst>
      <p:ext uri="{BB962C8B-B14F-4D97-AF65-F5344CB8AC3E}">
        <p14:creationId xmlns:p14="http://schemas.microsoft.com/office/powerpoint/2010/main" val="121600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A8588-931B-7D60-F891-8F8D1F132B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AC5B83-FADB-0D6E-5857-4C8575A55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12DED7-13A2-D052-6E08-8694EDBFD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802A69-C9B8-14BC-61EF-EF20506BD48A}"/>
              </a:ext>
            </a:extLst>
          </p:cNvPr>
          <p:cNvSpPr>
            <a:spLocks noGrp="1"/>
          </p:cNvSpPr>
          <p:nvPr>
            <p:ph type="dt" sz="half" idx="10"/>
          </p:nvPr>
        </p:nvSpPr>
        <p:spPr/>
        <p:txBody>
          <a:bodyPr/>
          <a:lstStyle/>
          <a:p>
            <a:fld id="{5D8C5F89-91F1-426F-854D-4286834DAB22}" type="datetimeFigureOut">
              <a:rPr lang="en-US" smtClean="0"/>
              <a:t>4/9/2025</a:t>
            </a:fld>
            <a:endParaRPr lang="en-US"/>
          </a:p>
        </p:txBody>
      </p:sp>
      <p:sp>
        <p:nvSpPr>
          <p:cNvPr id="6" name="Footer Placeholder 5">
            <a:extLst>
              <a:ext uri="{FF2B5EF4-FFF2-40B4-BE49-F238E27FC236}">
                <a16:creationId xmlns:a16="http://schemas.microsoft.com/office/drawing/2014/main" id="{8561D356-1870-C273-26D9-E223E9058B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693EFB-B0F0-C624-7E5E-1270A24A5216}"/>
              </a:ext>
            </a:extLst>
          </p:cNvPr>
          <p:cNvSpPr>
            <a:spLocks noGrp="1"/>
          </p:cNvSpPr>
          <p:nvPr>
            <p:ph type="sldNum" sz="quarter" idx="12"/>
          </p:nvPr>
        </p:nvSpPr>
        <p:spPr/>
        <p:txBody>
          <a:bodyPr/>
          <a:lstStyle/>
          <a:p>
            <a:fld id="{A2C5FACA-3FC1-49FF-B11D-8D9F4686D340}" type="slidenum">
              <a:rPr lang="en-US" smtClean="0"/>
              <a:t>‹#›</a:t>
            </a:fld>
            <a:endParaRPr lang="en-US"/>
          </a:p>
        </p:txBody>
      </p:sp>
    </p:spTree>
    <p:extLst>
      <p:ext uri="{BB962C8B-B14F-4D97-AF65-F5344CB8AC3E}">
        <p14:creationId xmlns:p14="http://schemas.microsoft.com/office/powerpoint/2010/main" val="289608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71156-8D82-FCFA-FB4A-C4CF6BFCD1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D9301A-0372-CEF4-97E8-901E0BE1D3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1D96BA-25B4-48E4-AC47-36B419C2E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9C474-9BC2-7168-91BB-10D609713CBA}"/>
              </a:ext>
            </a:extLst>
          </p:cNvPr>
          <p:cNvSpPr>
            <a:spLocks noGrp="1"/>
          </p:cNvSpPr>
          <p:nvPr>
            <p:ph type="dt" sz="half" idx="10"/>
          </p:nvPr>
        </p:nvSpPr>
        <p:spPr/>
        <p:txBody>
          <a:bodyPr/>
          <a:lstStyle/>
          <a:p>
            <a:fld id="{5D8C5F89-91F1-426F-854D-4286834DAB22}" type="datetimeFigureOut">
              <a:rPr lang="en-US" smtClean="0"/>
              <a:t>4/9/2025</a:t>
            </a:fld>
            <a:endParaRPr lang="en-US"/>
          </a:p>
        </p:txBody>
      </p:sp>
      <p:sp>
        <p:nvSpPr>
          <p:cNvPr id="6" name="Footer Placeholder 5">
            <a:extLst>
              <a:ext uri="{FF2B5EF4-FFF2-40B4-BE49-F238E27FC236}">
                <a16:creationId xmlns:a16="http://schemas.microsoft.com/office/drawing/2014/main" id="{13E6F5EF-172C-FA2A-484C-87FB9F366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9479E6-3728-7C6C-0B1B-7ADBA4071C61}"/>
              </a:ext>
            </a:extLst>
          </p:cNvPr>
          <p:cNvSpPr>
            <a:spLocks noGrp="1"/>
          </p:cNvSpPr>
          <p:nvPr>
            <p:ph type="sldNum" sz="quarter" idx="12"/>
          </p:nvPr>
        </p:nvSpPr>
        <p:spPr/>
        <p:txBody>
          <a:bodyPr/>
          <a:lstStyle/>
          <a:p>
            <a:fld id="{A2C5FACA-3FC1-49FF-B11D-8D9F4686D340}" type="slidenum">
              <a:rPr lang="en-US" smtClean="0"/>
              <a:t>‹#›</a:t>
            </a:fld>
            <a:endParaRPr lang="en-US"/>
          </a:p>
        </p:txBody>
      </p:sp>
    </p:spTree>
    <p:extLst>
      <p:ext uri="{BB962C8B-B14F-4D97-AF65-F5344CB8AC3E}">
        <p14:creationId xmlns:p14="http://schemas.microsoft.com/office/powerpoint/2010/main" val="35721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85985B-C0A8-F281-E8EF-4D4783519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0D285A-1DA4-047D-B7B2-02917DCCDB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CFCB0-320B-E0DC-01EC-0F53F69CB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8C5F89-91F1-426F-854D-4286834DAB22}" type="datetimeFigureOut">
              <a:rPr lang="en-US" smtClean="0"/>
              <a:t>4/9/2025</a:t>
            </a:fld>
            <a:endParaRPr lang="en-US"/>
          </a:p>
        </p:txBody>
      </p:sp>
      <p:sp>
        <p:nvSpPr>
          <p:cNvPr id="5" name="Footer Placeholder 4">
            <a:extLst>
              <a:ext uri="{FF2B5EF4-FFF2-40B4-BE49-F238E27FC236}">
                <a16:creationId xmlns:a16="http://schemas.microsoft.com/office/drawing/2014/main" id="{F8C779E3-35C4-2F79-A1F9-5D6E1C281B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9A4F593-E774-6554-504D-83BE20470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C5FACA-3FC1-49FF-B11D-8D9F4686D340}" type="slidenum">
              <a:rPr lang="en-US" smtClean="0"/>
              <a:t>‹#›</a:t>
            </a:fld>
            <a:endParaRPr lang="en-US"/>
          </a:p>
        </p:txBody>
      </p:sp>
    </p:spTree>
    <p:extLst>
      <p:ext uri="{BB962C8B-B14F-4D97-AF65-F5344CB8AC3E}">
        <p14:creationId xmlns:p14="http://schemas.microsoft.com/office/powerpoint/2010/main" val="499330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goodfarmersguildwny.org/" TargetMode="External"/><Relationship Id="rId3" Type="http://schemas.openxmlformats.org/officeDocument/2006/relationships/slideLayout" Target="../slideLayouts/slideLayout13.xml"/><Relationship Id="rId7" Type="http://schemas.openxmlformats.org/officeDocument/2006/relationships/image" Target="../media/image13.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microsoft.com/office/2018/10/relationships/comments" Target="../comments/modernComment_7FA35B8D_5A2E09F3.xml"/><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3.xml"/><Relationship Id="rId7" Type="http://schemas.openxmlformats.org/officeDocument/2006/relationships/image" Target="../media/image15.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eg"/><Relationship Id="rId5"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jpe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jpe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facebook.com/groups/farmersguild/" TargetMode="External"/><Relationship Id="rId5" Type="http://schemas.openxmlformats.org/officeDocument/2006/relationships/image" Target="../media/image1.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jpe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jpe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jpe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8.jpe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wfan.org/women-caring-for-the-land" TargetMode="External"/><Relationship Id="rId3" Type="http://schemas.openxmlformats.org/officeDocument/2006/relationships/slideLayout" Target="../slideLayouts/slideLayout13.xml"/><Relationship Id="rId7" Type="http://schemas.openxmlformats.org/officeDocument/2006/relationships/image" Target="../media/image29.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www.queerfarmernetwork.org/" TargetMode="External"/><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23.xml"/><Relationship Id="rId9" Type="http://schemas.openxmlformats.org/officeDocument/2006/relationships/hyperlink" Target="https://www.wiwic.org/"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3.xml"/><Relationship Id="rId7" Type="http://schemas.openxmlformats.org/officeDocument/2006/relationships/image" Target="../media/image30.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microsoft.com/office/2018/10/relationships/comments" Target="../comments/modernComment_7FA35B81_F506179.xml"/><Relationship Id="rId10" Type="http://schemas.openxmlformats.org/officeDocument/2006/relationships/image" Target="../media/image3.png"/><Relationship Id="rId4" Type="http://schemas.openxmlformats.org/officeDocument/2006/relationships/notesSlide" Target="../notesSlides/notesSlide24.xml"/><Relationship Id="rId9"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3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35.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36.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hyperlink" Target="https://farmland.org/ne-soil-health-cohort/" TargetMode="External"/><Relationship Id="rId3" Type="http://schemas.openxmlformats.org/officeDocument/2006/relationships/slideLayout" Target="../slideLayouts/slideLayout13.xml"/><Relationship Id="rId7" Type="http://schemas.openxmlformats.org/officeDocument/2006/relationships/image" Target="../media/image37.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climatelandleaders.org/" TargetMode="External"/><Relationship Id="rId5" Type="http://schemas.openxmlformats.org/officeDocument/2006/relationships/image" Target="../media/image1.png"/><Relationship Id="rId4" Type="http://schemas.openxmlformats.org/officeDocument/2006/relationships/notesSlide" Target="../notesSlides/notesSlide29.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8.jpe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microsoft.com/office/2007/relationships/hdphoto" Target="../media/hdphoto2.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microsoft.com/office/2018/10/relationships/comments" Target="../comments/modernComment_7FA35B8C_8FBD2A67.xml"/><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eg"/><Relationship Id="rId5" Type="http://schemas.microsoft.com/office/2018/10/relationships/comments" Target="../comments/modernComment_7FA35B8F_21873206.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2EDB7F5-9778-0CFE-3F4A-C6F47AA241C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2B1E6E0-1921-7A78-A962-1A6545045A8A}"/>
              </a:ext>
            </a:extLst>
          </p:cNvPr>
          <p:cNvSpPr txBox="1">
            <a:spLocks/>
          </p:cNvSpPr>
          <p:nvPr/>
        </p:nvSpPr>
        <p:spPr>
          <a:xfrm>
            <a:off x="1523999" y="250901"/>
            <a:ext cx="9144000" cy="2066743"/>
          </a:xfrm>
          <a:prstGeom prst="rect">
            <a:avLst/>
          </a:prstGeom>
          <a:noFill/>
          <a:effectLst>
            <a:outerShdw sx="1000" sy="1000" algn="tl" rotWithShape="0">
              <a:prstClr val="black"/>
            </a:outerShdw>
          </a:effectLst>
        </p:spPr>
        <p:txBody>
          <a:bodyPr vert="horz" lIns="182880" tIns="182880" rIns="182880" bIns="182880" rtlCol="0" anchor="ctr" anchorCtr="0">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5400" dirty="0">
                <a:solidFill>
                  <a:srgbClr val="FFFFFF"/>
                </a:solidFill>
                <a:latin typeface="Montserrat" pitchFamily="2" charset="77"/>
              </a:rPr>
              <a:t>PART 2: LAUNCHING PEER NETWORKS</a:t>
            </a:r>
          </a:p>
        </p:txBody>
      </p:sp>
      <p:sp>
        <p:nvSpPr>
          <p:cNvPr id="9" name="Subtitle 2">
            <a:extLst>
              <a:ext uri="{FF2B5EF4-FFF2-40B4-BE49-F238E27FC236}">
                <a16:creationId xmlns:a16="http://schemas.microsoft.com/office/drawing/2014/main" id="{CF8815DB-F58D-FFEC-C324-E1240F35698E}"/>
              </a:ext>
            </a:extLst>
          </p:cNvPr>
          <p:cNvSpPr txBox="1">
            <a:spLocks/>
          </p:cNvSpPr>
          <p:nvPr/>
        </p:nvSpPr>
        <p:spPr>
          <a:xfrm>
            <a:off x="1523999" y="2624303"/>
            <a:ext cx="9144000" cy="800996"/>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Montserrat"/>
              </a:rPr>
              <a:t>How to support climate-smart agricultural practices adoption through peer networks</a:t>
            </a:r>
            <a:endParaRPr lang="en-US" dirty="0">
              <a:latin typeface="Montserrat"/>
            </a:endParaRPr>
          </a:p>
        </p:txBody>
      </p:sp>
      <p:pic>
        <p:nvPicPr>
          <p:cNvPr id="6" name="Audio 5">
            <a:hlinkClick r:id="" action="ppaction://media"/>
            <a:extLst>
              <a:ext uri="{FF2B5EF4-FFF2-40B4-BE49-F238E27FC236}">
                <a16:creationId xmlns:a16="http://schemas.microsoft.com/office/drawing/2014/main" id="{84233CD1-E04D-3ADD-F8F0-E16740D9A0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2999700"/>
      </p:ext>
    </p:extLst>
  </p:cSld>
  <p:clrMapOvr>
    <a:masterClrMapping/>
  </p:clrMapOvr>
  <mc:AlternateContent xmlns:mc="http://schemas.openxmlformats.org/markup-compatibility/2006">
    <mc:Choice xmlns:p14="http://schemas.microsoft.com/office/powerpoint/2010/main" Requires="p14">
      <p:transition spd="slow" p14:dur="2000" advTm="87078"/>
    </mc:Choice>
    <mc:Fallback>
      <p:transition spd="slow" advTm="87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52D74F-FC78-C25B-D1B8-5355DB77EAD9}"/>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716279" y="330379"/>
            <a:ext cx="10419917" cy="1033669"/>
          </a:xfrm>
        </p:spPr>
        <p:txBody>
          <a:bodyPr>
            <a:normAutofit/>
          </a:bodyPr>
          <a:lstStyle/>
          <a:p>
            <a:r>
              <a:rPr lang="en-US" sz="4000">
                <a:latin typeface="Montserrat"/>
                <a:cs typeface="Arial"/>
              </a:rPr>
              <a:t>Example 1: GOOD</a:t>
            </a:r>
            <a:r>
              <a:rPr lang="en-US" sz="4000" b="1">
                <a:latin typeface="Montserrat"/>
                <a:cs typeface="Arial"/>
              </a:rPr>
              <a:t> FARMER'S GUILD </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17" name="TextBox 16">
            <a:extLst>
              <a:ext uri="{FF2B5EF4-FFF2-40B4-BE49-F238E27FC236}">
                <a16:creationId xmlns:a16="http://schemas.microsoft.com/office/drawing/2014/main" id="{F1F463BE-21AC-0DF0-4CA9-3D8DAEE657F4}"/>
              </a:ext>
            </a:extLst>
          </p:cNvPr>
          <p:cNvSpPr txBox="1"/>
          <p:nvPr/>
        </p:nvSpPr>
        <p:spPr>
          <a:xfrm>
            <a:off x="1088571" y="2197701"/>
            <a:ext cx="513805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a:latin typeface="Montserrat"/>
              </a:rPr>
              <a:t>Volunteer board of local, experienced Farmer-Directors with 2-year terms</a:t>
            </a:r>
          </a:p>
          <a:p>
            <a:pPr marL="285750" indent="-285750">
              <a:buFont typeface="Arial" panose="020B0604020202020204" pitchFamily="34" charset="0"/>
              <a:buChar char="•"/>
            </a:pPr>
            <a:r>
              <a:rPr lang="en-US" sz="2400">
                <a:latin typeface="Montserrat"/>
              </a:rPr>
              <a:t>Committees (events, finance, etc.)</a:t>
            </a:r>
          </a:p>
        </p:txBody>
      </p:sp>
      <p:sp>
        <p:nvSpPr>
          <p:cNvPr id="6" name="TextBox 5">
            <a:extLst>
              <a:ext uri="{FF2B5EF4-FFF2-40B4-BE49-F238E27FC236}">
                <a16:creationId xmlns:a16="http://schemas.microsoft.com/office/drawing/2014/main" id="{4A6439FF-9D9D-A3FF-9AA5-969DDE7CF96F}"/>
              </a:ext>
            </a:extLst>
          </p:cNvPr>
          <p:cNvSpPr txBox="1"/>
          <p:nvPr/>
        </p:nvSpPr>
        <p:spPr>
          <a:xfrm>
            <a:off x="1088571" y="1657047"/>
            <a:ext cx="27870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Montserrat"/>
              </a:rPr>
              <a:t>LEADERSHIP:</a:t>
            </a:r>
          </a:p>
        </p:txBody>
      </p:sp>
      <p:pic>
        <p:nvPicPr>
          <p:cNvPr id="24" name="Picture 23" descr="May be an image of 5 people and text">
            <a:extLst>
              <a:ext uri="{FF2B5EF4-FFF2-40B4-BE49-F238E27FC236}">
                <a16:creationId xmlns:a16="http://schemas.microsoft.com/office/drawing/2014/main" id="{20A185C2-E1CC-2B5E-C2C5-A37D6D0E83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03442" y="1185635"/>
            <a:ext cx="4888558" cy="5153479"/>
          </a:xfrm>
          <a:prstGeom prst="rect">
            <a:avLst/>
          </a:prstGeom>
        </p:spPr>
      </p:pic>
      <p:sp>
        <p:nvSpPr>
          <p:cNvPr id="3" name="TextBox 2">
            <a:extLst>
              <a:ext uri="{FF2B5EF4-FFF2-40B4-BE49-F238E27FC236}">
                <a16:creationId xmlns:a16="http://schemas.microsoft.com/office/drawing/2014/main" id="{2F616765-6AD8-DE8D-7CF1-9DC1C00FF769}"/>
              </a:ext>
            </a:extLst>
          </p:cNvPr>
          <p:cNvSpPr txBox="1"/>
          <p:nvPr/>
        </p:nvSpPr>
        <p:spPr>
          <a:xfrm>
            <a:off x="1088571" y="4268291"/>
            <a:ext cx="56306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Montserrat"/>
              </a:rPr>
              <a:t>LOCATION: </a:t>
            </a:r>
            <a:r>
              <a:rPr lang="en-US" sz="2000" dirty="0">
                <a:latin typeface="Montserrat"/>
              </a:rPr>
              <a:t>Western New York</a:t>
            </a:r>
            <a:endParaRPr lang="en-US" sz="2400" dirty="0">
              <a:latin typeface="Montserrat"/>
            </a:endParaRPr>
          </a:p>
        </p:txBody>
      </p:sp>
      <p:sp>
        <p:nvSpPr>
          <p:cNvPr id="7" name="TextBox 6">
            <a:extLst>
              <a:ext uri="{FF2B5EF4-FFF2-40B4-BE49-F238E27FC236}">
                <a16:creationId xmlns:a16="http://schemas.microsoft.com/office/drawing/2014/main" id="{F0547B01-50BA-C55A-7582-CCCB7DBE4730}"/>
              </a:ext>
            </a:extLst>
          </p:cNvPr>
          <p:cNvSpPr txBox="1"/>
          <p:nvPr/>
        </p:nvSpPr>
        <p:spPr>
          <a:xfrm>
            <a:off x="1226634" y="4800849"/>
            <a:ext cx="38954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EE"/>
                </a:solidFill>
                <a:latin typeface="Segoe UI"/>
                <a:ea typeface="Segoe UI"/>
                <a:cs typeface="Segoe UI"/>
                <a:hlinkClick r:id="rId8" tooltip="https://www.goodfarmersguildwny.org/"/>
              </a:rPr>
              <a:t>www.goodfarmersguildwny.org/</a:t>
            </a:r>
            <a:r>
              <a:rPr lang="en-US">
                <a:solidFill>
                  <a:srgbClr val="333333"/>
                </a:solidFill>
                <a:latin typeface="Segoe UI"/>
                <a:ea typeface="Segoe UI"/>
                <a:cs typeface="Segoe UI"/>
              </a:rPr>
              <a:t> </a:t>
            </a:r>
            <a:endParaRPr lang="en-US"/>
          </a:p>
        </p:txBody>
      </p:sp>
      <p:sp>
        <p:nvSpPr>
          <p:cNvPr id="8" name="TextBox 7">
            <a:extLst>
              <a:ext uri="{FF2B5EF4-FFF2-40B4-BE49-F238E27FC236}">
                <a16:creationId xmlns:a16="http://schemas.microsoft.com/office/drawing/2014/main" id="{B5A6BB6A-D6F8-5AE3-177E-4EF3FADCC777}"/>
              </a:ext>
            </a:extLst>
          </p:cNvPr>
          <p:cNvSpPr txBox="1"/>
          <p:nvPr/>
        </p:nvSpPr>
        <p:spPr>
          <a:xfrm>
            <a:off x="8484432" y="5891240"/>
            <a:ext cx="3696675" cy="461665"/>
          </a:xfrm>
          <a:prstGeom prst="rect">
            <a:avLst/>
          </a:prstGeom>
          <a:noFill/>
        </p:spPr>
        <p:txBody>
          <a:bodyPr wrap="square" rtlCol="0">
            <a:spAutoFit/>
          </a:bodyPr>
          <a:lstStyle/>
          <a:p>
            <a:r>
              <a:rPr lang="en-US" sz="1200" dirty="0">
                <a:solidFill>
                  <a:schemeClr val="bg1"/>
                </a:solidFill>
              </a:rPr>
              <a:t>Farmer Field Day</a:t>
            </a:r>
          </a:p>
          <a:p>
            <a:r>
              <a:rPr lang="en-US" sz="1200" dirty="0">
                <a:solidFill>
                  <a:schemeClr val="bg1"/>
                </a:solidFill>
              </a:rPr>
              <a:t>Photo Credit: Good Farmers Guild of Western NY</a:t>
            </a:r>
          </a:p>
        </p:txBody>
      </p:sp>
      <p:pic>
        <p:nvPicPr>
          <p:cNvPr id="11" name="Audio 10">
            <a:hlinkClick r:id="" action="ppaction://media"/>
            <a:extLst>
              <a:ext uri="{FF2B5EF4-FFF2-40B4-BE49-F238E27FC236}">
                <a16:creationId xmlns:a16="http://schemas.microsoft.com/office/drawing/2014/main" id="{17B18C74-2CFF-7F36-E036-75027299EAD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2966643"/>
      </p:ext>
    </p:extLst>
  </p:cSld>
  <p:clrMapOvr>
    <a:masterClrMapping/>
  </p:clrMapOvr>
  <mc:AlternateContent xmlns:mc="http://schemas.openxmlformats.org/markup-compatibility/2006">
    <mc:Choice xmlns:p14="http://schemas.microsoft.com/office/powerpoint/2010/main" Requires="p14">
      <p:transition spd="slow" p14:dur="2000" advTm="32562"/>
    </mc:Choice>
    <mc:Fallback>
      <p:transition spd="slow" advTm="3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52D74F-FC78-C25B-D1B8-5355DB77EAD9}"/>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618307" y="346815"/>
            <a:ext cx="10419917" cy="1033669"/>
          </a:xfrm>
        </p:spPr>
        <p:txBody>
          <a:bodyPr>
            <a:normAutofit/>
          </a:bodyPr>
          <a:lstStyle/>
          <a:p>
            <a:r>
              <a:rPr lang="en-US" sz="4000">
                <a:latin typeface="Montserrat"/>
                <a:cs typeface="Arial"/>
              </a:rPr>
              <a:t>Example 1: GOOD</a:t>
            </a:r>
            <a:r>
              <a:rPr lang="en-US" sz="4000" b="1">
                <a:latin typeface="Montserrat"/>
                <a:cs typeface="Arial"/>
              </a:rPr>
              <a:t> FARMER'S GUILD </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3" name="Picture 2" descr="May be an image of 12 people and text">
            <a:extLst>
              <a:ext uri="{FF2B5EF4-FFF2-40B4-BE49-F238E27FC236}">
                <a16:creationId xmlns:a16="http://schemas.microsoft.com/office/drawing/2014/main" id="{ED3A4E96-A573-3EC3-053E-7EB855559720}"/>
              </a:ext>
            </a:extLst>
          </p:cNvPr>
          <p:cNvPicPr>
            <a:picLocks noChangeAspect="1"/>
          </p:cNvPicPr>
          <p:nvPr/>
        </p:nvPicPr>
        <p:blipFill>
          <a:blip r:embed="rId6"/>
          <a:stretch>
            <a:fillRect/>
          </a:stretch>
        </p:blipFill>
        <p:spPr>
          <a:xfrm>
            <a:off x="6197600" y="1306715"/>
            <a:ext cx="2616402" cy="2616402"/>
          </a:xfrm>
          <a:prstGeom prst="rect">
            <a:avLst/>
          </a:prstGeom>
        </p:spPr>
      </p:pic>
      <p:pic>
        <p:nvPicPr>
          <p:cNvPr id="10" name="Picture 9" descr="May be an image of text">
            <a:extLst>
              <a:ext uri="{FF2B5EF4-FFF2-40B4-BE49-F238E27FC236}">
                <a16:creationId xmlns:a16="http://schemas.microsoft.com/office/drawing/2014/main" id="{EFCA94EC-D1E9-B65A-56A3-F04826B3DB06}"/>
              </a:ext>
            </a:extLst>
          </p:cNvPr>
          <p:cNvPicPr>
            <a:picLocks noChangeAspect="1"/>
          </p:cNvPicPr>
          <p:nvPr/>
        </p:nvPicPr>
        <p:blipFill>
          <a:blip r:embed="rId7"/>
          <a:stretch>
            <a:fillRect/>
          </a:stretch>
        </p:blipFill>
        <p:spPr>
          <a:xfrm>
            <a:off x="9107713" y="1306715"/>
            <a:ext cx="2644171" cy="2616402"/>
          </a:xfrm>
          <a:prstGeom prst="rect">
            <a:avLst/>
          </a:prstGeom>
        </p:spPr>
      </p:pic>
      <p:pic>
        <p:nvPicPr>
          <p:cNvPr id="14" name="Picture 13" descr="Facebook | iOS Icon Gallery">
            <a:extLst>
              <a:ext uri="{FF2B5EF4-FFF2-40B4-BE49-F238E27FC236}">
                <a16:creationId xmlns:a16="http://schemas.microsoft.com/office/drawing/2014/main" id="{EA2847A3-B79F-0772-CEBB-735D8D722F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74460" y="5013558"/>
            <a:ext cx="570746" cy="594937"/>
          </a:xfrm>
          <a:prstGeom prst="rect">
            <a:avLst/>
          </a:prstGeom>
        </p:spPr>
      </p:pic>
      <p:sp>
        <p:nvSpPr>
          <p:cNvPr id="19" name="TextBox 18">
            <a:extLst>
              <a:ext uri="{FF2B5EF4-FFF2-40B4-BE49-F238E27FC236}">
                <a16:creationId xmlns:a16="http://schemas.microsoft.com/office/drawing/2014/main" id="{35825D7F-45F1-57D4-FA25-E5234126219C}"/>
              </a:ext>
            </a:extLst>
          </p:cNvPr>
          <p:cNvSpPr txBox="1"/>
          <p:nvPr/>
        </p:nvSpPr>
        <p:spPr>
          <a:xfrm>
            <a:off x="7825205" y="4295169"/>
            <a:ext cx="365233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Montserrat"/>
              </a:rPr>
              <a:t>OUTREACH:</a:t>
            </a:r>
          </a:p>
          <a:p>
            <a:endParaRPr lang="en-US" sz="2000" b="1">
              <a:latin typeface="Montserrat"/>
            </a:endParaRPr>
          </a:p>
          <a:p>
            <a:pPr marL="285750" indent="-285750">
              <a:buFont typeface="Arial" panose="020B0604020202020204" pitchFamily="34" charset="0"/>
              <a:buChar char="•"/>
            </a:pPr>
            <a:r>
              <a:rPr lang="en-US">
                <a:latin typeface="Montserrat"/>
              </a:rPr>
              <a:t>Led by Directors</a:t>
            </a:r>
          </a:p>
          <a:p>
            <a:pPr marL="285750" indent="-285750">
              <a:buFont typeface="Arial" panose="020B0604020202020204" pitchFamily="34" charset="0"/>
              <a:buChar char="•"/>
            </a:pPr>
            <a:r>
              <a:rPr lang="en-US">
                <a:latin typeface="Montserrat"/>
              </a:rPr>
              <a:t>Connected by active social media, website, word of mouth</a:t>
            </a:r>
          </a:p>
        </p:txBody>
      </p:sp>
      <p:sp>
        <p:nvSpPr>
          <p:cNvPr id="8" name="TextBox 7">
            <a:extLst>
              <a:ext uri="{FF2B5EF4-FFF2-40B4-BE49-F238E27FC236}">
                <a16:creationId xmlns:a16="http://schemas.microsoft.com/office/drawing/2014/main" id="{DF86FBB0-5909-0CBF-88EB-4F8EA48288AE}"/>
              </a:ext>
            </a:extLst>
          </p:cNvPr>
          <p:cNvSpPr txBox="1"/>
          <p:nvPr/>
        </p:nvSpPr>
        <p:spPr>
          <a:xfrm>
            <a:off x="732603" y="1451320"/>
            <a:ext cx="536339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rPr>
              <a:t>EDUCATIONAL EVENTS:</a:t>
            </a:r>
          </a:p>
          <a:p>
            <a:endParaRPr lang="en-US" sz="2400" b="1">
              <a:latin typeface="Montserrat"/>
            </a:endParaRPr>
          </a:p>
          <a:p>
            <a:pPr marL="285750" indent="-285750">
              <a:buFont typeface="Arial"/>
              <a:buChar char="•"/>
            </a:pPr>
            <a:r>
              <a:rPr lang="en-US">
                <a:latin typeface="Montserrat"/>
              </a:rPr>
              <a:t>6-8 Annual Events</a:t>
            </a:r>
          </a:p>
          <a:p>
            <a:pPr marL="285750" indent="-285750">
              <a:buFont typeface="Arial"/>
              <a:buChar char="•"/>
            </a:pPr>
            <a:r>
              <a:rPr lang="en-US">
                <a:latin typeface="Montserrat"/>
              </a:rPr>
              <a:t>Mix of social and educational</a:t>
            </a:r>
          </a:p>
          <a:p>
            <a:pPr marL="285750" indent="-285750">
              <a:buFont typeface="Arial"/>
              <a:buChar char="•"/>
            </a:pPr>
            <a:r>
              <a:rPr lang="en-US">
                <a:latin typeface="Montserrat"/>
              </a:rPr>
              <a:t>Experiential: Typically held at farms in the community</a:t>
            </a:r>
          </a:p>
          <a:p>
            <a:pPr marL="285750" indent="-285750">
              <a:buFont typeface="Arial"/>
              <a:buChar char="•"/>
            </a:pPr>
            <a:r>
              <a:rPr lang="en-US">
                <a:latin typeface="Montserrat"/>
              </a:rPr>
              <a:t>Community-driven (potlucks)</a:t>
            </a:r>
          </a:p>
          <a:p>
            <a:pPr marL="285750" indent="-285750">
              <a:buFont typeface="Arial"/>
              <a:buChar char="•"/>
            </a:pPr>
            <a:r>
              <a:rPr lang="en-US">
                <a:latin typeface="Montserrat"/>
              </a:rPr>
              <a:t>Small group gatherings (20-30 people)</a:t>
            </a:r>
          </a:p>
          <a:p>
            <a:pPr marL="285750" indent="-285750">
              <a:buFont typeface="Arial"/>
              <a:buChar char="•"/>
            </a:pPr>
            <a:r>
              <a:rPr lang="en-US">
                <a:latin typeface="Montserrat"/>
              </a:rPr>
              <a:t>Evening + weekend events to accommodate busy schedules</a:t>
            </a:r>
          </a:p>
          <a:p>
            <a:pPr marL="285750" indent="-285750">
              <a:buFont typeface="Arial"/>
              <a:buChar char="•"/>
            </a:pPr>
            <a:r>
              <a:rPr lang="en-US">
                <a:latin typeface="Montserrat"/>
              </a:rPr>
              <a:t>Free to attend</a:t>
            </a:r>
          </a:p>
        </p:txBody>
      </p:sp>
      <p:pic>
        <p:nvPicPr>
          <p:cNvPr id="13" name="Audio 12">
            <a:hlinkClick r:id="" action="ppaction://media"/>
            <a:extLst>
              <a:ext uri="{FF2B5EF4-FFF2-40B4-BE49-F238E27FC236}">
                <a16:creationId xmlns:a16="http://schemas.microsoft.com/office/drawing/2014/main" id="{525BE8F8-DC76-0146-60A5-2579F75C2DB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8349475"/>
      </p:ext>
    </p:extLst>
  </p:cSld>
  <p:clrMapOvr>
    <a:masterClrMapping/>
  </p:clrMapOvr>
  <mc:AlternateContent xmlns:mc="http://schemas.openxmlformats.org/markup-compatibility/2006">
    <mc:Choice xmlns:p14="http://schemas.microsoft.com/office/powerpoint/2010/main" Requires="p14">
      <p:transition spd="slow" p14:dur="2000" advTm="59744"/>
    </mc:Choice>
    <mc:Fallback>
      <p:transition spd="slow" advTm="5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52D74F-FC78-C25B-D1B8-5355DB77EAD9}"/>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585651" y="308270"/>
            <a:ext cx="10419917" cy="1033669"/>
          </a:xfrm>
        </p:spPr>
        <p:txBody>
          <a:bodyPr>
            <a:normAutofit/>
          </a:bodyPr>
          <a:lstStyle/>
          <a:p>
            <a:r>
              <a:rPr lang="en-US" sz="4000">
                <a:latin typeface="Montserrat"/>
                <a:cs typeface="Arial"/>
              </a:rPr>
              <a:t>Example 1: </a:t>
            </a:r>
            <a:r>
              <a:rPr lang="en-US" sz="4000" b="1">
                <a:latin typeface="Montserrat"/>
                <a:cs typeface="Arial"/>
              </a:rPr>
              <a:t>GOOD FARMERS GUILD</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TextBox 2">
            <a:extLst>
              <a:ext uri="{FF2B5EF4-FFF2-40B4-BE49-F238E27FC236}">
                <a16:creationId xmlns:a16="http://schemas.microsoft.com/office/drawing/2014/main" id="{DAA03E15-7A77-998C-15F6-1F6AE2DB3B03}"/>
              </a:ext>
            </a:extLst>
          </p:cNvPr>
          <p:cNvSpPr txBox="1"/>
          <p:nvPr/>
        </p:nvSpPr>
        <p:spPr>
          <a:xfrm>
            <a:off x="892629" y="2021777"/>
            <a:ext cx="59125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rPr>
              <a:t>SUCCESSION PLAN</a:t>
            </a:r>
          </a:p>
        </p:txBody>
      </p:sp>
      <p:sp>
        <p:nvSpPr>
          <p:cNvPr id="6" name="TextBox 5">
            <a:extLst>
              <a:ext uri="{FF2B5EF4-FFF2-40B4-BE49-F238E27FC236}">
                <a16:creationId xmlns:a16="http://schemas.microsoft.com/office/drawing/2014/main" id="{42A76586-4955-C6F2-A96D-57096F6462EA}"/>
              </a:ext>
            </a:extLst>
          </p:cNvPr>
          <p:cNvSpPr txBox="1"/>
          <p:nvPr/>
        </p:nvSpPr>
        <p:spPr>
          <a:xfrm>
            <a:off x="892629" y="2797629"/>
            <a:ext cx="6052457" cy="2862322"/>
          </a:xfrm>
          <a:prstGeom prst="rect">
            <a:avLst/>
          </a:prstGeom>
          <a:noFill/>
        </p:spPr>
        <p:txBody>
          <a:bodyPr wrap="square" rtlCol="0">
            <a:spAutoFit/>
          </a:bodyPr>
          <a:lstStyle/>
          <a:p>
            <a:r>
              <a:rPr lang="en-US" sz="2000">
                <a:latin typeface="Montserrat Light" panose="00000400000000000000" pitchFamily="2" charset="0"/>
              </a:rPr>
              <a:t>A volunteer committee oversees the elected board. Each board member serves two-year terms, allowing them to cycle off to allow new members to be considered. </a:t>
            </a:r>
          </a:p>
          <a:p>
            <a:endParaRPr lang="en-US" sz="2000">
              <a:latin typeface="Montserrat Light" panose="00000400000000000000" pitchFamily="2" charset="0"/>
            </a:endParaRPr>
          </a:p>
          <a:p>
            <a:r>
              <a:rPr lang="en-US" sz="2000">
                <a:latin typeface="Montserrat Light" panose="00000400000000000000" pitchFamily="2" charset="0"/>
              </a:rPr>
              <a:t>Originally formed as a branch of Young Farmer’s Coalition, the Good Farmer’s Guild has evolved over time as the needs of its members has changed.</a:t>
            </a:r>
          </a:p>
        </p:txBody>
      </p:sp>
      <p:pic>
        <p:nvPicPr>
          <p:cNvPr id="1026" name="Picture 2" descr="No photo description available.">
            <a:extLst>
              <a:ext uri="{FF2B5EF4-FFF2-40B4-BE49-F238E27FC236}">
                <a16:creationId xmlns:a16="http://schemas.microsoft.com/office/drawing/2014/main" id="{E7B60DDB-E73A-E768-6F3F-AC5FECF2AD8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22886" y="1184846"/>
            <a:ext cx="5169114" cy="51691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20F2CB-4315-A6C5-9CF2-F7EF50F3B94A}"/>
              </a:ext>
            </a:extLst>
          </p:cNvPr>
          <p:cNvSpPr txBox="1"/>
          <p:nvPr/>
        </p:nvSpPr>
        <p:spPr>
          <a:xfrm>
            <a:off x="8495325" y="5999140"/>
            <a:ext cx="3696675" cy="276999"/>
          </a:xfrm>
          <a:prstGeom prst="rect">
            <a:avLst/>
          </a:prstGeom>
          <a:noFill/>
        </p:spPr>
        <p:txBody>
          <a:bodyPr wrap="square" rtlCol="0">
            <a:spAutoFit/>
          </a:bodyPr>
          <a:lstStyle/>
          <a:p>
            <a:r>
              <a:rPr lang="en-US" sz="1200" dirty="0">
                <a:solidFill>
                  <a:schemeClr val="bg1"/>
                </a:solidFill>
              </a:rPr>
              <a:t>Photo Credit: Good Farmers Guild of Western NY</a:t>
            </a:r>
          </a:p>
        </p:txBody>
      </p:sp>
      <p:pic>
        <p:nvPicPr>
          <p:cNvPr id="11" name="Audio 10">
            <a:hlinkClick r:id="" action="ppaction://media"/>
            <a:extLst>
              <a:ext uri="{FF2B5EF4-FFF2-40B4-BE49-F238E27FC236}">
                <a16:creationId xmlns:a16="http://schemas.microsoft.com/office/drawing/2014/main" id="{30C15B2E-EADC-37A3-0ACC-CC348E37900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9287637"/>
      </p:ext>
    </p:extLst>
  </p:cSld>
  <p:clrMapOvr>
    <a:masterClrMapping/>
  </p:clrMapOvr>
  <mc:AlternateContent xmlns:mc="http://schemas.openxmlformats.org/markup-compatibility/2006">
    <mc:Choice xmlns:p14="http://schemas.microsoft.com/office/powerpoint/2010/main" Requires="p14">
      <p:transition spd="slow" p14:dur="2000" advTm="33081"/>
    </mc:Choice>
    <mc:Fallback>
      <p:transition spd="slow" advTm="3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52D74F-FC78-C25B-D1B8-5355DB77EAD9}"/>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640079" y="151177"/>
            <a:ext cx="10419917" cy="1033669"/>
          </a:xfrm>
        </p:spPr>
        <p:txBody>
          <a:bodyPr>
            <a:normAutofit/>
          </a:bodyPr>
          <a:lstStyle/>
          <a:p>
            <a:r>
              <a:rPr lang="en-US" sz="4000">
                <a:latin typeface="Montserrat"/>
                <a:cs typeface="Arial"/>
              </a:rPr>
              <a:t>Example 1: </a:t>
            </a:r>
            <a:r>
              <a:rPr lang="en-US" sz="4000" b="1">
                <a:latin typeface="Montserrat"/>
                <a:cs typeface="Arial"/>
              </a:rPr>
              <a:t>GOOD FARMERS GUILD</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TextBox 2">
            <a:extLst>
              <a:ext uri="{FF2B5EF4-FFF2-40B4-BE49-F238E27FC236}">
                <a16:creationId xmlns:a16="http://schemas.microsoft.com/office/drawing/2014/main" id="{DAA03E15-7A77-998C-15F6-1F6AE2DB3B03}"/>
              </a:ext>
            </a:extLst>
          </p:cNvPr>
          <p:cNvSpPr txBox="1"/>
          <p:nvPr/>
        </p:nvSpPr>
        <p:spPr>
          <a:xfrm>
            <a:off x="637091" y="2018254"/>
            <a:ext cx="591252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rPr>
              <a:t>What Makes it Successful:</a:t>
            </a:r>
          </a:p>
          <a:p>
            <a:endParaRPr lang="en-US" sz="2400" b="1">
              <a:latin typeface="Montserrat"/>
            </a:endParaRPr>
          </a:p>
          <a:p>
            <a:pPr marL="285750" indent="-285750">
              <a:buFont typeface="Arial"/>
              <a:buChar char="•"/>
            </a:pPr>
            <a:r>
              <a:rPr lang="en-US">
                <a:latin typeface="Montserrat"/>
              </a:rPr>
              <a:t>Farmer-driven</a:t>
            </a:r>
          </a:p>
          <a:p>
            <a:pPr marL="285750" indent="-285750">
              <a:buFont typeface="Arial"/>
              <a:buChar char="•"/>
            </a:pPr>
            <a:r>
              <a:rPr lang="en-US">
                <a:latin typeface="Montserrat"/>
              </a:rPr>
              <a:t>Organized &amp; dedicated leadership</a:t>
            </a:r>
          </a:p>
          <a:p>
            <a:pPr marL="285750" indent="-285750">
              <a:buFont typeface="Arial"/>
              <a:buChar char="•"/>
            </a:pPr>
            <a:r>
              <a:rPr lang="en-US">
                <a:latin typeface="Montserrat"/>
              </a:rPr>
              <a:t>Rotating &amp; shared responsibilities</a:t>
            </a:r>
          </a:p>
          <a:p>
            <a:pPr marL="285750" indent="-285750">
              <a:buFont typeface="Arial"/>
              <a:buChar char="•"/>
            </a:pPr>
            <a:r>
              <a:rPr lang="en-US">
                <a:latin typeface="Montserrat"/>
              </a:rPr>
              <a:t>Free-to-attend educational events with interesting and timely topics</a:t>
            </a:r>
          </a:p>
          <a:p>
            <a:pPr marL="285750" indent="-285750">
              <a:buFont typeface="Arial"/>
              <a:buChar char="•"/>
            </a:pPr>
            <a:r>
              <a:rPr lang="en-US">
                <a:latin typeface="Montserrat"/>
              </a:rPr>
              <a:t>Frequent meetings &amp; community-building activities</a:t>
            </a:r>
          </a:p>
          <a:p>
            <a:pPr marL="285750" indent="-285750">
              <a:buFont typeface="Arial"/>
              <a:buChar char="•"/>
            </a:pPr>
            <a:r>
              <a:rPr lang="en-US">
                <a:latin typeface="Montserrat"/>
              </a:rPr>
              <a:t>Connected &amp; engaging online platforms</a:t>
            </a:r>
          </a:p>
        </p:txBody>
      </p:sp>
      <p:pic>
        <p:nvPicPr>
          <p:cNvPr id="7" name="Picture 6" descr="No photo description available.">
            <a:extLst>
              <a:ext uri="{FF2B5EF4-FFF2-40B4-BE49-F238E27FC236}">
                <a16:creationId xmlns:a16="http://schemas.microsoft.com/office/drawing/2014/main" id="{FD966561-A0D7-9377-09C9-F9367CB2D1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88965" y="1185870"/>
            <a:ext cx="5205513" cy="5159049"/>
          </a:xfrm>
          <a:prstGeom prst="rect">
            <a:avLst/>
          </a:prstGeom>
        </p:spPr>
      </p:pic>
      <p:sp>
        <p:nvSpPr>
          <p:cNvPr id="6" name="TextBox 5">
            <a:extLst>
              <a:ext uri="{FF2B5EF4-FFF2-40B4-BE49-F238E27FC236}">
                <a16:creationId xmlns:a16="http://schemas.microsoft.com/office/drawing/2014/main" id="{E7A82696-D195-B767-7037-958BA226CEEE}"/>
              </a:ext>
            </a:extLst>
          </p:cNvPr>
          <p:cNvSpPr txBox="1"/>
          <p:nvPr/>
        </p:nvSpPr>
        <p:spPr>
          <a:xfrm>
            <a:off x="8484432" y="5891240"/>
            <a:ext cx="3696675" cy="461665"/>
          </a:xfrm>
          <a:prstGeom prst="rect">
            <a:avLst/>
          </a:prstGeom>
          <a:noFill/>
        </p:spPr>
        <p:txBody>
          <a:bodyPr wrap="square" rtlCol="0">
            <a:spAutoFit/>
          </a:bodyPr>
          <a:lstStyle/>
          <a:p>
            <a:r>
              <a:rPr lang="en-US" sz="1200" dirty="0">
                <a:solidFill>
                  <a:schemeClr val="bg1"/>
                </a:solidFill>
              </a:rPr>
              <a:t>Farmer Field Day</a:t>
            </a:r>
          </a:p>
          <a:p>
            <a:r>
              <a:rPr lang="en-US" sz="1200" dirty="0">
                <a:solidFill>
                  <a:schemeClr val="bg1"/>
                </a:solidFill>
              </a:rPr>
              <a:t>Photo Credit: Good Farmers Guild of Western NY</a:t>
            </a:r>
          </a:p>
        </p:txBody>
      </p:sp>
      <p:pic>
        <p:nvPicPr>
          <p:cNvPr id="10" name="Audio 9">
            <a:hlinkClick r:id="" action="ppaction://media"/>
            <a:extLst>
              <a:ext uri="{FF2B5EF4-FFF2-40B4-BE49-F238E27FC236}">
                <a16:creationId xmlns:a16="http://schemas.microsoft.com/office/drawing/2014/main" id="{34C1F5ED-DDC5-2335-8755-657486EE3D7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6535566"/>
      </p:ext>
    </p:extLst>
  </p:cSld>
  <p:clrMapOvr>
    <a:masterClrMapping/>
  </p:clrMapOvr>
  <mc:AlternateContent xmlns:mc="http://schemas.openxmlformats.org/markup-compatibility/2006">
    <mc:Choice xmlns:p14="http://schemas.microsoft.com/office/powerpoint/2010/main" Requires="p14">
      <p:transition spd="slow" p14:dur="2000" advTm="36901"/>
    </mc:Choice>
    <mc:Fallback>
      <p:transition spd="slow" advTm="36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43180-23B0-5F86-15A0-3949F820811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4ECD374-DABD-A1FE-4F33-30A05E19A810}"/>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8ABAB0-CB04-AB8A-9523-5B8C490657D8}"/>
              </a:ext>
            </a:extLst>
          </p:cNvPr>
          <p:cNvSpPr>
            <a:spLocks noGrp="1"/>
          </p:cNvSpPr>
          <p:nvPr>
            <p:ph type="title"/>
          </p:nvPr>
        </p:nvSpPr>
        <p:spPr>
          <a:xfrm>
            <a:off x="640079" y="151177"/>
            <a:ext cx="10419917" cy="1033669"/>
          </a:xfrm>
        </p:spPr>
        <p:txBody>
          <a:bodyPr>
            <a:normAutofit/>
          </a:bodyPr>
          <a:lstStyle/>
          <a:p>
            <a:r>
              <a:rPr lang="en-US" sz="4000">
                <a:latin typeface="Montserrat"/>
                <a:cs typeface="Arial"/>
              </a:rPr>
              <a:t>OTHERS LIKE IT</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F10400FB-802D-A272-D99E-F02FF39404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TextBox 2">
            <a:extLst>
              <a:ext uri="{FF2B5EF4-FFF2-40B4-BE49-F238E27FC236}">
                <a16:creationId xmlns:a16="http://schemas.microsoft.com/office/drawing/2014/main" id="{024FF7C4-A1B7-CBB6-C1BB-A1CB60C44AD3}"/>
              </a:ext>
            </a:extLst>
          </p:cNvPr>
          <p:cNvSpPr txBox="1"/>
          <p:nvPr/>
        </p:nvSpPr>
        <p:spPr>
          <a:xfrm>
            <a:off x="637091" y="1611331"/>
            <a:ext cx="59125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hlinkClick r:id="rId6"/>
              </a:rPr>
              <a:t>The Farmers Guild California</a:t>
            </a:r>
            <a:endParaRPr lang="en-US" sz="2400" b="1">
              <a:latin typeface="Montserrat"/>
            </a:endParaRPr>
          </a:p>
          <a:p>
            <a:pPr marL="342900" indent="-342900">
              <a:buFont typeface="Arial" panose="020B0604020202020204" pitchFamily="34" charset="0"/>
              <a:buChar char="•"/>
            </a:pPr>
            <a:r>
              <a:rPr lang="en-US" sz="1600">
                <a:latin typeface="Montserrat"/>
              </a:rPr>
              <a:t>Regional chapters</a:t>
            </a:r>
          </a:p>
          <a:p>
            <a:pPr marL="342900" indent="-342900">
              <a:buFont typeface="Arial" panose="020B0604020202020204" pitchFamily="34" charset="0"/>
              <a:buChar char="•"/>
            </a:pPr>
            <a:r>
              <a:rPr lang="en-US" sz="1600">
                <a:latin typeface="Montserrat"/>
              </a:rPr>
              <a:t>Absorbed into non-profit org</a:t>
            </a:r>
          </a:p>
          <a:p>
            <a:pPr marL="342900" indent="-342900">
              <a:buFont typeface="Arial" panose="020B0604020202020204" pitchFamily="34" charset="0"/>
              <a:buChar char="•"/>
            </a:pPr>
            <a:r>
              <a:rPr lang="en-US" sz="1600">
                <a:latin typeface="Montserrat"/>
              </a:rPr>
              <a:t>Uses social media to leverage existing events</a:t>
            </a:r>
          </a:p>
        </p:txBody>
      </p:sp>
      <p:pic>
        <p:nvPicPr>
          <p:cNvPr id="8" name="Picture 7">
            <a:extLst>
              <a:ext uri="{FF2B5EF4-FFF2-40B4-BE49-F238E27FC236}">
                <a16:creationId xmlns:a16="http://schemas.microsoft.com/office/drawing/2014/main" id="{9C1BC24F-BC5B-2352-9B01-5B4A561668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38092" y="2211496"/>
            <a:ext cx="5716818" cy="3035173"/>
          </a:xfrm>
          <a:prstGeom prst="rect">
            <a:avLst/>
          </a:prstGeom>
          <a:ln>
            <a:solidFill>
              <a:schemeClr val="tx1"/>
            </a:solidFill>
          </a:ln>
        </p:spPr>
      </p:pic>
      <p:pic>
        <p:nvPicPr>
          <p:cNvPr id="10" name="Picture 9">
            <a:extLst>
              <a:ext uri="{FF2B5EF4-FFF2-40B4-BE49-F238E27FC236}">
                <a16:creationId xmlns:a16="http://schemas.microsoft.com/office/drawing/2014/main" id="{20CCEA65-D424-C9A7-530B-29AD8975C8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283" y="3061667"/>
            <a:ext cx="3698486" cy="2773865"/>
          </a:xfrm>
          <a:prstGeom prst="rect">
            <a:avLst/>
          </a:prstGeom>
        </p:spPr>
      </p:pic>
      <p:sp>
        <p:nvSpPr>
          <p:cNvPr id="6" name="TextBox 5">
            <a:extLst>
              <a:ext uri="{FF2B5EF4-FFF2-40B4-BE49-F238E27FC236}">
                <a16:creationId xmlns:a16="http://schemas.microsoft.com/office/drawing/2014/main" id="{C055C585-F789-A0B6-A075-A5B07FD5735F}"/>
              </a:ext>
            </a:extLst>
          </p:cNvPr>
          <p:cNvSpPr txBox="1"/>
          <p:nvPr/>
        </p:nvSpPr>
        <p:spPr>
          <a:xfrm>
            <a:off x="2265147" y="5351030"/>
            <a:ext cx="2527622" cy="461665"/>
          </a:xfrm>
          <a:prstGeom prst="rect">
            <a:avLst/>
          </a:prstGeom>
          <a:noFill/>
        </p:spPr>
        <p:txBody>
          <a:bodyPr wrap="square" rtlCol="0">
            <a:spAutoFit/>
          </a:bodyPr>
          <a:lstStyle/>
          <a:p>
            <a:r>
              <a:rPr lang="en-US" sz="1200" dirty="0" err="1">
                <a:solidFill>
                  <a:schemeClr val="bg1"/>
                </a:solidFill>
              </a:rPr>
              <a:t>Coralitos</a:t>
            </a:r>
            <a:r>
              <a:rPr lang="en-US" sz="1200" dirty="0">
                <a:solidFill>
                  <a:schemeClr val="bg1"/>
                </a:solidFill>
              </a:rPr>
              <a:t> Farmer Guild Meeting</a:t>
            </a:r>
          </a:p>
          <a:p>
            <a:r>
              <a:rPr lang="en-US" sz="1200" dirty="0">
                <a:solidFill>
                  <a:schemeClr val="bg1"/>
                </a:solidFill>
              </a:rPr>
              <a:t>Photo Credit: Caitlin Joseph</a:t>
            </a:r>
          </a:p>
        </p:txBody>
      </p:sp>
      <p:pic>
        <p:nvPicPr>
          <p:cNvPr id="11" name="Audio 10">
            <a:hlinkClick r:id="" action="ppaction://media"/>
            <a:extLst>
              <a:ext uri="{FF2B5EF4-FFF2-40B4-BE49-F238E27FC236}">
                <a16:creationId xmlns:a16="http://schemas.microsoft.com/office/drawing/2014/main" id="{7CF8EF1B-26CF-CD81-4AF3-71BA0509C64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1681031"/>
      </p:ext>
    </p:extLst>
  </p:cSld>
  <p:clrMapOvr>
    <a:masterClrMapping/>
  </p:clrMapOvr>
  <mc:AlternateContent xmlns:mc="http://schemas.openxmlformats.org/markup-compatibility/2006">
    <mc:Choice xmlns:p14="http://schemas.microsoft.com/office/powerpoint/2010/main" Requires="p14">
      <p:transition spd="slow" p14:dur="2000" advTm="59929"/>
    </mc:Choice>
    <mc:Fallback>
      <p:transition spd="slow" advTm="59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alphaModFix amt="6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52D74F-FC78-C25B-D1B8-5355DB77EAD9}"/>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640079" y="151177"/>
            <a:ext cx="10419917" cy="1033669"/>
          </a:xfrm>
        </p:spPr>
        <p:txBody>
          <a:bodyPr>
            <a:normAutofit fontScale="90000"/>
          </a:bodyPr>
          <a:lstStyle/>
          <a:p>
            <a:r>
              <a:rPr lang="en-US" sz="4000" dirty="0">
                <a:latin typeface="Montserrat"/>
                <a:cs typeface="Arial"/>
              </a:rPr>
              <a:t>Example 2: AFT WOMEN</a:t>
            </a:r>
            <a:r>
              <a:rPr lang="en-US" sz="4000" b="1" dirty="0">
                <a:latin typeface="Montserrat"/>
                <a:cs typeface="Arial"/>
              </a:rPr>
              <a:t> FOR THE LAND </a:t>
            </a:r>
            <a:r>
              <a:rPr lang="en-US" sz="4000" dirty="0">
                <a:latin typeface="Montserrat"/>
                <a:cs typeface="Arial"/>
              </a:rPr>
              <a:t>SOUTHEAST</a:t>
            </a:r>
            <a:r>
              <a:rPr lang="en-US" sz="4000" b="1" dirty="0">
                <a:latin typeface="Montserrat"/>
                <a:cs typeface="Arial"/>
              </a:rPr>
              <a:t> COHORT</a:t>
            </a:r>
            <a:endParaRPr lang="en-US" sz="4000" b="1" dirty="0">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TextBox 2">
            <a:extLst>
              <a:ext uri="{FF2B5EF4-FFF2-40B4-BE49-F238E27FC236}">
                <a16:creationId xmlns:a16="http://schemas.microsoft.com/office/drawing/2014/main" id="{DAA03E15-7A77-998C-15F6-1F6AE2DB3B03}"/>
              </a:ext>
            </a:extLst>
          </p:cNvPr>
          <p:cNvSpPr txBox="1"/>
          <p:nvPr/>
        </p:nvSpPr>
        <p:spPr>
          <a:xfrm>
            <a:off x="419377" y="2586730"/>
            <a:ext cx="5912522" cy="2000548"/>
          </a:xfrm>
          <a:prstGeom prst="rect">
            <a:avLst/>
          </a:prstGeom>
          <a:solidFill>
            <a:srgbClr val="F2F2F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2000">
                <a:solidFill>
                  <a:schemeClr val="dk1"/>
                </a:solidFill>
                <a:latin typeface="Montserrat"/>
                <a:cs typeface="Arial"/>
              </a:rPr>
              <a:t>“I'm glad to be around other women who are in the struggle. So if anything, the </a:t>
            </a:r>
            <a:r>
              <a:rPr lang="en" sz="2000" b="1">
                <a:solidFill>
                  <a:schemeClr val="dk1"/>
                </a:solidFill>
                <a:latin typeface="Montserrat"/>
                <a:cs typeface="Arial"/>
              </a:rPr>
              <a:t>resilience comes from me seeing other women</a:t>
            </a:r>
            <a:r>
              <a:rPr lang="en" sz="2000">
                <a:solidFill>
                  <a:schemeClr val="dk1"/>
                </a:solidFill>
                <a:latin typeface="Montserrat"/>
                <a:cs typeface="Arial"/>
              </a:rPr>
              <a:t> who want to do it and they're willing to fight” </a:t>
            </a:r>
            <a:endParaRPr lang="en-US" sz="2000">
              <a:solidFill>
                <a:schemeClr val="dk1"/>
              </a:solidFill>
              <a:latin typeface="Montserrat"/>
              <a:cs typeface="Arial"/>
            </a:endParaRPr>
          </a:p>
          <a:p>
            <a:pPr algn="ctr"/>
            <a:r>
              <a:rPr lang="en" sz="2000">
                <a:solidFill>
                  <a:schemeClr val="dk1"/>
                </a:solidFill>
                <a:latin typeface="Montserrat"/>
                <a:cs typeface="Arial"/>
              </a:rPr>
              <a:t>- Participant</a:t>
            </a:r>
            <a:endParaRPr lang="en-US" sz="2000">
              <a:solidFill>
                <a:schemeClr val="dk1"/>
              </a:solidFill>
              <a:latin typeface="Montserrat"/>
              <a:cs typeface="Arial"/>
            </a:endParaRPr>
          </a:p>
          <a:p>
            <a:endParaRPr lang="en-US" sz="2400" b="1">
              <a:latin typeface="Montserrat"/>
              <a:cs typeface="Arial"/>
            </a:endParaRPr>
          </a:p>
        </p:txBody>
      </p:sp>
      <p:sp>
        <p:nvSpPr>
          <p:cNvPr id="6" name="TextBox 5">
            <a:extLst>
              <a:ext uri="{FF2B5EF4-FFF2-40B4-BE49-F238E27FC236}">
                <a16:creationId xmlns:a16="http://schemas.microsoft.com/office/drawing/2014/main" id="{959DAB43-94CC-3F82-C8C7-BD09CE5875E3}"/>
              </a:ext>
            </a:extLst>
          </p:cNvPr>
          <p:cNvSpPr txBox="1"/>
          <p:nvPr/>
        </p:nvSpPr>
        <p:spPr>
          <a:xfrm>
            <a:off x="9298899" y="5749714"/>
            <a:ext cx="2773180" cy="461665"/>
          </a:xfrm>
          <a:prstGeom prst="rect">
            <a:avLst/>
          </a:prstGeom>
          <a:noFill/>
        </p:spPr>
        <p:txBody>
          <a:bodyPr wrap="square" rtlCol="0">
            <a:spAutoFit/>
          </a:bodyPr>
          <a:lstStyle/>
          <a:p>
            <a:r>
              <a:rPr lang="en-US" sz="1200" dirty="0">
                <a:solidFill>
                  <a:schemeClr val="bg1"/>
                </a:solidFill>
              </a:rPr>
              <a:t>Virginia Women for the Land Cohort</a:t>
            </a:r>
          </a:p>
          <a:p>
            <a:r>
              <a:rPr lang="en-US" sz="1200" dirty="0">
                <a:solidFill>
                  <a:schemeClr val="bg1"/>
                </a:solidFill>
              </a:rPr>
              <a:t>Photo Credit: Rebecca </a:t>
            </a:r>
            <a:r>
              <a:rPr lang="en-US" sz="1200" dirty="0" err="1">
                <a:solidFill>
                  <a:schemeClr val="bg1"/>
                </a:solidFill>
              </a:rPr>
              <a:t>Drobis</a:t>
            </a:r>
            <a:endParaRPr lang="en-US" sz="1200" dirty="0">
              <a:solidFill>
                <a:schemeClr val="bg1"/>
              </a:solidFill>
            </a:endParaRPr>
          </a:p>
        </p:txBody>
      </p:sp>
      <p:pic>
        <p:nvPicPr>
          <p:cNvPr id="9" name="Audio 8">
            <a:hlinkClick r:id="" action="ppaction://media"/>
            <a:extLst>
              <a:ext uri="{FF2B5EF4-FFF2-40B4-BE49-F238E27FC236}">
                <a16:creationId xmlns:a16="http://schemas.microsoft.com/office/drawing/2014/main" id="{EE529A25-E05E-02B7-A3E4-C1EB64986C4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8448208"/>
      </p:ext>
    </p:extLst>
  </p:cSld>
  <p:clrMapOvr>
    <a:masterClrMapping/>
  </p:clrMapOvr>
  <mc:AlternateContent xmlns:mc="http://schemas.openxmlformats.org/markup-compatibility/2006">
    <mc:Choice xmlns:p14="http://schemas.microsoft.com/office/powerpoint/2010/main" Requires="p14">
      <p:transition spd="slow" p14:dur="2000" advTm="13097"/>
    </mc:Choice>
    <mc:Fallback>
      <p:transition spd="slow" advTm="13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584441" y="937161"/>
            <a:ext cx="10419917" cy="1033669"/>
          </a:xfrm>
        </p:spPr>
        <p:txBody>
          <a:bodyPr>
            <a:normAutofit fontScale="90000"/>
          </a:bodyPr>
          <a:lstStyle/>
          <a:p>
            <a:pPr algn="ctr"/>
            <a:r>
              <a:rPr lang="en-US" sz="4000" dirty="0">
                <a:latin typeface="Montserrat"/>
                <a:cs typeface="Arial"/>
              </a:rPr>
              <a:t>Example 2: AFT WOMEN</a:t>
            </a:r>
            <a:r>
              <a:rPr lang="en-US" sz="4000" b="1" dirty="0">
                <a:latin typeface="Montserrat"/>
                <a:cs typeface="Arial"/>
              </a:rPr>
              <a:t> FOR THE LAND SOUTHEAST COHORT</a:t>
            </a:r>
            <a:endParaRPr lang="en-US" sz="4000" b="1" dirty="0">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TextBox 2">
            <a:extLst>
              <a:ext uri="{FF2B5EF4-FFF2-40B4-BE49-F238E27FC236}">
                <a16:creationId xmlns:a16="http://schemas.microsoft.com/office/drawing/2014/main" id="{DAA03E15-7A77-998C-15F6-1F6AE2DB3B03}"/>
              </a:ext>
            </a:extLst>
          </p:cNvPr>
          <p:cNvSpPr txBox="1"/>
          <p:nvPr/>
        </p:nvSpPr>
        <p:spPr>
          <a:xfrm>
            <a:off x="2395881" y="2154420"/>
            <a:ext cx="7400236" cy="3642536"/>
          </a:xfrm>
          <a:prstGeom prst="rect">
            <a:avLst/>
          </a:prstGeom>
          <a:solidFill>
            <a:schemeClr val="bg1">
              <a:alpha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2000">
                <a:solidFill>
                  <a:schemeClr val="dk1"/>
                </a:solidFill>
                <a:latin typeface="Montserrat"/>
                <a:cs typeface="Arial"/>
              </a:rPr>
              <a:t>Focused on breaking down barriers for black women to improve their access technical </a:t>
            </a:r>
            <a:r>
              <a:rPr lang="en">
                <a:solidFill>
                  <a:schemeClr val="dk1"/>
                </a:solidFill>
                <a:latin typeface="Montserrat"/>
                <a:cs typeface="Arial"/>
              </a:rPr>
              <a:t>and financial resources</a:t>
            </a:r>
          </a:p>
          <a:p>
            <a:pPr>
              <a:lnSpc>
                <a:spcPct val="114999"/>
              </a:lnSpc>
            </a:pPr>
            <a:endParaRPr lang="en-US">
              <a:solidFill>
                <a:schemeClr val="dk1"/>
              </a:solidFill>
              <a:latin typeface="Montserrat"/>
              <a:cs typeface="Arial"/>
            </a:endParaRPr>
          </a:p>
          <a:p>
            <a:pPr marL="285750" indent="-285750">
              <a:buFont typeface="Arial"/>
              <a:buChar char="•"/>
            </a:pPr>
            <a:r>
              <a:rPr lang="en">
                <a:solidFill>
                  <a:schemeClr val="dk1"/>
                </a:solidFill>
                <a:latin typeface="Montserrat"/>
                <a:cs typeface="Arial"/>
              </a:rPr>
              <a:t>Participants saw a larger community movement. One described “a </a:t>
            </a:r>
            <a:r>
              <a:rPr lang="en" b="1">
                <a:solidFill>
                  <a:schemeClr val="dk1"/>
                </a:solidFill>
                <a:latin typeface="Montserrat"/>
                <a:cs typeface="Arial"/>
              </a:rPr>
              <a:t>rebirth of Black people being connected to the land.</a:t>
            </a:r>
            <a:r>
              <a:rPr lang="en">
                <a:solidFill>
                  <a:schemeClr val="dk1"/>
                </a:solidFill>
                <a:latin typeface="Montserrat"/>
                <a:cs typeface="Arial"/>
              </a:rPr>
              <a:t>”</a:t>
            </a:r>
            <a:endParaRPr lang="en-US">
              <a:solidFill>
                <a:schemeClr val="dk1"/>
              </a:solidFill>
              <a:latin typeface="Montserrat"/>
              <a:cs typeface="Arial"/>
            </a:endParaRPr>
          </a:p>
          <a:p>
            <a:pPr marL="285750" indent="-285750">
              <a:buFont typeface="Arial"/>
              <a:buChar char="•"/>
            </a:pPr>
            <a:endParaRPr lang="en">
              <a:solidFill>
                <a:schemeClr val="dk1"/>
              </a:solidFill>
              <a:latin typeface="Montserrat"/>
              <a:cs typeface="Arial"/>
            </a:endParaRPr>
          </a:p>
          <a:p>
            <a:pPr marL="285750" indent="-285750">
              <a:buFont typeface="Arial"/>
              <a:buChar char="•"/>
            </a:pPr>
            <a:r>
              <a:rPr lang="en">
                <a:solidFill>
                  <a:schemeClr val="dk1"/>
                </a:solidFill>
                <a:latin typeface="Montserrat"/>
                <a:cs typeface="Arial"/>
              </a:rPr>
              <a:t>Participants used their land as a </a:t>
            </a:r>
            <a:r>
              <a:rPr lang="en" b="1">
                <a:solidFill>
                  <a:schemeClr val="dk1"/>
                </a:solidFill>
                <a:latin typeface="Montserrat"/>
                <a:cs typeface="Arial"/>
              </a:rPr>
              <a:t>community gathering space</a:t>
            </a:r>
            <a:r>
              <a:rPr lang="en">
                <a:solidFill>
                  <a:schemeClr val="dk1"/>
                </a:solidFill>
                <a:latin typeface="Montserrat"/>
                <a:cs typeface="Arial"/>
              </a:rPr>
              <a:t> to cultivate community and provide education arou</a:t>
            </a:r>
            <a:r>
              <a:rPr lang="en-US" err="1">
                <a:solidFill>
                  <a:schemeClr val="dk1"/>
                </a:solidFill>
                <a:latin typeface="Montserrat"/>
                <a:cs typeface="Arial"/>
              </a:rPr>
              <a:t>nd</a:t>
            </a:r>
            <a:r>
              <a:rPr lang="en">
                <a:solidFill>
                  <a:schemeClr val="dk1"/>
                </a:solidFill>
                <a:latin typeface="Montserrat"/>
                <a:cs typeface="Arial"/>
              </a:rPr>
              <a:t> climate smart agricultural practices.</a:t>
            </a:r>
            <a:endParaRPr lang="en-US">
              <a:solidFill>
                <a:schemeClr val="dk1"/>
              </a:solidFill>
              <a:latin typeface="Montserrat"/>
              <a:cs typeface="Arial"/>
            </a:endParaRPr>
          </a:p>
          <a:p>
            <a:pPr algn="ctr"/>
            <a:endParaRPr lang="en" sz="2000">
              <a:solidFill>
                <a:schemeClr val="dk1"/>
              </a:solidFill>
              <a:latin typeface="Montserrat"/>
              <a:cs typeface="Arial"/>
            </a:endParaRPr>
          </a:p>
          <a:p>
            <a:endParaRPr lang="en-US" sz="2400" b="1">
              <a:latin typeface="Montserrat"/>
              <a:cs typeface="Arial"/>
            </a:endParaRPr>
          </a:p>
        </p:txBody>
      </p:sp>
      <p:sp>
        <p:nvSpPr>
          <p:cNvPr id="5" name="Rectangle 4">
            <a:extLst>
              <a:ext uri="{FF2B5EF4-FFF2-40B4-BE49-F238E27FC236}">
                <a16:creationId xmlns:a16="http://schemas.microsoft.com/office/drawing/2014/main" id="{3BDFFB7E-D780-A6A9-56F9-F1EA3A8ADCC7}"/>
              </a:ext>
            </a:extLst>
          </p:cNvPr>
          <p:cNvSpPr/>
          <p:nvPr/>
        </p:nvSpPr>
        <p:spPr>
          <a:xfrm>
            <a:off x="0" y="0"/>
            <a:ext cx="12192000" cy="63137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316B371E-5421-624A-AAE0-52190796C30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202023"/>
      </p:ext>
    </p:extLst>
  </p:cSld>
  <p:clrMapOvr>
    <a:masterClrMapping/>
  </p:clrMapOvr>
  <mc:AlternateContent xmlns:mc="http://schemas.openxmlformats.org/markup-compatibility/2006">
    <mc:Choice xmlns:p14="http://schemas.microsoft.com/office/powerpoint/2010/main" Requires="p14">
      <p:transition spd="slow" p14:dur="2000" advTm="21808"/>
    </mc:Choice>
    <mc:Fallback>
      <p:transition spd="slow" advTm="2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alphaModFix amt="3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3615299-1DB5-1B00-3F48-83F47EF3601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C3E35BF-5468-9379-D888-32D19905FC22}"/>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BB789-7529-2960-6194-D819A33138E2}"/>
              </a:ext>
            </a:extLst>
          </p:cNvPr>
          <p:cNvSpPr>
            <a:spLocks noGrp="1"/>
          </p:cNvSpPr>
          <p:nvPr>
            <p:ph type="title"/>
          </p:nvPr>
        </p:nvSpPr>
        <p:spPr>
          <a:xfrm>
            <a:off x="640079" y="151177"/>
            <a:ext cx="10419917" cy="1033669"/>
          </a:xfrm>
        </p:spPr>
        <p:txBody>
          <a:bodyPr>
            <a:normAutofit fontScale="90000"/>
          </a:bodyPr>
          <a:lstStyle/>
          <a:p>
            <a:r>
              <a:rPr lang="en-US" sz="4000" dirty="0">
                <a:latin typeface="Montserrat"/>
                <a:cs typeface="Arial"/>
              </a:rPr>
              <a:t>Example 2: AFT WOMEN</a:t>
            </a:r>
            <a:r>
              <a:rPr lang="en-US" sz="4000" b="1" dirty="0">
                <a:latin typeface="Montserrat"/>
                <a:cs typeface="Arial"/>
              </a:rPr>
              <a:t> FOR THE LAND </a:t>
            </a:r>
            <a:r>
              <a:rPr lang="en-US" sz="4000" dirty="0">
                <a:latin typeface="Montserrat"/>
                <a:cs typeface="Arial"/>
              </a:rPr>
              <a:t>SOUTHEAST</a:t>
            </a:r>
            <a:r>
              <a:rPr lang="en-US" sz="4000" b="1" dirty="0">
                <a:latin typeface="Montserrat"/>
                <a:cs typeface="Arial"/>
              </a:rPr>
              <a:t> COHORT</a:t>
            </a:r>
            <a:endParaRPr lang="en-US" sz="4000" b="1" dirty="0">
              <a:latin typeface="Montserrat" pitchFamily="2" charset="77"/>
              <a:cs typeface="Arial"/>
            </a:endParaRPr>
          </a:p>
        </p:txBody>
      </p:sp>
      <p:pic>
        <p:nvPicPr>
          <p:cNvPr id="4" name="Picture 3">
            <a:extLst>
              <a:ext uri="{FF2B5EF4-FFF2-40B4-BE49-F238E27FC236}">
                <a16:creationId xmlns:a16="http://schemas.microsoft.com/office/drawing/2014/main" id="{1A4499D7-7D72-6776-D7DA-A3A9793F3D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TextBox 2">
            <a:extLst>
              <a:ext uri="{FF2B5EF4-FFF2-40B4-BE49-F238E27FC236}">
                <a16:creationId xmlns:a16="http://schemas.microsoft.com/office/drawing/2014/main" id="{593CF300-551F-843F-7F7C-39AB2093EE25}"/>
              </a:ext>
            </a:extLst>
          </p:cNvPr>
          <p:cNvSpPr txBox="1"/>
          <p:nvPr/>
        </p:nvSpPr>
        <p:spPr>
          <a:xfrm>
            <a:off x="443567" y="1861016"/>
            <a:ext cx="591252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2400" b="1">
                <a:solidFill>
                  <a:schemeClr val="dk1"/>
                </a:solidFill>
                <a:latin typeface="Montserrat"/>
                <a:cs typeface="Arial"/>
              </a:rPr>
              <a:t>I</a:t>
            </a:r>
            <a:r>
              <a:rPr lang="en-US" sz="2400" b="1">
                <a:solidFill>
                  <a:schemeClr val="dk1"/>
                </a:solidFill>
                <a:latin typeface="Montserrat"/>
                <a:cs typeface="Arial"/>
              </a:rPr>
              <a:t>m</a:t>
            </a:r>
            <a:r>
              <a:rPr lang="en" sz="2400" b="1">
                <a:solidFill>
                  <a:schemeClr val="dk1"/>
                </a:solidFill>
                <a:latin typeface="Montserrat"/>
                <a:cs typeface="Arial"/>
              </a:rPr>
              <a:t>pacts:</a:t>
            </a:r>
          </a:p>
          <a:p>
            <a:pPr algn="ctr"/>
            <a:endParaRPr lang="en" sz="2400" b="1">
              <a:solidFill>
                <a:schemeClr val="dk1"/>
              </a:solidFill>
              <a:latin typeface="Montserrat"/>
              <a:cs typeface="Arial"/>
            </a:endParaRPr>
          </a:p>
          <a:p>
            <a:pPr marL="171450" indent="-171450">
              <a:buFont typeface="Arial"/>
              <a:buChar char="•"/>
            </a:pPr>
            <a:r>
              <a:rPr lang="en-US">
                <a:solidFill>
                  <a:srgbClr val="212121"/>
                </a:solidFill>
                <a:latin typeface="Montserrat"/>
                <a:cs typeface="Segoe UI"/>
              </a:rPr>
              <a:t>Participants described changes in their production practices, including:</a:t>
            </a:r>
          </a:p>
          <a:p>
            <a:pPr marL="628650" lvl="1" indent="-171450">
              <a:buFont typeface="Arial"/>
              <a:buChar char="•"/>
            </a:pPr>
            <a:r>
              <a:rPr lang="en-US">
                <a:solidFill>
                  <a:srgbClr val="212121"/>
                </a:solidFill>
                <a:latin typeface="Montserrat"/>
                <a:cs typeface="Segoe UI"/>
              </a:rPr>
              <a:t>Widening rows to accommodate water</a:t>
            </a:r>
          </a:p>
          <a:p>
            <a:pPr marL="628650" lvl="1" indent="-171450">
              <a:buFont typeface="Arial"/>
              <a:buChar char="•"/>
            </a:pPr>
            <a:r>
              <a:rPr lang="en-US">
                <a:solidFill>
                  <a:srgbClr val="212121"/>
                </a:solidFill>
                <a:latin typeface="Montserrat"/>
                <a:cs typeface="Segoe UI"/>
              </a:rPr>
              <a:t>Changing the types of plants grown no-till farming</a:t>
            </a:r>
          </a:p>
          <a:p>
            <a:pPr marL="628650" lvl="1" indent="-171450">
              <a:buFont typeface="Arial"/>
              <a:buChar char="•"/>
            </a:pPr>
            <a:r>
              <a:rPr lang="en-US">
                <a:solidFill>
                  <a:srgbClr val="212121"/>
                </a:solidFill>
                <a:latin typeface="Montserrat"/>
                <a:cs typeface="Segoe UI"/>
              </a:rPr>
              <a:t>Use of row covers, vertical growing, and hydroponic growing </a:t>
            </a:r>
          </a:p>
          <a:p>
            <a:pPr marL="628650" lvl="1" indent="-171450">
              <a:buFont typeface="Arial"/>
              <a:buChar char="•"/>
            </a:pPr>
            <a:r>
              <a:rPr lang="en-US">
                <a:solidFill>
                  <a:srgbClr val="212121"/>
                </a:solidFill>
                <a:latin typeface="Montserrat"/>
                <a:cs typeface="Segoe UI"/>
              </a:rPr>
              <a:t>Companion planting to defend against pests.</a:t>
            </a:r>
          </a:p>
          <a:p>
            <a:endParaRPr lang="en-US" sz="2400" b="1">
              <a:latin typeface="Montserrat"/>
              <a:cs typeface="Arial"/>
            </a:endParaRPr>
          </a:p>
        </p:txBody>
      </p:sp>
      <p:sp>
        <p:nvSpPr>
          <p:cNvPr id="6" name="TextBox 5">
            <a:extLst>
              <a:ext uri="{FF2B5EF4-FFF2-40B4-BE49-F238E27FC236}">
                <a16:creationId xmlns:a16="http://schemas.microsoft.com/office/drawing/2014/main" id="{DB383386-D148-6EF4-9497-967C366B9E07}"/>
              </a:ext>
            </a:extLst>
          </p:cNvPr>
          <p:cNvSpPr txBox="1"/>
          <p:nvPr/>
        </p:nvSpPr>
        <p:spPr>
          <a:xfrm>
            <a:off x="7471955" y="1999515"/>
            <a:ext cx="3588042" cy="3139321"/>
          </a:xfrm>
          <a:prstGeom prst="rect">
            <a:avLst/>
          </a:prstGeom>
          <a:noFill/>
        </p:spPr>
        <p:txBody>
          <a:bodyPr wrap="square" rtlCol="0">
            <a:spAutoFit/>
          </a:bodyPr>
          <a:lstStyle/>
          <a:p>
            <a:pPr algn="ctr"/>
            <a:r>
              <a:rPr lang="en-US" i="1">
                <a:latin typeface="Montserrat" pitchFamily="2" charset="77"/>
              </a:rPr>
              <a:t> “That's what I'm doing now [taking care of the soil], conserving, protecting, trying to take care of what we have because </a:t>
            </a:r>
            <a:r>
              <a:rPr lang="en-US" b="1" i="1">
                <a:latin typeface="Montserrat" pitchFamily="2" charset="77"/>
              </a:rPr>
              <a:t>I realized we've got to have soil</a:t>
            </a:r>
            <a:r>
              <a:rPr lang="en-US" i="1">
                <a:latin typeface="Montserrat" pitchFamily="2" charset="77"/>
              </a:rPr>
              <a:t>. We've got to have it, because that's the live thing and that's how we get plants, trees, everything." </a:t>
            </a:r>
          </a:p>
          <a:p>
            <a:pPr algn="ctr"/>
            <a:endParaRPr lang="en-US" i="1">
              <a:latin typeface="Montserrat" pitchFamily="2" charset="77"/>
            </a:endParaRPr>
          </a:p>
          <a:p>
            <a:pPr algn="ctr"/>
            <a:r>
              <a:rPr lang="en-US" i="1">
                <a:latin typeface="Montserrat" pitchFamily="2" charset="77"/>
              </a:rPr>
              <a:t>- Participant </a:t>
            </a:r>
            <a:r>
              <a:rPr lang="en-US"/>
              <a:t> </a:t>
            </a:r>
          </a:p>
        </p:txBody>
      </p:sp>
      <p:pic>
        <p:nvPicPr>
          <p:cNvPr id="9" name="Audio 8">
            <a:hlinkClick r:id="" action="ppaction://media"/>
            <a:extLst>
              <a:ext uri="{FF2B5EF4-FFF2-40B4-BE49-F238E27FC236}">
                <a16:creationId xmlns:a16="http://schemas.microsoft.com/office/drawing/2014/main" id="{21472EC9-DADE-85BE-83DA-06FB68A5014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6322354"/>
      </p:ext>
    </p:extLst>
  </p:cSld>
  <p:clrMapOvr>
    <a:masterClrMapping/>
  </p:clrMapOvr>
  <mc:AlternateContent xmlns:mc="http://schemas.openxmlformats.org/markup-compatibility/2006">
    <mc:Choice xmlns:p14="http://schemas.microsoft.com/office/powerpoint/2010/main" Requires="p14">
      <p:transition spd="slow" p14:dur="2000" advTm="39098"/>
    </mc:Choice>
    <mc:Fallback>
      <p:transition spd="slow" advTm="39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54ED70AB-D8E1-BCB8-D1C0-E1422BC6FF7F}"/>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725031" y="75588"/>
            <a:ext cx="10419917" cy="1033669"/>
          </a:xfrm>
        </p:spPr>
        <p:txBody>
          <a:bodyPr>
            <a:normAutofit fontScale="90000"/>
          </a:bodyPr>
          <a:lstStyle/>
          <a:p>
            <a:r>
              <a:rPr lang="en-US" sz="4000" dirty="0">
                <a:latin typeface="Montserrat"/>
                <a:cs typeface="Arial"/>
              </a:rPr>
              <a:t>Example 2: AFT WOMEN</a:t>
            </a:r>
            <a:r>
              <a:rPr lang="en-US" sz="4000" b="1" dirty="0">
                <a:latin typeface="Montserrat"/>
                <a:cs typeface="Arial"/>
              </a:rPr>
              <a:t> FOR THE LAND SOUTHEAST COHORT</a:t>
            </a:r>
            <a:endParaRPr lang="en-US" sz="4000" b="1" dirty="0">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12" name="TextBox 11">
            <a:extLst>
              <a:ext uri="{FF2B5EF4-FFF2-40B4-BE49-F238E27FC236}">
                <a16:creationId xmlns:a16="http://schemas.microsoft.com/office/drawing/2014/main" id="{30A005AD-7320-90BE-65D3-88E1EB1136E5}"/>
              </a:ext>
            </a:extLst>
          </p:cNvPr>
          <p:cNvSpPr txBox="1"/>
          <p:nvPr/>
        </p:nvSpPr>
        <p:spPr>
          <a:xfrm>
            <a:off x="870855" y="1694541"/>
            <a:ext cx="447403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Montserrat"/>
              </a:rPr>
              <a:t>PEER COMMUNITY:</a:t>
            </a:r>
          </a:p>
          <a:p>
            <a:pPr marL="342900" indent="-342900">
              <a:buFont typeface="Arial" panose="020B0604020202020204" pitchFamily="34" charset="0"/>
              <a:buChar char="•"/>
            </a:pPr>
            <a:r>
              <a:rPr lang="en-US" sz="2000" dirty="0">
                <a:latin typeface="Montserrat Light"/>
              </a:rPr>
              <a:t>30 black women farmers and landowners located throughout North Carolina</a:t>
            </a:r>
          </a:p>
          <a:p>
            <a:pPr marL="342900" indent="-342900">
              <a:buFont typeface="Arial" panose="020B0604020202020204" pitchFamily="34" charset="0"/>
              <a:buChar char="•"/>
            </a:pPr>
            <a:r>
              <a:rPr lang="en-US" sz="2000" dirty="0">
                <a:latin typeface="Montserrat Light"/>
              </a:rPr>
              <a:t>Common interest in climate change adaptation and improving soil health on their land</a:t>
            </a:r>
          </a:p>
          <a:p>
            <a:pPr marL="342900" indent="-342900">
              <a:buFont typeface="Arial" panose="020B0604020202020204" pitchFamily="34" charset="0"/>
              <a:buChar char="•"/>
            </a:pPr>
            <a:endParaRPr lang="en-US" sz="2000">
              <a:latin typeface="Montserrat Light" panose="00000400000000000000" pitchFamily="2" charset="0"/>
            </a:endParaRPr>
          </a:p>
          <a:p>
            <a:endParaRPr lang="en-US" b="1">
              <a:latin typeface="Neue Haas Grotesk Text Pro"/>
            </a:endParaRPr>
          </a:p>
        </p:txBody>
      </p:sp>
      <p:pic>
        <p:nvPicPr>
          <p:cNvPr id="5" name="Picture 4" descr="A group of people sitting in chairs&#10;&#10;Description automatically generated">
            <a:extLst>
              <a:ext uri="{FF2B5EF4-FFF2-40B4-BE49-F238E27FC236}">
                <a16:creationId xmlns:a16="http://schemas.microsoft.com/office/drawing/2014/main" id="{80D6D4F0-088F-0C51-D179-32153A966E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75659" y="1894596"/>
            <a:ext cx="6516341" cy="4345675"/>
          </a:xfrm>
          <a:prstGeom prst="rect">
            <a:avLst/>
          </a:prstGeom>
        </p:spPr>
      </p:pic>
      <p:sp>
        <p:nvSpPr>
          <p:cNvPr id="3" name="TextBox 2">
            <a:extLst>
              <a:ext uri="{FF2B5EF4-FFF2-40B4-BE49-F238E27FC236}">
                <a16:creationId xmlns:a16="http://schemas.microsoft.com/office/drawing/2014/main" id="{346AC460-9FEC-1C44-53BE-29CEA4117BAC}"/>
              </a:ext>
            </a:extLst>
          </p:cNvPr>
          <p:cNvSpPr txBox="1"/>
          <p:nvPr/>
        </p:nvSpPr>
        <p:spPr>
          <a:xfrm>
            <a:off x="8924144" y="5749714"/>
            <a:ext cx="3267856" cy="461665"/>
          </a:xfrm>
          <a:prstGeom prst="rect">
            <a:avLst/>
          </a:prstGeom>
          <a:noFill/>
        </p:spPr>
        <p:txBody>
          <a:bodyPr wrap="square" rtlCol="0">
            <a:spAutoFit/>
          </a:bodyPr>
          <a:lstStyle/>
          <a:p>
            <a:r>
              <a:rPr lang="en-US" sz="1200" dirty="0">
                <a:solidFill>
                  <a:schemeClr val="bg1"/>
                </a:solidFill>
              </a:rPr>
              <a:t>North Carolina Women for the Land Cohort</a:t>
            </a:r>
          </a:p>
          <a:p>
            <a:r>
              <a:rPr lang="en-US" sz="1200" dirty="0">
                <a:solidFill>
                  <a:schemeClr val="bg1"/>
                </a:solidFill>
              </a:rPr>
              <a:t>Photo Credit: Rebecca </a:t>
            </a:r>
            <a:r>
              <a:rPr lang="en-US" sz="1200" dirty="0" err="1">
                <a:solidFill>
                  <a:schemeClr val="bg1"/>
                </a:solidFill>
              </a:rPr>
              <a:t>Drobis</a:t>
            </a:r>
            <a:endParaRPr lang="en-US" sz="1200" dirty="0">
              <a:solidFill>
                <a:schemeClr val="bg1"/>
              </a:solidFill>
            </a:endParaRPr>
          </a:p>
        </p:txBody>
      </p:sp>
      <p:pic>
        <p:nvPicPr>
          <p:cNvPr id="8" name="Audio 7">
            <a:hlinkClick r:id="" action="ppaction://media"/>
            <a:extLst>
              <a:ext uri="{FF2B5EF4-FFF2-40B4-BE49-F238E27FC236}">
                <a16:creationId xmlns:a16="http://schemas.microsoft.com/office/drawing/2014/main" id="{B9D29B92-4DC5-C1D0-23ED-B5749383B39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9172036"/>
      </p:ext>
    </p:extLst>
  </p:cSld>
  <p:clrMapOvr>
    <a:masterClrMapping/>
  </p:clrMapOvr>
  <mc:AlternateContent xmlns:mc="http://schemas.openxmlformats.org/markup-compatibility/2006">
    <mc:Choice xmlns:p14="http://schemas.microsoft.com/office/powerpoint/2010/main" Requires="p14">
      <p:transition spd="slow" p14:dur="2000" advTm="23689"/>
    </mc:Choice>
    <mc:Fallback>
      <p:transition spd="slow" advTm="2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alphaModFix amt="3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54ED70AB-D8E1-BCB8-D1C0-E1422BC6FF7F}"/>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725031" y="75588"/>
            <a:ext cx="10419917" cy="1033669"/>
          </a:xfrm>
        </p:spPr>
        <p:txBody>
          <a:bodyPr>
            <a:normAutofit fontScale="90000"/>
          </a:bodyPr>
          <a:lstStyle/>
          <a:p>
            <a:r>
              <a:rPr lang="en-US" sz="4000" dirty="0">
                <a:latin typeface="Montserrat"/>
                <a:cs typeface="Arial"/>
              </a:rPr>
              <a:t>Example 2: AFT WOMEN</a:t>
            </a:r>
            <a:r>
              <a:rPr lang="en-US" sz="4000" b="1" dirty="0">
                <a:latin typeface="Montserrat"/>
                <a:cs typeface="Arial"/>
              </a:rPr>
              <a:t> FOR THE LAND SOUTHEAST COHORT</a:t>
            </a:r>
            <a:endParaRPr lang="en-US" sz="4000" b="1" dirty="0">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9" name="TextBox 8">
            <a:extLst>
              <a:ext uri="{FF2B5EF4-FFF2-40B4-BE49-F238E27FC236}">
                <a16:creationId xmlns:a16="http://schemas.microsoft.com/office/drawing/2014/main" id="{10E0EBCE-9D15-A336-8C1D-F0A78B209EA6}"/>
              </a:ext>
            </a:extLst>
          </p:cNvPr>
          <p:cNvSpPr txBox="1"/>
          <p:nvPr/>
        </p:nvSpPr>
        <p:spPr>
          <a:xfrm>
            <a:off x="968827" y="2255762"/>
            <a:ext cx="827261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Montserrat"/>
              </a:rPr>
              <a:t>LEADERSHIP: </a:t>
            </a:r>
          </a:p>
          <a:p>
            <a:endParaRPr lang="en-US" sz="2000" b="1">
              <a:latin typeface="Montserrat"/>
            </a:endParaRPr>
          </a:p>
          <a:p>
            <a:pPr marL="342900" indent="-342900" algn="l">
              <a:buFont typeface="Arial" panose="020B0604020202020204" pitchFamily="34" charset="0"/>
              <a:buChar char="•"/>
            </a:pPr>
            <a:r>
              <a:rPr lang="en-US" sz="2000">
                <a:latin typeface="Montserrat"/>
              </a:rPr>
              <a:t>Led by AFT staff in partnership with local service providers </a:t>
            </a:r>
          </a:p>
          <a:p>
            <a:pPr marL="342900" indent="-342900">
              <a:buFont typeface="Arial" panose="020B0604020202020204" pitchFamily="34" charset="0"/>
              <a:buChar char="•"/>
            </a:pPr>
            <a:r>
              <a:rPr lang="en-US" sz="2000">
                <a:latin typeface="Montserrat"/>
              </a:rPr>
              <a:t>Advisory Committee to assist in recruiting and selecting participants</a:t>
            </a:r>
          </a:p>
          <a:p>
            <a:pPr marL="342900" indent="-342900">
              <a:buFont typeface="Arial" panose="020B0604020202020204" pitchFamily="34" charset="0"/>
              <a:buChar char="•"/>
            </a:pPr>
            <a:r>
              <a:rPr lang="en-US" sz="2000">
                <a:latin typeface="Montserrat"/>
              </a:rPr>
              <a:t>Regional Climate and Soil Health Advisors co-led educational sessions</a:t>
            </a:r>
          </a:p>
        </p:txBody>
      </p:sp>
      <p:pic>
        <p:nvPicPr>
          <p:cNvPr id="6" name="Audio 5">
            <a:hlinkClick r:id="" action="ppaction://media"/>
            <a:extLst>
              <a:ext uri="{FF2B5EF4-FFF2-40B4-BE49-F238E27FC236}">
                <a16:creationId xmlns:a16="http://schemas.microsoft.com/office/drawing/2014/main" id="{DC8B7EA2-29E9-13A3-A5C5-A721009F662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0960864"/>
      </p:ext>
    </p:extLst>
  </p:cSld>
  <p:clrMapOvr>
    <a:masterClrMapping/>
  </p:clrMapOvr>
  <mc:AlternateContent xmlns:mc="http://schemas.openxmlformats.org/markup-compatibility/2006">
    <mc:Choice xmlns:p14="http://schemas.microsoft.com/office/powerpoint/2010/main" Requires="p14">
      <p:transition spd="slow" p14:dur="2000" advTm="26021"/>
    </mc:Choice>
    <mc:Fallback>
      <p:transition spd="slow" advTm="26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DB7F5-9778-0CFE-3F4A-C6F47AA241C0}"/>
            </a:ext>
          </a:extLst>
        </p:cNvPr>
        <p:cNvGrpSpPr/>
        <p:nvPr/>
      </p:nvGrpSpPr>
      <p:grpSpPr>
        <a:xfrm>
          <a:off x="0" y="0"/>
          <a:ext cx="0" cy="0"/>
          <a:chOff x="0" y="0"/>
          <a:chExt cx="0" cy="0"/>
        </a:xfrm>
      </p:grpSpPr>
      <p:pic>
        <p:nvPicPr>
          <p:cNvPr id="7" name="Picture Placeholder 6" descr="A group of people sitting in a circle&#10;&#10;Description automatically generated">
            <a:extLst>
              <a:ext uri="{FF2B5EF4-FFF2-40B4-BE49-F238E27FC236}">
                <a16:creationId xmlns:a16="http://schemas.microsoft.com/office/drawing/2014/main" id="{B2C11983-BD11-BB65-F2AD-1596DE76E368}"/>
              </a:ext>
            </a:extLst>
          </p:cNvPr>
          <p:cNvPicPr>
            <a:picLocks noGrp="1" noChangeAspect="1"/>
          </p:cNvPicPr>
          <p:nvPr>
            <p:ph type="pic" sz="quarter" idx="10"/>
          </p:nvPr>
        </p:nvPicPr>
        <p:blipFill>
          <a:blip r:embed="rId5" cstate="screen">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171C9850-DD63-DE2B-74A4-DF8B4AE7A186}"/>
              </a:ext>
            </a:extLst>
          </p:cNvPr>
          <p:cNvSpPr>
            <a:spLocks noGrp="1"/>
          </p:cNvSpPr>
          <p:nvPr>
            <p:ph type="title"/>
          </p:nvPr>
        </p:nvSpPr>
        <p:spPr>
          <a:xfrm>
            <a:off x="2058160" y="2043193"/>
            <a:ext cx="8075680" cy="1028579"/>
          </a:xfrm>
        </p:spPr>
        <p:txBody>
          <a:bodyPr/>
          <a:lstStyle/>
          <a:p>
            <a:r>
              <a:rPr lang="en-US" b="1">
                <a:solidFill>
                  <a:schemeClr val="bg1"/>
                </a:solidFill>
                <a:latin typeface="Montserrat" pitchFamily="2" charset="77"/>
              </a:rPr>
              <a:t>WHAT CAN PEER NETWORKS LOOK LIKE?</a:t>
            </a:r>
          </a:p>
        </p:txBody>
      </p:sp>
      <p:sp>
        <p:nvSpPr>
          <p:cNvPr id="2" name="TextBox 1">
            <a:extLst>
              <a:ext uri="{FF2B5EF4-FFF2-40B4-BE49-F238E27FC236}">
                <a16:creationId xmlns:a16="http://schemas.microsoft.com/office/drawing/2014/main" id="{15C7038C-C676-FA87-3E86-F0CAB0E823F8}"/>
              </a:ext>
            </a:extLst>
          </p:cNvPr>
          <p:cNvSpPr txBox="1"/>
          <p:nvPr/>
        </p:nvSpPr>
        <p:spPr>
          <a:xfrm>
            <a:off x="8724275" y="5904210"/>
            <a:ext cx="3267856" cy="461665"/>
          </a:xfrm>
          <a:prstGeom prst="rect">
            <a:avLst/>
          </a:prstGeom>
          <a:noFill/>
        </p:spPr>
        <p:txBody>
          <a:bodyPr wrap="square" rtlCol="0">
            <a:spAutoFit/>
          </a:bodyPr>
          <a:lstStyle/>
          <a:p>
            <a:r>
              <a:rPr lang="en-US" sz="1200" dirty="0">
                <a:solidFill>
                  <a:schemeClr val="bg1"/>
                </a:solidFill>
              </a:rPr>
              <a:t>North Carolina Women for the Land Cohort</a:t>
            </a:r>
          </a:p>
          <a:p>
            <a:r>
              <a:rPr lang="en-US" sz="1200" dirty="0">
                <a:solidFill>
                  <a:schemeClr val="bg1"/>
                </a:solidFill>
              </a:rPr>
              <a:t>Photo Credit: Rebecca </a:t>
            </a:r>
            <a:r>
              <a:rPr lang="en-US" sz="1200" dirty="0" err="1">
                <a:solidFill>
                  <a:schemeClr val="bg1"/>
                </a:solidFill>
              </a:rPr>
              <a:t>Drobis</a:t>
            </a:r>
            <a:endParaRPr lang="en-US" sz="1200" dirty="0">
              <a:solidFill>
                <a:schemeClr val="bg1"/>
              </a:solidFill>
            </a:endParaRPr>
          </a:p>
        </p:txBody>
      </p:sp>
      <p:pic>
        <p:nvPicPr>
          <p:cNvPr id="8" name="Audio 7">
            <a:hlinkClick r:id="" action="ppaction://media"/>
            <a:extLst>
              <a:ext uri="{FF2B5EF4-FFF2-40B4-BE49-F238E27FC236}">
                <a16:creationId xmlns:a16="http://schemas.microsoft.com/office/drawing/2014/main" id="{EF45015C-C0B7-666F-8D9E-DF39A93745A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8043277"/>
      </p:ext>
    </p:extLst>
  </p:cSld>
  <p:clrMapOvr>
    <a:masterClrMapping/>
  </p:clrMapOvr>
  <mc:AlternateContent xmlns:mc="http://schemas.openxmlformats.org/markup-compatibility/2006">
    <mc:Choice xmlns:p14="http://schemas.microsoft.com/office/powerpoint/2010/main" Requires="p14">
      <p:transition spd="slow" p14:dur="2000" advTm="16476"/>
    </mc:Choice>
    <mc:Fallback>
      <p:transition spd="slow" advTm="1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54ED70AB-D8E1-BCB8-D1C0-E1422BC6FF7F}"/>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725031" y="75588"/>
            <a:ext cx="10419917" cy="1033669"/>
          </a:xfrm>
        </p:spPr>
        <p:txBody>
          <a:bodyPr>
            <a:normAutofit fontScale="90000"/>
          </a:bodyPr>
          <a:lstStyle/>
          <a:p>
            <a:r>
              <a:rPr lang="en-US" sz="4000" dirty="0">
                <a:latin typeface="Montserrat"/>
                <a:cs typeface="Arial"/>
              </a:rPr>
              <a:t>Example 2: AFT WOMEN</a:t>
            </a:r>
            <a:r>
              <a:rPr lang="en-US" sz="4000" b="1" dirty="0">
                <a:latin typeface="Montserrat"/>
                <a:cs typeface="Arial"/>
              </a:rPr>
              <a:t> FOR THE LAND SOUTHEAST COHORT</a:t>
            </a:r>
            <a:endParaRPr lang="en-US" sz="4000" b="1" dirty="0">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10" name="TextBox 9">
            <a:extLst>
              <a:ext uri="{FF2B5EF4-FFF2-40B4-BE49-F238E27FC236}">
                <a16:creationId xmlns:a16="http://schemas.microsoft.com/office/drawing/2014/main" id="{B333DA7E-2E5E-5931-1E0D-D37E3FEEEDEA}"/>
              </a:ext>
            </a:extLst>
          </p:cNvPr>
          <p:cNvSpPr txBox="1"/>
          <p:nvPr/>
        </p:nvSpPr>
        <p:spPr>
          <a:xfrm>
            <a:off x="936168" y="1722515"/>
            <a:ext cx="59334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Montserrat"/>
              </a:rPr>
              <a:t>EDUCATIONAL EVENTS:</a:t>
            </a:r>
          </a:p>
          <a:p>
            <a:pPr marL="342900" indent="-342900">
              <a:buFont typeface="Arial" panose="020B0604020202020204" pitchFamily="34" charset="0"/>
              <a:buChar char="•"/>
            </a:pPr>
            <a:r>
              <a:rPr lang="en-US" sz="2000">
                <a:latin typeface="Montserrat Light" panose="00000400000000000000" pitchFamily="2" charset="0"/>
              </a:rPr>
              <a:t>8 sessions held over one year</a:t>
            </a:r>
          </a:p>
          <a:p>
            <a:pPr marL="342900" indent="-342900">
              <a:buFont typeface="Arial" panose="020B0604020202020204" pitchFamily="34" charset="0"/>
              <a:buChar char="•"/>
            </a:pPr>
            <a:r>
              <a:rPr lang="en-US" sz="2000">
                <a:latin typeface="Montserrat Light" panose="00000400000000000000" pitchFamily="2" charset="0"/>
              </a:rPr>
              <a:t>Sessions built upon knowledge gained</a:t>
            </a:r>
          </a:p>
          <a:p>
            <a:pPr marL="342900" indent="-342900">
              <a:buFont typeface="Arial" panose="020B0604020202020204" pitchFamily="34" charset="0"/>
              <a:buChar char="•"/>
            </a:pPr>
            <a:r>
              <a:rPr lang="en-US" sz="2000">
                <a:latin typeface="Montserrat Light" panose="00000400000000000000" pitchFamily="2" charset="0"/>
              </a:rPr>
              <a:t>Primarily virtual, but in-person gatherings at the beginning and end of the session to build community</a:t>
            </a:r>
          </a:p>
        </p:txBody>
      </p:sp>
      <p:sp>
        <p:nvSpPr>
          <p:cNvPr id="11" name="TextBox 10">
            <a:extLst>
              <a:ext uri="{FF2B5EF4-FFF2-40B4-BE49-F238E27FC236}">
                <a16:creationId xmlns:a16="http://schemas.microsoft.com/office/drawing/2014/main" id="{4051A567-F349-23A7-42BE-3764327CC9DB}"/>
              </a:ext>
            </a:extLst>
          </p:cNvPr>
          <p:cNvSpPr txBox="1"/>
          <p:nvPr/>
        </p:nvSpPr>
        <p:spPr>
          <a:xfrm>
            <a:off x="936168" y="4099436"/>
            <a:ext cx="593343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Montserrat"/>
              </a:rPr>
              <a:t>OUTREACH:</a:t>
            </a:r>
          </a:p>
          <a:p>
            <a:pPr marL="342900" indent="-342900" algn="l">
              <a:buFont typeface="Arial" panose="020B0604020202020204" pitchFamily="34" charset="0"/>
              <a:buChar char="•"/>
            </a:pPr>
            <a:r>
              <a:rPr lang="en-US" sz="2000">
                <a:latin typeface="Montserrat Light" panose="00000400000000000000" pitchFamily="2" charset="0"/>
              </a:rPr>
              <a:t>Participants were recruited through partners, social media, and word of mouth</a:t>
            </a:r>
          </a:p>
          <a:p>
            <a:pPr marL="342900" indent="-342900" algn="l">
              <a:buFont typeface="Arial" panose="020B0604020202020204" pitchFamily="34" charset="0"/>
              <a:buChar char="•"/>
            </a:pPr>
            <a:r>
              <a:rPr lang="en-US" sz="2000">
                <a:latin typeface="Montserrat Light" panose="00000400000000000000" pitchFamily="2" charset="0"/>
              </a:rPr>
              <a:t>Main communication via email</a:t>
            </a:r>
          </a:p>
        </p:txBody>
      </p:sp>
      <p:pic>
        <p:nvPicPr>
          <p:cNvPr id="5" name="Picture 4" descr="A group of people sitting in chairs&#10;&#10;Description automatically generated">
            <a:extLst>
              <a:ext uri="{FF2B5EF4-FFF2-40B4-BE49-F238E27FC236}">
                <a16:creationId xmlns:a16="http://schemas.microsoft.com/office/drawing/2014/main" id="{F135B0C8-692F-7656-1A20-17027E665C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69605" y="1976965"/>
            <a:ext cx="5322395" cy="3549446"/>
          </a:xfrm>
          <a:prstGeom prst="rect">
            <a:avLst/>
          </a:prstGeom>
        </p:spPr>
      </p:pic>
      <p:sp>
        <p:nvSpPr>
          <p:cNvPr id="3" name="TextBox 2">
            <a:extLst>
              <a:ext uri="{FF2B5EF4-FFF2-40B4-BE49-F238E27FC236}">
                <a16:creationId xmlns:a16="http://schemas.microsoft.com/office/drawing/2014/main" id="{46FBCF41-E38A-3E50-AC5B-230841F7DA2C}"/>
              </a:ext>
            </a:extLst>
          </p:cNvPr>
          <p:cNvSpPr txBox="1"/>
          <p:nvPr/>
        </p:nvSpPr>
        <p:spPr>
          <a:xfrm>
            <a:off x="8924144" y="4961210"/>
            <a:ext cx="3267856" cy="461665"/>
          </a:xfrm>
          <a:prstGeom prst="rect">
            <a:avLst/>
          </a:prstGeom>
          <a:noFill/>
        </p:spPr>
        <p:txBody>
          <a:bodyPr wrap="square" rtlCol="0">
            <a:spAutoFit/>
          </a:bodyPr>
          <a:lstStyle/>
          <a:p>
            <a:r>
              <a:rPr lang="en-US" sz="1200" dirty="0">
                <a:solidFill>
                  <a:schemeClr val="bg1"/>
                </a:solidFill>
              </a:rPr>
              <a:t>North Carolina Women for the Land Cohort</a:t>
            </a:r>
          </a:p>
          <a:p>
            <a:r>
              <a:rPr lang="en-US" sz="1200" dirty="0">
                <a:solidFill>
                  <a:schemeClr val="bg1"/>
                </a:solidFill>
              </a:rPr>
              <a:t>Photo Credit: Rebecca </a:t>
            </a:r>
            <a:r>
              <a:rPr lang="en-US" sz="1200" dirty="0" err="1">
                <a:solidFill>
                  <a:schemeClr val="bg1"/>
                </a:solidFill>
              </a:rPr>
              <a:t>Drobis</a:t>
            </a:r>
            <a:endParaRPr lang="en-US" sz="1200" dirty="0">
              <a:solidFill>
                <a:schemeClr val="bg1"/>
              </a:solidFill>
            </a:endParaRPr>
          </a:p>
        </p:txBody>
      </p:sp>
      <p:pic>
        <p:nvPicPr>
          <p:cNvPr id="8" name="Audio 7">
            <a:hlinkClick r:id="" action="ppaction://media"/>
            <a:extLst>
              <a:ext uri="{FF2B5EF4-FFF2-40B4-BE49-F238E27FC236}">
                <a16:creationId xmlns:a16="http://schemas.microsoft.com/office/drawing/2014/main" id="{42077CB4-BB2D-C9C2-6BFF-BE2CB5AF097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43090766"/>
      </p:ext>
    </p:extLst>
  </p:cSld>
  <p:clrMapOvr>
    <a:masterClrMapping/>
  </p:clrMapOvr>
  <mc:AlternateContent xmlns:mc="http://schemas.openxmlformats.org/markup-compatibility/2006">
    <mc:Choice xmlns:p14="http://schemas.microsoft.com/office/powerpoint/2010/main" Requires="p14">
      <p:transition spd="slow" p14:dur="2000" advTm="26230"/>
    </mc:Choice>
    <mc:Fallback>
      <p:transition spd="slow" advTm="2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3840C19-297B-B1B4-2AE8-2F2404C11F9E}"/>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735917" y="151177"/>
            <a:ext cx="10419917" cy="1033669"/>
          </a:xfrm>
        </p:spPr>
        <p:txBody>
          <a:bodyPr>
            <a:normAutofit fontScale="90000"/>
          </a:bodyPr>
          <a:lstStyle/>
          <a:p>
            <a:r>
              <a:rPr lang="en-US" sz="4000" dirty="0">
                <a:latin typeface="Montserrat"/>
                <a:cs typeface="Arial"/>
              </a:rPr>
              <a:t>Example 2: AFT WOMEN</a:t>
            </a:r>
            <a:r>
              <a:rPr lang="en-US" sz="4000" b="1" dirty="0">
                <a:latin typeface="Montserrat"/>
                <a:cs typeface="Arial"/>
              </a:rPr>
              <a:t> FOR THE LAND SOUTHEAST COHORT</a:t>
            </a:r>
            <a:endParaRPr lang="en-US" sz="4000" b="1" dirty="0">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12" name="TextBox 11">
            <a:extLst>
              <a:ext uri="{FF2B5EF4-FFF2-40B4-BE49-F238E27FC236}">
                <a16:creationId xmlns:a16="http://schemas.microsoft.com/office/drawing/2014/main" id="{30A005AD-7320-90BE-65D3-88E1EB1136E5}"/>
              </a:ext>
            </a:extLst>
          </p:cNvPr>
          <p:cNvSpPr txBox="1"/>
          <p:nvPr/>
        </p:nvSpPr>
        <p:spPr>
          <a:xfrm>
            <a:off x="735917" y="2079186"/>
            <a:ext cx="3653203"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Montserrat"/>
              </a:rPr>
              <a:t>SUCCESSION PLAN:</a:t>
            </a:r>
          </a:p>
          <a:p>
            <a:pPr marL="342900" indent="-342900">
              <a:buFont typeface="Arial" panose="020B0604020202020204" pitchFamily="34" charset="0"/>
              <a:buChar char="•"/>
            </a:pPr>
            <a:r>
              <a:rPr lang="en-US" sz="2000">
                <a:latin typeface="Montserrat Light"/>
              </a:rPr>
              <a:t>This project was grant-funded and formal training ended after one year</a:t>
            </a:r>
          </a:p>
          <a:p>
            <a:pPr marL="342900" indent="-342900">
              <a:buFont typeface="Arial" panose="020B0604020202020204" pitchFamily="34" charset="0"/>
              <a:buChar char="•"/>
            </a:pPr>
            <a:r>
              <a:rPr lang="en-US" sz="2000">
                <a:latin typeface="Montserrat Light"/>
              </a:rPr>
              <a:t>But community connections and informal networking continued virtually after the project was completed</a:t>
            </a:r>
          </a:p>
          <a:p>
            <a:endParaRPr lang="en-US"/>
          </a:p>
        </p:txBody>
      </p:sp>
      <p:pic>
        <p:nvPicPr>
          <p:cNvPr id="6" name="Picture 5" descr="A person in a garden&#10;&#10;Description automatically generated">
            <a:extLst>
              <a:ext uri="{FF2B5EF4-FFF2-40B4-BE49-F238E27FC236}">
                <a16:creationId xmlns:a16="http://schemas.microsoft.com/office/drawing/2014/main" id="{5A266C5D-1F83-EBF2-CCF9-72A146DA81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9120" y="1154749"/>
            <a:ext cx="7802880" cy="5200650"/>
          </a:xfrm>
          <a:prstGeom prst="rect">
            <a:avLst/>
          </a:prstGeom>
        </p:spPr>
      </p:pic>
      <p:sp>
        <p:nvSpPr>
          <p:cNvPr id="5" name="TextBox 4">
            <a:extLst>
              <a:ext uri="{FF2B5EF4-FFF2-40B4-BE49-F238E27FC236}">
                <a16:creationId xmlns:a16="http://schemas.microsoft.com/office/drawing/2014/main" id="{A15869A8-490A-AE2E-83F2-66AC59972D6F}"/>
              </a:ext>
            </a:extLst>
          </p:cNvPr>
          <p:cNvSpPr txBox="1"/>
          <p:nvPr/>
        </p:nvSpPr>
        <p:spPr>
          <a:xfrm>
            <a:off x="8724275" y="5904210"/>
            <a:ext cx="3267856" cy="461665"/>
          </a:xfrm>
          <a:prstGeom prst="rect">
            <a:avLst/>
          </a:prstGeom>
          <a:noFill/>
        </p:spPr>
        <p:txBody>
          <a:bodyPr wrap="square" rtlCol="0">
            <a:spAutoFit/>
          </a:bodyPr>
          <a:lstStyle/>
          <a:p>
            <a:r>
              <a:rPr lang="en-US" sz="1200" dirty="0">
                <a:solidFill>
                  <a:schemeClr val="bg1"/>
                </a:solidFill>
              </a:rPr>
              <a:t>North Carolina Women for the Land Cohort</a:t>
            </a:r>
          </a:p>
          <a:p>
            <a:r>
              <a:rPr lang="en-US" sz="1200" dirty="0">
                <a:solidFill>
                  <a:schemeClr val="bg1"/>
                </a:solidFill>
              </a:rPr>
              <a:t>Photo Credit: Rebecca </a:t>
            </a:r>
            <a:r>
              <a:rPr lang="en-US" sz="1200" dirty="0" err="1">
                <a:solidFill>
                  <a:schemeClr val="bg1"/>
                </a:solidFill>
              </a:rPr>
              <a:t>Drobis</a:t>
            </a:r>
            <a:endParaRPr lang="en-US" sz="1200" dirty="0">
              <a:solidFill>
                <a:schemeClr val="bg1"/>
              </a:solidFill>
            </a:endParaRPr>
          </a:p>
        </p:txBody>
      </p:sp>
      <p:pic>
        <p:nvPicPr>
          <p:cNvPr id="9" name="Audio 8">
            <a:hlinkClick r:id="" action="ppaction://media"/>
            <a:extLst>
              <a:ext uri="{FF2B5EF4-FFF2-40B4-BE49-F238E27FC236}">
                <a16:creationId xmlns:a16="http://schemas.microsoft.com/office/drawing/2014/main" id="{80C33A7F-AE74-8614-3C6A-C86BE30BF22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8675352"/>
      </p:ext>
    </p:extLst>
  </p:cSld>
  <p:clrMapOvr>
    <a:masterClrMapping/>
  </p:clrMapOvr>
  <mc:AlternateContent xmlns:mc="http://schemas.openxmlformats.org/markup-compatibility/2006">
    <mc:Choice xmlns:p14="http://schemas.microsoft.com/office/powerpoint/2010/main" Requires="p14">
      <p:transition spd="slow" p14:dur="2000" advTm="18071"/>
    </mc:Choice>
    <mc:Fallback>
      <p:transition spd="slow" advTm="18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52D74F-FC78-C25B-D1B8-5355DB77EAD9}"/>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640079" y="151177"/>
            <a:ext cx="10419917" cy="1033669"/>
          </a:xfrm>
        </p:spPr>
        <p:txBody>
          <a:bodyPr>
            <a:normAutofit fontScale="90000"/>
          </a:bodyPr>
          <a:lstStyle/>
          <a:p>
            <a:r>
              <a:rPr lang="en-US" sz="4000" dirty="0">
                <a:latin typeface="Montserrat"/>
                <a:cs typeface="Arial"/>
              </a:rPr>
              <a:t>Example 2: AFT WOMEN</a:t>
            </a:r>
            <a:r>
              <a:rPr lang="en-US" sz="4000" b="1" dirty="0">
                <a:latin typeface="Montserrat"/>
                <a:cs typeface="Arial"/>
              </a:rPr>
              <a:t> FOR THE LAND </a:t>
            </a:r>
            <a:r>
              <a:rPr lang="en-US" sz="4000" dirty="0">
                <a:latin typeface="Montserrat"/>
                <a:cs typeface="Arial"/>
              </a:rPr>
              <a:t>SOUTHEAST</a:t>
            </a:r>
            <a:r>
              <a:rPr lang="en-US" sz="4000" b="1" dirty="0">
                <a:latin typeface="Montserrat"/>
                <a:cs typeface="Arial"/>
              </a:rPr>
              <a:t> COHORT</a:t>
            </a:r>
            <a:endParaRPr lang="en-US" sz="4000" b="1" dirty="0">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TextBox 2">
            <a:extLst>
              <a:ext uri="{FF2B5EF4-FFF2-40B4-BE49-F238E27FC236}">
                <a16:creationId xmlns:a16="http://schemas.microsoft.com/office/drawing/2014/main" id="{DAA03E15-7A77-998C-15F6-1F6AE2DB3B03}"/>
              </a:ext>
            </a:extLst>
          </p:cNvPr>
          <p:cNvSpPr txBox="1"/>
          <p:nvPr/>
        </p:nvSpPr>
        <p:spPr>
          <a:xfrm>
            <a:off x="443567" y="1861016"/>
            <a:ext cx="591252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2400" b="1">
                <a:solidFill>
                  <a:schemeClr val="dk1"/>
                </a:solidFill>
                <a:latin typeface="Montserrat"/>
                <a:cs typeface="Arial"/>
              </a:rPr>
              <a:t>What makes it successful:</a:t>
            </a:r>
          </a:p>
          <a:p>
            <a:pPr algn="ctr"/>
            <a:endParaRPr lang="en" sz="2400" b="1">
              <a:solidFill>
                <a:schemeClr val="dk1"/>
              </a:solidFill>
              <a:latin typeface="Montserrat"/>
              <a:cs typeface="Arial"/>
            </a:endParaRPr>
          </a:p>
          <a:p>
            <a:pPr marL="171450" indent="-171450">
              <a:buFont typeface="Arial"/>
              <a:buChar char="•"/>
            </a:pPr>
            <a:r>
              <a:rPr lang="en">
                <a:solidFill>
                  <a:srgbClr val="212121"/>
                </a:solidFill>
                <a:latin typeface="Montserrat"/>
                <a:cs typeface="Segoe UI"/>
              </a:rPr>
              <a:t>Common goals, common lived experiences</a:t>
            </a:r>
          </a:p>
          <a:p>
            <a:pPr marL="171450" indent="-171450">
              <a:buFont typeface="Arial"/>
              <a:buChar char="•"/>
            </a:pPr>
            <a:r>
              <a:rPr lang="en">
                <a:solidFill>
                  <a:srgbClr val="212121"/>
                </a:solidFill>
                <a:latin typeface="Montserrat"/>
                <a:cs typeface="Segoe UI"/>
              </a:rPr>
              <a:t>U</a:t>
            </a:r>
            <a:r>
              <a:rPr lang="en-US">
                <a:solidFill>
                  <a:srgbClr val="212121"/>
                </a:solidFill>
                <a:latin typeface="Montserrat"/>
                <a:cs typeface="Segoe UI"/>
              </a:rPr>
              <a:t>n</a:t>
            </a:r>
            <a:r>
              <a:rPr lang="en" err="1">
                <a:solidFill>
                  <a:srgbClr val="212121"/>
                </a:solidFill>
                <a:latin typeface="Montserrat"/>
                <a:cs typeface="Segoe UI"/>
              </a:rPr>
              <a:t>derstanding</a:t>
            </a:r>
            <a:r>
              <a:rPr lang="en">
                <a:solidFill>
                  <a:srgbClr val="212121"/>
                </a:solidFill>
                <a:latin typeface="Montserrat"/>
                <a:cs typeface="Segoe UI"/>
              </a:rPr>
              <a:t> of local history </a:t>
            </a:r>
          </a:p>
          <a:p>
            <a:pPr marL="171450" indent="-171450">
              <a:buFont typeface="Arial"/>
              <a:buChar char="•"/>
            </a:pPr>
            <a:r>
              <a:rPr lang="en">
                <a:solidFill>
                  <a:srgbClr val="212121"/>
                </a:solidFill>
                <a:latin typeface="Montserrat"/>
                <a:cs typeface="Segoe UI"/>
              </a:rPr>
              <a:t>Emphasis on belonging alongside technical content</a:t>
            </a:r>
          </a:p>
          <a:p>
            <a:pPr marL="171450" indent="-171450">
              <a:buFont typeface="Arial"/>
              <a:buChar char="•"/>
            </a:pPr>
            <a:r>
              <a:rPr lang="en">
                <a:solidFill>
                  <a:srgbClr val="212121"/>
                </a:solidFill>
                <a:latin typeface="Montserrat"/>
                <a:cs typeface="Segoe UI"/>
              </a:rPr>
              <a:t>Participation, travel, and/or host stipends </a:t>
            </a:r>
            <a:endParaRPr lang="en">
              <a:solidFill>
                <a:srgbClr val="000000"/>
              </a:solidFill>
              <a:latin typeface="Montserrat"/>
              <a:cs typeface="Segoe UI"/>
            </a:endParaRPr>
          </a:p>
          <a:p>
            <a:pPr marL="171450" indent="-171450">
              <a:buFont typeface="Arial"/>
              <a:buChar char="•"/>
            </a:pPr>
            <a:r>
              <a:rPr lang="en">
                <a:solidFill>
                  <a:srgbClr val="212121"/>
                </a:solidFill>
                <a:latin typeface="Montserrat"/>
                <a:cs typeface="Segoe UI"/>
              </a:rPr>
              <a:t>Clear expectations: defined outcomes and value propositions</a:t>
            </a:r>
            <a:endParaRPr lang="en">
              <a:solidFill>
                <a:srgbClr val="000000"/>
              </a:solidFill>
              <a:latin typeface="Montserrat"/>
              <a:cs typeface="Segoe UI"/>
            </a:endParaRPr>
          </a:p>
          <a:p>
            <a:pPr marL="171450" indent="-171450">
              <a:buFont typeface="Arial"/>
              <a:buChar char="•"/>
            </a:pPr>
            <a:r>
              <a:rPr lang="en">
                <a:solidFill>
                  <a:srgbClr val="212121"/>
                </a:solidFill>
                <a:latin typeface="Montserrat"/>
                <a:cs typeface="Segoe UI"/>
              </a:rPr>
              <a:t>Respectful time commitments</a:t>
            </a:r>
          </a:p>
          <a:p>
            <a:pPr marL="171450" indent="-171450">
              <a:buFont typeface="Arial"/>
              <a:buChar char="•"/>
            </a:pPr>
            <a:r>
              <a:rPr lang="en">
                <a:solidFill>
                  <a:srgbClr val="212121"/>
                </a:solidFill>
                <a:latin typeface="Montserrat"/>
                <a:cs typeface="Segoe UI"/>
              </a:rPr>
              <a:t>Engaged partners who support outreach efforts</a:t>
            </a:r>
          </a:p>
          <a:p>
            <a:endParaRPr lang="en-US" sz="2400" b="1">
              <a:latin typeface="Montserrat"/>
              <a:cs typeface="Arial"/>
            </a:endParaRPr>
          </a:p>
        </p:txBody>
      </p:sp>
      <p:pic>
        <p:nvPicPr>
          <p:cNvPr id="7" name="Picture 6" descr="A person driving a tractor&#10;&#10;Description automatically generated">
            <a:extLst>
              <a:ext uri="{FF2B5EF4-FFF2-40B4-BE49-F238E27FC236}">
                <a16:creationId xmlns:a16="http://schemas.microsoft.com/office/drawing/2014/main" id="{5E890686-ECA9-2C3D-7CDE-7B58C0B171C4}"/>
              </a:ext>
            </a:extLst>
          </p:cNvPr>
          <p:cNvPicPr>
            <a:picLocks noChangeAspect="1"/>
          </p:cNvPicPr>
          <p:nvPr/>
        </p:nvPicPr>
        <p:blipFill>
          <a:blip r:embed="rId6"/>
          <a:stretch>
            <a:fillRect/>
          </a:stretch>
        </p:blipFill>
        <p:spPr>
          <a:xfrm>
            <a:off x="6504970" y="2582409"/>
            <a:ext cx="5689297" cy="3773563"/>
          </a:xfrm>
          <a:prstGeom prst="rect">
            <a:avLst/>
          </a:prstGeom>
        </p:spPr>
      </p:pic>
      <p:sp>
        <p:nvSpPr>
          <p:cNvPr id="6" name="TextBox 5">
            <a:extLst>
              <a:ext uri="{FF2B5EF4-FFF2-40B4-BE49-F238E27FC236}">
                <a16:creationId xmlns:a16="http://schemas.microsoft.com/office/drawing/2014/main" id="{D228AC81-01F4-36D1-2602-A15C889C27E6}"/>
              </a:ext>
            </a:extLst>
          </p:cNvPr>
          <p:cNvSpPr txBox="1"/>
          <p:nvPr/>
        </p:nvSpPr>
        <p:spPr>
          <a:xfrm>
            <a:off x="8724275" y="5904210"/>
            <a:ext cx="3267856" cy="461665"/>
          </a:xfrm>
          <a:prstGeom prst="rect">
            <a:avLst/>
          </a:prstGeom>
          <a:noFill/>
        </p:spPr>
        <p:txBody>
          <a:bodyPr wrap="square" rtlCol="0">
            <a:spAutoFit/>
          </a:bodyPr>
          <a:lstStyle/>
          <a:p>
            <a:r>
              <a:rPr lang="en-US" sz="1200" dirty="0">
                <a:solidFill>
                  <a:schemeClr val="bg1"/>
                </a:solidFill>
              </a:rPr>
              <a:t>North Carolina Women for the Land Cohort</a:t>
            </a:r>
          </a:p>
          <a:p>
            <a:r>
              <a:rPr lang="en-US" sz="1200" dirty="0">
                <a:solidFill>
                  <a:schemeClr val="bg1"/>
                </a:solidFill>
              </a:rPr>
              <a:t>Photo Credit: Rebecca </a:t>
            </a:r>
            <a:r>
              <a:rPr lang="en-US" sz="1200" dirty="0" err="1">
                <a:solidFill>
                  <a:schemeClr val="bg1"/>
                </a:solidFill>
              </a:rPr>
              <a:t>Drobis</a:t>
            </a:r>
            <a:endParaRPr lang="en-US" sz="1200" dirty="0">
              <a:solidFill>
                <a:schemeClr val="bg1"/>
              </a:solidFill>
            </a:endParaRPr>
          </a:p>
        </p:txBody>
      </p:sp>
      <p:pic>
        <p:nvPicPr>
          <p:cNvPr id="10" name="Audio 9">
            <a:hlinkClick r:id="" action="ppaction://media"/>
            <a:extLst>
              <a:ext uri="{FF2B5EF4-FFF2-40B4-BE49-F238E27FC236}">
                <a16:creationId xmlns:a16="http://schemas.microsoft.com/office/drawing/2014/main" id="{131F9128-FB14-40AB-10D8-9A0EF5093C5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4205683"/>
      </p:ext>
    </p:extLst>
  </p:cSld>
  <p:clrMapOvr>
    <a:masterClrMapping/>
  </p:clrMapOvr>
  <mc:AlternateContent xmlns:mc="http://schemas.openxmlformats.org/markup-compatibility/2006">
    <mc:Choice xmlns:p14="http://schemas.microsoft.com/office/powerpoint/2010/main" Requires="p14">
      <p:transition spd="slow" p14:dur="2000" advTm="57284"/>
    </mc:Choice>
    <mc:Fallback>
      <p:transition spd="slow" advTm="57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95EA7-A98A-75CD-8017-EB2CCE09E56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5E8741E-EB78-3918-41CE-D9112D7F2C5A}"/>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4AE885-F02A-D0E7-4B3D-ABEC2866DCAD}"/>
              </a:ext>
            </a:extLst>
          </p:cNvPr>
          <p:cNvSpPr>
            <a:spLocks noGrp="1"/>
          </p:cNvSpPr>
          <p:nvPr>
            <p:ph type="title"/>
          </p:nvPr>
        </p:nvSpPr>
        <p:spPr>
          <a:xfrm>
            <a:off x="640079" y="151177"/>
            <a:ext cx="10419917" cy="1033669"/>
          </a:xfrm>
        </p:spPr>
        <p:txBody>
          <a:bodyPr>
            <a:normAutofit/>
          </a:bodyPr>
          <a:lstStyle/>
          <a:p>
            <a:r>
              <a:rPr lang="en-US" sz="4000">
                <a:latin typeface="Montserrat"/>
                <a:cs typeface="Arial"/>
              </a:rPr>
              <a:t>OTHERS LIKE IT</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EEDEA717-1660-1289-8E00-C3C6EFE996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TextBox 2">
            <a:extLst>
              <a:ext uri="{FF2B5EF4-FFF2-40B4-BE49-F238E27FC236}">
                <a16:creationId xmlns:a16="http://schemas.microsoft.com/office/drawing/2014/main" id="{07AC677D-745E-1FBB-301B-D1E23FCA82B2}"/>
              </a:ext>
            </a:extLst>
          </p:cNvPr>
          <p:cNvSpPr txBox="1"/>
          <p:nvPr/>
        </p:nvSpPr>
        <p:spPr>
          <a:xfrm>
            <a:off x="637091" y="2018254"/>
            <a:ext cx="59125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hlinkClick r:id="rId6"/>
              </a:rPr>
              <a:t>Queer Farmer Network</a:t>
            </a:r>
            <a:endParaRPr lang="en-US" sz="2400" b="1">
              <a:latin typeface="Montserrat"/>
            </a:endParaRPr>
          </a:p>
          <a:p>
            <a:pPr marL="285750" indent="-285750">
              <a:buFont typeface="Arial" panose="020B0604020202020204" pitchFamily="34" charset="0"/>
              <a:buChar char="•"/>
            </a:pPr>
            <a:r>
              <a:rPr lang="en-US" sz="1600">
                <a:latin typeface="Montserrat"/>
              </a:rPr>
              <a:t>Website, social media, directory</a:t>
            </a:r>
          </a:p>
          <a:p>
            <a:pPr marL="285750" indent="-285750">
              <a:buFont typeface="Arial" panose="020B0604020202020204" pitchFamily="34" charset="0"/>
              <a:buChar char="•"/>
            </a:pPr>
            <a:r>
              <a:rPr lang="en-US" sz="1600">
                <a:latin typeface="Montserrat"/>
              </a:rPr>
              <a:t>Annual-</a:t>
            </a:r>
            <a:r>
              <a:rPr lang="en-US" sz="1600" err="1">
                <a:latin typeface="Montserrat"/>
              </a:rPr>
              <a:t>ish</a:t>
            </a:r>
            <a:r>
              <a:rPr lang="en-US" sz="1600">
                <a:latin typeface="Montserrat"/>
              </a:rPr>
              <a:t> in-person “convergences” emphasize community-building but also include skill-sharing</a:t>
            </a:r>
          </a:p>
        </p:txBody>
      </p:sp>
      <p:pic>
        <p:nvPicPr>
          <p:cNvPr id="2050" name="Picture 2">
            <a:extLst>
              <a:ext uri="{FF2B5EF4-FFF2-40B4-BE49-F238E27FC236}">
                <a16:creationId xmlns:a16="http://schemas.microsoft.com/office/drawing/2014/main" id="{52E6D62B-EB6A-4053-4CC9-80C77104004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91390" y="1658794"/>
            <a:ext cx="3490415" cy="24525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A3E3E5-4D62-E0D5-DB5C-8C5528500017}"/>
              </a:ext>
            </a:extLst>
          </p:cNvPr>
          <p:cNvSpPr txBox="1"/>
          <p:nvPr/>
        </p:nvSpPr>
        <p:spPr>
          <a:xfrm>
            <a:off x="637090" y="3245443"/>
            <a:ext cx="61555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hlinkClick r:id="rId8"/>
              </a:rPr>
              <a:t>Women Caring for the Land (WFAN)</a:t>
            </a:r>
            <a:endParaRPr lang="en-US" sz="2400" b="1">
              <a:latin typeface="Montserrat"/>
            </a:endParaRPr>
          </a:p>
          <a:p>
            <a:pPr marL="285750" indent="-285750">
              <a:buFont typeface="Arial" panose="020B0604020202020204" pitchFamily="34" charset="0"/>
              <a:buChar char="•"/>
            </a:pPr>
            <a:r>
              <a:rPr lang="en-US" sz="1600">
                <a:latin typeface="Montserrat"/>
              </a:rPr>
              <a:t>Women landowners in Iowa</a:t>
            </a:r>
          </a:p>
          <a:p>
            <a:pPr marL="285750" indent="-285750">
              <a:buFont typeface="Arial" panose="020B0604020202020204" pitchFamily="34" charset="0"/>
              <a:buChar char="•"/>
            </a:pPr>
            <a:r>
              <a:rPr lang="en-US" sz="1600">
                <a:latin typeface="Montserrat"/>
              </a:rPr>
              <a:t>15+ years running</a:t>
            </a:r>
          </a:p>
        </p:txBody>
      </p:sp>
      <p:sp>
        <p:nvSpPr>
          <p:cNvPr id="10" name="TextBox 9">
            <a:extLst>
              <a:ext uri="{FF2B5EF4-FFF2-40B4-BE49-F238E27FC236}">
                <a16:creationId xmlns:a16="http://schemas.microsoft.com/office/drawing/2014/main" id="{8348BD00-FDA1-0326-439F-0FE09D0D80F9}"/>
              </a:ext>
            </a:extLst>
          </p:cNvPr>
          <p:cNvSpPr txBox="1"/>
          <p:nvPr/>
        </p:nvSpPr>
        <p:spPr>
          <a:xfrm>
            <a:off x="637090" y="4226410"/>
            <a:ext cx="61555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hlinkClick r:id="rId9"/>
              </a:rPr>
              <a:t>Wisconsin Women in Conservation</a:t>
            </a:r>
            <a:endParaRPr lang="en-US" sz="2400" b="1">
              <a:latin typeface="Montserrat"/>
            </a:endParaRPr>
          </a:p>
          <a:p>
            <a:pPr marL="285750" indent="-285750">
              <a:buFont typeface="Arial" panose="020B0604020202020204" pitchFamily="34" charset="0"/>
              <a:buChar char="•"/>
            </a:pPr>
            <a:r>
              <a:rPr lang="en-US" sz="1600">
                <a:latin typeface="Montserrat"/>
              </a:rPr>
              <a:t>Women landowners and farmers in Wisconsin</a:t>
            </a:r>
          </a:p>
          <a:p>
            <a:pPr marL="285750" indent="-285750">
              <a:buFont typeface="Arial" panose="020B0604020202020204" pitchFamily="34" charset="0"/>
              <a:buChar char="•"/>
            </a:pPr>
            <a:r>
              <a:rPr lang="en-US" sz="1600">
                <a:latin typeface="Montserrat"/>
              </a:rPr>
              <a:t>Leaders paid to host gatherings</a:t>
            </a:r>
          </a:p>
        </p:txBody>
      </p:sp>
      <p:pic>
        <p:nvPicPr>
          <p:cNvPr id="8" name="Audio 7">
            <a:hlinkClick r:id="" action="ppaction://media"/>
            <a:extLst>
              <a:ext uri="{FF2B5EF4-FFF2-40B4-BE49-F238E27FC236}">
                <a16:creationId xmlns:a16="http://schemas.microsoft.com/office/drawing/2014/main" id="{4848D4D9-2E25-FFA2-560D-7375BCEF483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0686096"/>
      </p:ext>
    </p:extLst>
  </p:cSld>
  <p:clrMapOvr>
    <a:masterClrMapping/>
  </p:clrMapOvr>
  <mc:AlternateContent xmlns:mc="http://schemas.openxmlformats.org/markup-compatibility/2006">
    <mc:Choice xmlns:p14="http://schemas.microsoft.com/office/powerpoint/2010/main" Requires="p14">
      <p:transition spd="slow" p14:dur="2000" advTm="53941"/>
    </mc:Choice>
    <mc:Fallback>
      <p:transition spd="slow" advTm="5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52D74F-FC78-C25B-D1B8-5355DB77EAD9}"/>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640079" y="151177"/>
            <a:ext cx="10419917" cy="1033669"/>
          </a:xfrm>
        </p:spPr>
        <p:txBody>
          <a:bodyPr>
            <a:normAutofit fontScale="90000"/>
          </a:bodyPr>
          <a:lstStyle/>
          <a:p>
            <a:r>
              <a:rPr lang="en-US" sz="4000">
                <a:latin typeface="Montserrat"/>
                <a:cs typeface="Arial"/>
              </a:rPr>
              <a:t>Example 3: GENESEE</a:t>
            </a:r>
            <a:r>
              <a:rPr lang="en-US" sz="4000" b="1">
                <a:latin typeface="Montserrat"/>
                <a:cs typeface="Arial"/>
              </a:rPr>
              <a:t> RIVER DEMONSTRATION FARM NETWORK</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8" name="TextBox 7">
            <a:extLst>
              <a:ext uri="{FF2B5EF4-FFF2-40B4-BE49-F238E27FC236}">
                <a16:creationId xmlns:a16="http://schemas.microsoft.com/office/drawing/2014/main" id="{832D08DF-F695-2C79-DA92-C3742E0F1B8A}"/>
              </a:ext>
            </a:extLst>
          </p:cNvPr>
          <p:cNvSpPr txBox="1"/>
          <p:nvPr/>
        </p:nvSpPr>
        <p:spPr>
          <a:xfrm>
            <a:off x="638768" y="1937747"/>
            <a:ext cx="4971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Montserrat"/>
              </a:rPr>
              <a:t>Led by Partner Organizations with Common Goals</a:t>
            </a:r>
            <a:endParaRPr lang="en-US" sz="2000"/>
          </a:p>
          <a:p>
            <a:pPr marL="285750" indent="-285750">
              <a:buFont typeface="Arial"/>
              <a:buChar char="•"/>
            </a:pPr>
            <a:r>
              <a:rPr lang="en-US" sz="2000">
                <a:latin typeface="Montserrat"/>
              </a:rPr>
              <a:t>Driven by sharing knowledge of innovative practices</a:t>
            </a:r>
          </a:p>
          <a:p>
            <a:pPr marL="285750" indent="-285750">
              <a:buFont typeface="Arial"/>
              <a:buChar char="•"/>
            </a:pPr>
            <a:r>
              <a:rPr lang="en-US" sz="2000">
                <a:latin typeface="Montserrat"/>
              </a:rPr>
              <a:t>Farmer-Leaders "Network Farms"</a:t>
            </a:r>
          </a:p>
          <a:p>
            <a:pPr marL="285750" indent="-285750">
              <a:buFont typeface="Arial"/>
              <a:buChar char="•"/>
            </a:pPr>
            <a:r>
              <a:rPr lang="en-US" sz="2000">
                <a:latin typeface="Montserrat"/>
              </a:rPr>
              <a:t>Broad Base of Knowledge-Seekers</a:t>
            </a:r>
            <a:endParaRPr lang="en-US" sz="2000"/>
          </a:p>
          <a:p>
            <a:pPr marL="285750" indent="-285750">
              <a:buFont typeface="Arial"/>
              <a:buChar char="•"/>
            </a:pPr>
            <a:r>
              <a:rPr lang="en-US" sz="2000">
                <a:latin typeface="Montserrat"/>
              </a:rPr>
              <a:t>2-4 Large Annual Gatherings</a:t>
            </a:r>
          </a:p>
          <a:p>
            <a:endParaRPr lang="en-US" sz="2000">
              <a:latin typeface="Montserrat"/>
            </a:endParaRPr>
          </a:p>
        </p:txBody>
      </p:sp>
      <p:pic>
        <p:nvPicPr>
          <p:cNvPr id="15" name="Picture 14" descr="A sign in a field&#10;&#10;Description automatically generated">
            <a:extLst>
              <a:ext uri="{FF2B5EF4-FFF2-40B4-BE49-F238E27FC236}">
                <a16:creationId xmlns:a16="http://schemas.microsoft.com/office/drawing/2014/main" id="{69468FAE-B71A-ED05-B062-5471D512932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294813" y="1201738"/>
            <a:ext cx="2276475" cy="2187575"/>
          </a:xfrm>
          <a:prstGeom prst="rect">
            <a:avLst/>
          </a:prstGeom>
        </p:spPr>
      </p:pic>
      <p:pic>
        <p:nvPicPr>
          <p:cNvPr id="16" name="Picture 15" descr="A person and person standing in a field&#10;&#10;Description automatically generated">
            <a:extLst>
              <a:ext uri="{FF2B5EF4-FFF2-40B4-BE49-F238E27FC236}">
                <a16:creationId xmlns:a16="http://schemas.microsoft.com/office/drawing/2014/main" id="{DC4F0E74-8754-109D-FA87-2503C977ADBF}"/>
              </a:ext>
            </a:extLst>
          </p:cNvPr>
          <p:cNvPicPr>
            <a:picLocks noChangeAspect="1"/>
          </p:cNvPicPr>
          <p:nvPr/>
        </p:nvPicPr>
        <p:blipFill>
          <a:blip r:embed="rId8" cstate="screen">
            <a:extLst>
              <a:ext uri="{28A0092B-C50C-407E-A947-70E740481C1C}">
                <a14:useLocalDpi xmlns:a14="http://schemas.microsoft.com/office/drawing/2010/main"/>
              </a:ext>
            </a:extLst>
          </a:blip>
          <a:srcRect t="-1886" r="-2648"/>
          <a:stretch/>
        </p:blipFill>
        <p:spPr>
          <a:xfrm>
            <a:off x="5957888" y="1201738"/>
            <a:ext cx="3338513" cy="2187575"/>
          </a:xfrm>
          <a:prstGeom prst="rect">
            <a:avLst/>
          </a:prstGeom>
        </p:spPr>
      </p:pic>
      <p:pic>
        <p:nvPicPr>
          <p:cNvPr id="17" name="Picture 16" descr="A picture containing grass, person, outdoor&#10;&#10;Description automatically generated">
            <a:extLst>
              <a:ext uri="{FF2B5EF4-FFF2-40B4-BE49-F238E27FC236}">
                <a16:creationId xmlns:a16="http://schemas.microsoft.com/office/drawing/2014/main" id="{785AE610-DD92-9931-C4EE-FE9025CE37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60684" y="3464531"/>
            <a:ext cx="5613854" cy="3187397"/>
          </a:xfrm>
          <a:prstGeom prst="rect">
            <a:avLst/>
          </a:prstGeom>
        </p:spPr>
      </p:pic>
      <p:sp>
        <p:nvSpPr>
          <p:cNvPr id="6" name="TextBox 5">
            <a:extLst>
              <a:ext uri="{FF2B5EF4-FFF2-40B4-BE49-F238E27FC236}">
                <a16:creationId xmlns:a16="http://schemas.microsoft.com/office/drawing/2014/main" id="{F39D4AAD-A393-ED4D-EF5C-197C47DFCDEF}"/>
              </a:ext>
            </a:extLst>
          </p:cNvPr>
          <p:cNvSpPr txBox="1"/>
          <p:nvPr/>
        </p:nvSpPr>
        <p:spPr>
          <a:xfrm>
            <a:off x="642990" y="4690430"/>
            <a:ext cx="5074983"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Montserrat"/>
              </a:rPr>
              <a:t>LOCATION:</a:t>
            </a:r>
          </a:p>
          <a:p>
            <a:r>
              <a:rPr lang="en-US" sz="2000" dirty="0">
                <a:latin typeface="Montserrat Light"/>
              </a:rPr>
              <a:t>Genesee River watershed, New York</a:t>
            </a:r>
          </a:p>
          <a:p>
            <a:endParaRPr lang="en-US"/>
          </a:p>
        </p:txBody>
      </p:sp>
      <p:sp>
        <p:nvSpPr>
          <p:cNvPr id="3" name="TextBox 2">
            <a:extLst>
              <a:ext uri="{FF2B5EF4-FFF2-40B4-BE49-F238E27FC236}">
                <a16:creationId xmlns:a16="http://schemas.microsoft.com/office/drawing/2014/main" id="{E3B8FC86-7612-BE2E-8C61-63A592768D9E}"/>
              </a:ext>
            </a:extLst>
          </p:cNvPr>
          <p:cNvSpPr txBox="1"/>
          <p:nvPr/>
        </p:nvSpPr>
        <p:spPr>
          <a:xfrm>
            <a:off x="8453334" y="6139335"/>
            <a:ext cx="3117954" cy="461665"/>
          </a:xfrm>
          <a:prstGeom prst="rect">
            <a:avLst/>
          </a:prstGeom>
          <a:noFill/>
        </p:spPr>
        <p:txBody>
          <a:bodyPr wrap="square" lIns="91440" tIns="45720" rIns="91440" bIns="45720" rtlCol="0" anchor="t">
            <a:spAutoFit/>
          </a:bodyPr>
          <a:lstStyle/>
          <a:p>
            <a:r>
              <a:rPr lang="en-US" sz="1200" dirty="0">
                <a:solidFill>
                  <a:schemeClr val="bg1"/>
                </a:solidFill>
              </a:rPr>
              <a:t>New York Demonstration Farm Network</a:t>
            </a:r>
          </a:p>
          <a:p>
            <a:r>
              <a:rPr lang="en-US" sz="1200" dirty="0">
                <a:solidFill>
                  <a:schemeClr val="bg1"/>
                </a:solidFill>
              </a:rPr>
              <a:t>Photo Credit: </a:t>
            </a:r>
            <a:r>
              <a:rPr lang="en-US" sz="1200">
                <a:solidFill>
                  <a:schemeClr val="bg1"/>
                </a:solidFill>
              </a:rPr>
              <a:t>Stephanie Castle</a:t>
            </a:r>
            <a:endParaRPr lang="en-US" sz="1200" dirty="0">
              <a:solidFill>
                <a:schemeClr val="bg1"/>
              </a:solidFill>
            </a:endParaRPr>
          </a:p>
        </p:txBody>
      </p:sp>
      <p:pic>
        <p:nvPicPr>
          <p:cNvPr id="10" name="Audio 9">
            <a:hlinkClick r:id="" action="ppaction://media"/>
            <a:extLst>
              <a:ext uri="{FF2B5EF4-FFF2-40B4-BE49-F238E27FC236}">
                <a16:creationId xmlns:a16="http://schemas.microsoft.com/office/drawing/2014/main" id="{FADCD6AE-D8FF-3D87-0D77-06BA9C0EEDA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926073"/>
      </p:ext>
    </p:extLst>
  </p:cSld>
  <p:clrMapOvr>
    <a:masterClrMapping/>
  </p:clrMapOvr>
  <mc:AlternateContent xmlns:mc="http://schemas.openxmlformats.org/markup-compatibility/2006">
    <mc:Choice xmlns:p14="http://schemas.microsoft.com/office/powerpoint/2010/main" Requires="p14">
      <p:transition spd="slow" p14:dur="2000" advTm="41159"/>
    </mc:Choice>
    <mc:Fallback>
      <p:transition spd="slow" advTm="41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5"/>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FE4536-CD2E-3BA0-FD0E-75DA8A50CD19}"/>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FE24FC-D231-C658-CF10-61F3C9297F47}"/>
              </a:ext>
            </a:extLst>
          </p:cNvPr>
          <p:cNvSpPr>
            <a:spLocks noGrp="1"/>
          </p:cNvSpPr>
          <p:nvPr>
            <p:ph type="title"/>
          </p:nvPr>
        </p:nvSpPr>
        <p:spPr>
          <a:xfrm>
            <a:off x="612648" y="80462"/>
            <a:ext cx="10653578" cy="1132258"/>
          </a:xfrm>
        </p:spPr>
        <p:txBody>
          <a:bodyPr/>
          <a:lstStyle/>
          <a:p>
            <a:r>
              <a:rPr lang="en-US" sz="3600">
                <a:latin typeface="Montserrat"/>
                <a:cs typeface="Arial"/>
              </a:rPr>
              <a:t>Example 3: Genesee River Demonstration Farm Network</a:t>
            </a:r>
            <a:endParaRPr lang="en-US"/>
          </a:p>
        </p:txBody>
      </p:sp>
      <p:sp>
        <p:nvSpPr>
          <p:cNvPr id="12" name="Content Placeholder 11">
            <a:extLst>
              <a:ext uri="{FF2B5EF4-FFF2-40B4-BE49-F238E27FC236}">
                <a16:creationId xmlns:a16="http://schemas.microsoft.com/office/drawing/2014/main" id="{30A005AD-7320-90BE-65D3-88E1EB1136E5}"/>
              </a:ext>
            </a:extLst>
          </p:cNvPr>
          <p:cNvSpPr txBox="1">
            <a:spLocks noGrp="1"/>
          </p:cNvSpPr>
          <p:nvPr>
            <p:ph idx="1"/>
          </p:nvPr>
        </p:nvSpPr>
        <p:spPr>
          <a:xfrm>
            <a:off x="838200" y="1697038"/>
            <a:ext cx="4539343" cy="34027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en-US" sz="2000" b="1">
                <a:latin typeface="Montserrat"/>
              </a:rPr>
              <a:t>PEER COMMUNITY:</a:t>
            </a:r>
          </a:p>
          <a:p>
            <a:r>
              <a:rPr lang="en-US">
                <a:latin typeface="Montserrat Light" panose="00000400000000000000" pitchFamily="2" charset="0"/>
              </a:rPr>
              <a:t>500+ Farmers, aspiring farmers, service providers and researchers across western New York</a:t>
            </a:r>
          </a:p>
          <a:p>
            <a:r>
              <a:rPr lang="en-US">
                <a:latin typeface="Montserrat Light" panose="00000400000000000000" pitchFamily="2" charset="0"/>
              </a:rPr>
              <a:t>Conservation-curious learning from early adopters/innovators</a:t>
            </a:r>
          </a:p>
          <a:p>
            <a:pPr marL="0" indent="0">
              <a:buNone/>
            </a:pPr>
            <a:endParaRPr lang="en-US" b="1">
              <a:latin typeface="Montserrat"/>
            </a:endParaRPr>
          </a:p>
        </p:txBody>
      </p:sp>
      <p:pic>
        <p:nvPicPr>
          <p:cNvPr id="8" name="Picture 7" descr="A group of people standing in a field with a tractor&#10;&#10;Description automatically generated">
            <a:extLst>
              <a:ext uri="{FF2B5EF4-FFF2-40B4-BE49-F238E27FC236}">
                <a16:creationId xmlns:a16="http://schemas.microsoft.com/office/drawing/2014/main" id="{CCA41EC5-A0D3-6EC6-EC77-4233F468B5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1885" y="1312818"/>
            <a:ext cx="6720115" cy="5040086"/>
          </a:xfrm>
          <a:prstGeom prst="rect">
            <a:avLst/>
          </a:prstGeom>
        </p:spPr>
      </p:pic>
      <p:sp>
        <p:nvSpPr>
          <p:cNvPr id="6" name="TextBox 5">
            <a:extLst>
              <a:ext uri="{FF2B5EF4-FFF2-40B4-BE49-F238E27FC236}">
                <a16:creationId xmlns:a16="http://schemas.microsoft.com/office/drawing/2014/main" id="{211877DB-C308-75E5-F9FD-F051CB53C62A}"/>
              </a:ext>
            </a:extLst>
          </p:cNvPr>
          <p:cNvSpPr txBox="1"/>
          <p:nvPr/>
        </p:nvSpPr>
        <p:spPr>
          <a:xfrm>
            <a:off x="8829207" y="5741233"/>
            <a:ext cx="3117954" cy="461665"/>
          </a:xfrm>
          <a:prstGeom prst="rect">
            <a:avLst/>
          </a:prstGeom>
          <a:noFill/>
        </p:spPr>
        <p:txBody>
          <a:bodyPr wrap="square" lIns="91440" tIns="45720" rIns="91440" bIns="45720" rtlCol="0" anchor="t">
            <a:spAutoFit/>
          </a:bodyPr>
          <a:lstStyle/>
          <a:p>
            <a:r>
              <a:rPr lang="en-US" sz="1200" dirty="0">
                <a:solidFill>
                  <a:schemeClr val="bg1"/>
                </a:solidFill>
              </a:rPr>
              <a:t>New York Demonstration Farm Network</a:t>
            </a:r>
          </a:p>
          <a:p>
            <a:r>
              <a:rPr lang="en-US" sz="1200" dirty="0">
                <a:solidFill>
                  <a:schemeClr val="bg1"/>
                </a:solidFill>
              </a:rPr>
              <a:t>Photo Credit: </a:t>
            </a:r>
            <a:r>
              <a:rPr lang="en-US" sz="1200">
                <a:solidFill>
                  <a:schemeClr val="bg1"/>
                </a:solidFill>
              </a:rPr>
              <a:t>Stephanie Castle</a:t>
            </a:r>
            <a:endParaRPr lang="en-US" sz="1200" dirty="0">
              <a:solidFill>
                <a:schemeClr val="bg1"/>
              </a:solidFill>
            </a:endParaRPr>
          </a:p>
        </p:txBody>
      </p:sp>
      <p:pic>
        <p:nvPicPr>
          <p:cNvPr id="5" name="Audio 4">
            <a:hlinkClick r:id="" action="ppaction://media"/>
            <a:extLst>
              <a:ext uri="{FF2B5EF4-FFF2-40B4-BE49-F238E27FC236}">
                <a16:creationId xmlns:a16="http://schemas.microsoft.com/office/drawing/2014/main" id="{4E83CC32-8EF4-D1D8-9A5E-C1F080E4CC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2529424"/>
      </p:ext>
    </p:extLst>
  </p:cSld>
  <p:clrMapOvr>
    <a:masterClrMapping/>
  </p:clrMapOvr>
  <mc:AlternateContent xmlns:mc="http://schemas.openxmlformats.org/markup-compatibility/2006">
    <mc:Choice xmlns:p14="http://schemas.microsoft.com/office/powerpoint/2010/main" Requires="p14">
      <p:transition spd="slow" p14:dur="2000" advTm="37419"/>
    </mc:Choice>
    <mc:Fallback>
      <p:transition spd="slow" advTm="3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alphaModFix amt="3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EF22DFA-861D-09F1-A03C-69EFAC82DD70}"/>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886040" y="75588"/>
            <a:ext cx="10419917" cy="1033669"/>
          </a:xfrm>
        </p:spPr>
        <p:txBody>
          <a:bodyPr>
            <a:normAutofit fontScale="90000"/>
          </a:bodyPr>
          <a:lstStyle/>
          <a:p>
            <a:r>
              <a:rPr lang="en-US" sz="4000">
                <a:latin typeface="Montserrat"/>
                <a:cs typeface="Arial"/>
              </a:rPr>
              <a:t>Example 3: Genesee River Demonstration Farm Network</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9" name="TextBox 8">
            <a:extLst>
              <a:ext uri="{FF2B5EF4-FFF2-40B4-BE49-F238E27FC236}">
                <a16:creationId xmlns:a16="http://schemas.microsoft.com/office/drawing/2014/main" id="{10E0EBCE-9D15-A336-8C1D-F0A78B209EA6}"/>
              </a:ext>
            </a:extLst>
          </p:cNvPr>
          <p:cNvSpPr txBox="1"/>
          <p:nvPr/>
        </p:nvSpPr>
        <p:spPr>
          <a:xfrm>
            <a:off x="1088569" y="1657047"/>
            <a:ext cx="83602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Montserrat"/>
              </a:rPr>
              <a:t>LEADERSHIP: </a:t>
            </a:r>
            <a:r>
              <a:rPr lang="en-US" sz="2000">
                <a:latin typeface="Montserrat"/>
              </a:rPr>
              <a:t>Led by a coalition of university researchers, non-profit staff, crop consultants, and USDA-NRCS </a:t>
            </a:r>
          </a:p>
        </p:txBody>
      </p:sp>
      <p:sp>
        <p:nvSpPr>
          <p:cNvPr id="10" name="TextBox 9">
            <a:extLst>
              <a:ext uri="{FF2B5EF4-FFF2-40B4-BE49-F238E27FC236}">
                <a16:creationId xmlns:a16="http://schemas.microsoft.com/office/drawing/2014/main" id="{B333DA7E-2E5E-5931-1E0D-D37E3FEEEDEA}"/>
              </a:ext>
            </a:extLst>
          </p:cNvPr>
          <p:cNvSpPr txBox="1"/>
          <p:nvPr/>
        </p:nvSpPr>
        <p:spPr>
          <a:xfrm>
            <a:off x="1088569" y="2805288"/>
            <a:ext cx="870857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Montserrat"/>
              </a:rPr>
              <a:t>EDUCATIONAL EVENTS: </a:t>
            </a:r>
            <a:r>
              <a:rPr lang="en-US" sz="2000">
                <a:latin typeface="Montserrat"/>
              </a:rPr>
              <a:t>1 annual large (100+ attendee) field day with hands-on activities and invited expert speakers from outside the geographic area. Free to attend.</a:t>
            </a:r>
          </a:p>
        </p:txBody>
      </p:sp>
      <p:sp>
        <p:nvSpPr>
          <p:cNvPr id="11" name="TextBox 10">
            <a:extLst>
              <a:ext uri="{FF2B5EF4-FFF2-40B4-BE49-F238E27FC236}">
                <a16:creationId xmlns:a16="http://schemas.microsoft.com/office/drawing/2014/main" id="{4051A567-F349-23A7-42BE-3764327CC9DB}"/>
              </a:ext>
            </a:extLst>
          </p:cNvPr>
          <p:cNvSpPr txBox="1"/>
          <p:nvPr/>
        </p:nvSpPr>
        <p:spPr>
          <a:xfrm>
            <a:off x="1088569" y="4092574"/>
            <a:ext cx="100148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Montserrat"/>
              </a:rPr>
              <a:t>OUTREACH: </a:t>
            </a:r>
            <a:r>
              <a:rPr lang="en-US" sz="2000">
                <a:latin typeface="Montserrat"/>
              </a:rPr>
              <a:t>Invitation by email and advertised through social media. Some advertisement through partner networks, too.</a:t>
            </a:r>
          </a:p>
        </p:txBody>
      </p:sp>
      <p:pic>
        <p:nvPicPr>
          <p:cNvPr id="7" name="Audio 6">
            <a:hlinkClick r:id="" action="ppaction://media"/>
            <a:extLst>
              <a:ext uri="{FF2B5EF4-FFF2-40B4-BE49-F238E27FC236}">
                <a16:creationId xmlns:a16="http://schemas.microsoft.com/office/drawing/2014/main" id="{40935416-0DBA-B4D8-95C5-E89EC4816BD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08180652"/>
      </p:ext>
    </p:extLst>
  </p:cSld>
  <p:clrMapOvr>
    <a:masterClrMapping/>
  </p:clrMapOvr>
  <mc:AlternateContent xmlns:mc="http://schemas.openxmlformats.org/markup-compatibility/2006">
    <mc:Choice xmlns:p14="http://schemas.microsoft.com/office/powerpoint/2010/main" Requires="p14">
      <p:transition spd="slow" p14:dur="2000" advTm="88071"/>
    </mc:Choice>
    <mc:Fallback>
      <p:transition spd="slow" advTm="88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alphaModFix amt="3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B7E6080-EB4E-8C84-EA20-13B31760975C}"/>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692375" y="68280"/>
            <a:ext cx="10419917" cy="1033669"/>
          </a:xfrm>
        </p:spPr>
        <p:txBody>
          <a:bodyPr>
            <a:normAutofit fontScale="90000"/>
          </a:bodyPr>
          <a:lstStyle/>
          <a:p>
            <a:r>
              <a:rPr lang="en-US" sz="4000">
                <a:latin typeface="Montserrat"/>
                <a:cs typeface="Arial"/>
              </a:rPr>
              <a:t>Example 3: Genesee River Demonstration Farm Network</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11" name="TextBox 10">
            <a:extLst>
              <a:ext uri="{FF2B5EF4-FFF2-40B4-BE49-F238E27FC236}">
                <a16:creationId xmlns:a16="http://schemas.microsoft.com/office/drawing/2014/main" id="{4051A567-F349-23A7-42BE-3764327CC9DB}"/>
              </a:ext>
            </a:extLst>
          </p:cNvPr>
          <p:cNvSpPr txBox="1"/>
          <p:nvPr/>
        </p:nvSpPr>
        <p:spPr>
          <a:xfrm>
            <a:off x="1088569" y="2059285"/>
            <a:ext cx="536666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Montserrat"/>
              </a:rPr>
              <a:t>MEASUREMENT OF IMPACT:</a:t>
            </a:r>
          </a:p>
          <a:p>
            <a:pPr marL="342900" indent="-342900" algn="l">
              <a:buFont typeface="Arial" panose="020B0604020202020204" pitchFamily="34" charset="0"/>
              <a:buChar char="•"/>
            </a:pPr>
            <a:r>
              <a:rPr lang="en-US" sz="2000" b="1">
                <a:latin typeface="Montserrat Light" panose="00000400000000000000" pitchFamily="2" charset="0"/>
              </a:rPr>
              <a:t>Potential reach of farmer-peers adopting new conservation practices: 150,000+ acres</a:t>
            </a:r>
          </a:p>
          <a:p>
            <a:pPr marL="342900" indent="-342900" algn="l">
              <a:buFont typeface="Arial" panose="020B0604020202020204" pitchFamily="34" charset="0"/>
              <a:buChar char="•"/>
            </a:pPr>
            <a:r>
              <a:rPr lang="en-US" sz="2000" b="1">
                <a:latin typeface="Montserrat Light" panose="00000400000000000000" pitchFamily="2" charset="0"/>
              </a:rPr>
              <a:t>Nearly 500 people connected to the Network</a:t>
            </a:r>
          </a:p>
          <a:p>
            <a:pPr marL="342900" indent="-342900" algn="l">
              <a:buFont typeface="Arial" panose="020B0604020202020204" pitchFamily="34" charset="0"/>
              <a:buChar char="•"/>
            </a:pPr>
            <a:r>
              <a:rPr lang="en-US" sz="2000" b="1">
                <a:latin typeface="Montserrat Light" panose="00000400000000000000" pitchFamily="2" charset="0"/>
              </a:rPr>
              <a:t>Field trials resulted in published reports and case studies</a:t>
            </a:r>
          </a:p>
        </p:txBody>
      </p:sp>
      <p:sp>
        <p:nvSpPr>
          <p:cNvPr id="12" name="TextBox 11">
            <a:extLst>
              <a:ext uri="{FF2B5EF4-FFF2-40B4-BE49-F238E27FC236}">
                <a16:creationId xmlns:a16="http://schemas.microsoft.com/office/drawing/2014/main" id="{30A005AD-7320-90BE-65D3-88E1EB1136E5}"/>
              </a:ext>
            </a:extLst>
          </p:cNvPr>
          <p:cNvSpPr txBox="1"/>
          <p:nvPr/>
        </p:nvSpPr>
        <p:spPr>
          <a:xfrm>
            <a:off x="6738257" y="2059285"/>
            <a:ext cx="508362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Montserrat"/>
              </a:rPr>
              <a:t>SUCCESSION PLAN:</a:t>
            </a:r>
          </a:p>
          <a:p>
            <a:pPr marL="342900" indent="-342900" algn="l">
              <a:buFont typeface="Arial" panose="020B0604020202020204" pitchFamily="34" charset="0"/>
              <a:buChar char="•"/>
            </a:pPr>
            <a:r>
              <a:rPr lang="en-US" sz="2000" b="1">
                <a:latin typeface="Montserrat Light" panose="00000400000000000000" pitchFamily="2" charset="0"/>
              </a:rPr>
              <a:t>Three-year funded project</a:t>
            </a:r>
          </a:p>
          <a:p>
            <a:pPr marL="342900" indent="-342900" algn="l">
              <a:buFont typeface="Arial" panose="020B0604020202020204" pitchFamily="34" charset="0"/>
              <a:buChar char="•"/>
            </a:pPr>
            <a:r>
              <a:rPr lang="en-US" sz="2000" b="1">
                <a:latin typeface="Montserrat Light" panose="00000400000000000000" pitchFamily="2" charset="0"/>
              </a:rPr>
              <a:t>Built strong relationships with partners and Demo Farms to allow continued partnership into the future</a:t>
            </a:r>
          </a:p>
          <a:p>
            <a:pPr marL="342900" indent="-342900" algn="l">
              <a:buFont typeface="Arial" panose="020B0604020202020204" pitchFamily="34" charset="0"/>
              <a:buChar char="•"/>
            </a:pPr>
            <a:r>
              <a:rPr lang="en-US" sz="2000" b="1">
                <a:latin typeface="Montserrat Light" panose="00000400000000000000" pitchFamily="2" charset="0"/>
              </a:rPr>
              <a:t>Model works well to establish new farms with new research goals</a:t>
            </a:r>
          </a:p>
          <a:p>
            <a:pPr algn="l"/>
            <a:endParaRPr lang="en-US" sz="2000" b="1">
              <a:latin typeface="Montserrat Light" panose="00000400000000000000" pitchFamily="2" charset="0"/>
            </a:endParaRPr>
          </a:p>
          <a:p>
            <a:endParaRPr lang="en-US" b="1"/>
          </a:p>
        </p:txBody>
      </p:sp>
      <p:pic>
        <p:nvPicPr>
          <p:cNvPr id="7" name="Audio 6">
            <a:hlinkClick r:id="" action="ppaction://media"/>
            <a:extLst>
              <a:ext uri="{FF2B5EF4-FFF2-40B4-BE49-F238E27FC236}">
                <a16:creationId xmlns:a16="http://schemas.microsoft.com/office/drawing/2014/main" id="{CE6FE385-3A33-4BF1-B134-E8FA4B9E2E3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68220150"/>
      </p:ext>
    </p:extLst>
  </p:cSld>
  <p:clrMapOvr>
    <a:masterClrMapping/>
  </p:clrMapOvr>
  <mc:AlternateContent xmlns:mc="http://schemas.openxmlformats.org/markup-compatibility/2006">
    <mc:Choice xmlns:p14="http://schemas.microsoft.com/office/powerpoint/2010/main" Requires="p14">
      <p:transition spd="slow" p14:dur="2000" advTm="92925"/>
    </mc:Choice>
    <mc:Fallback>
      <p:transition spd="slow" advTm="9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52D74F-FC78-C25B-D1B8-5355DB77EAD9}"/>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640079" y="151177"/>
            <a:ext cx="10419917" cy="1033669"/>
          </a:xfrm>
        </p:spPr>
        <p:txBody>
          <a:bodyPr>
            <a:normAutofit fontScale="90000"/>
          </a:bodyPr>
          <a:lstStyle/>
          <a:p>
            <a:r>
              <a:rPr lang="en-US" sz="4000">
                <a:latin typeface="Montserrat"/>
                <a:cs typeface="Arial"/>
              </a:rPr>
              <a:t>Example 3: GENESEE</a:t>
            </a:r>
            <a:r>
              <a:rPr lang="en-US" sz="4000" b="1">
                <a:latin typeface="Montserrat"/>
                <a:cs typeface="Arial"/>
              </a:rPr>
              <a:t> RIVER DEMONSTRATION FARM NETWORK</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6" name="TextBox 5">
            <a:extLst>
              <a:ext uri="{FF2B5EF4-FFF2-40B4-BE49-F238E27FC236}">
                <a16:creationId xmlns:a16="http://schemas.microsoft.com/office/drawing/2014/main" id="{BEC3DBA8-1D01-72F5-084F-3631F7888C85}"/>
              </a:ext>
            </a:extLst>
          </p:cNvPr>
          <p:cNvSpPr txBox="1"/>
          <p:nvPr/>
        </p:nvSpPr>
        <p:spPr>
          <a:xfrm>
            <a:off x="407281" y="2489969"/>
            <a:ext cx="591252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400" b="1">
                <a:solidFill>
                  <a:srgbClr val="FFFFFF"/>
                </a:solidFill>
                <a:latin typeface="Montserrat"/>
                <a:cs typeface="Arial"/>
              </a:rPr>
              <a:t>What makes it successful:</a:t>
            </a:r>
            <a:endParaRPr lang="en" sz="2400" b="1" dirty="0">
              <a:solidFill>
                <a:srgbClr val="FFFFFF"/>
              </a:solidFill>
              <a:latin typeface="Montserrat"/>
              <a:cs typeface="Arial"/>
            </a:endParaRPr>
          </a:p>
          <a:p>
            <a:pPr algn="ctr"/>
            <a:endParaRPr lang="en" sz="2400" b="1">
              <a:solidFill>
                <a:srgbClr val="FFFFFF"/>
              </a:solidFill>
              <a:latin typeface="Montserrat"/>
              <a:cs typeface="Arial"/>
            </a:endParaRPr>
          </a:p>
          <a:p>
            <a:pPr marL="171450" indent="-171450">
              <a:buFont typeface="Arial"/>
              <a:buChar char="•"/>
            </a:pPr>
            <a:r>
              <a:rPr lang="en">
                <a:solidFill>
                  <a:srgbClr val="FFFFFF"/>
                </a:solidFill>
                <a:latin typeface="Montserrat"/>
                <a:cs typeface="Segoe UI"/>
              </a:rPr>
              <a:t>Clear vision of long term network goals</a:t>
            </a:r>
          </a:p>
          <a:p>
            <a:pPr marL="171450" indent="-171450">
              <a:buFont typeface="Arial"/>
              <a:buChar char="•"/>
            </a:pPr>
            <a:r>
              <a:rPr lang="en">
                <a:solidFill>
                  <a:srgbClr val="FFFFFF"/>
                </a:solidFill>
                <a:latin typeface="Montserrat"/>
                <a:cs typeface="Segoe UI"/>
              </a:rPr>
              <a:t>Strong leadership to organize events, research, and outreach</a:t>
            </a:r>
          </a:p>
          <a:p>
            <a:pPr marL="171450" indent="-171450">
              <a:buFont typeface="Arial"/>
              <a:buChar char="•"/>
            </a:pPr>
            <a:r>
              <a:rPr lang="en">
                <a:solidFill>
                  <a:srgbClr val="FFFFFF"/>
                </a:solidFill>
                <a:latin typeface="Montserrat"/>
                <a:cs typeface="Segoe UI"/>
              </a:rPr>
              <a:t>Secured funding to pay farmers, host events, set up research trials, etc.</a:t>
            </a:r>
          </a:p>
          <a:p>
            <a:pPr marL="171450" indent="-171450">
              <a:buFont typeface="Arial"/>
              <a:buChar char="•"/>
            </a:pPr>
            <a:r>
              <a:rPr lang="en">
                <a:solidFill>
                  <a:srgbClr val="FFFFFF"/>
                </a:solidFill>
                <a:latin typeface="Montserrat"/>
                <a:cs typeface="Segoe UI"/>
              </a:rPr>
              <a:t>Driven by innovation</a:t>
            </a:r>
          </a:p>
          <a:p>
            <a:endParaRPr lang="en-US" sz="2400" b="1">
              <a:solidFill>
                <a:srgbClr val="FFFFFF"/>
              </a:solidFill>
              <a:latin typeface="Montserrat"/>
              <a:cs typeface="Arial"/>
            </a:endParaRPr>
          </a:p>
        </p:txBody>
      </p:sp>
      <p:sp>
        <p:nvSpPr>
          <p:cNvPr id="7" name="TextBox 6">
            <a:extLst>
              <a:ext uri="{FF2B5EF4-FFF2-40B4-BE49-F238E27FC236}">
                <a16:creationId xmlns:a16="http://schemas.microsoft.com/office/drawing/2014/main" id="{2B0E1C1E-8CAD-C62F-7AD5-B8846010C8F1}"/>
              </a:ext>
            </a:extLst>
          </p:cNvPr>
          <p:cNvSpPr txBox="1"/>
          <p:nvPr/>
        </p:nvSpPr>
        <p:spPr>
          <a:xfrm>
            <a:off x="8829207" y="5862038"/>
            <a:ext cx="3117954" cy="461665"/>
          </a:xfrm>
          <a:prstGeom prst="rect">
            <a:avLst/>
          </a:prstGeom>
          <a:noFill/>
        </p:spPr>
        <p:txBody>
          <a:bodyPr wrap="square" lIns="91440" tIns="45720" rIns="91440" bIns="45720" rtlCol="0" anchor="t">
            <a:spAutoFit/>
          </a:bodyPr>
          <a:lstStyle/>
          <a:p>
            <a:r>
              <a:rPr lang="en-US" sz="1200">
                <a:solidFill>
                  <a:schemeClr val="bg1"/>
                </a:solidFill>
              </a:rPr>
              <a:t>New York Demonstration Farm Network</a:t>
            </a:r>
          </a:p>
          <a:p>
            <a:r>
              <a:rPr lang="en-US" sz="1200">
                <a:solidFill>
                  <a:schemeClr val="bg1"/>
                </a:solidFill>
              </a:rPr>
              <a:t>Photo Credit: Kevin Keenan</a:t>
            </a:r>
          </a:p>
        </p:txBody>
      </p:sp>
      <p:pic>
        <p:nvPicPr>
          <p:cNvPr id="9" name="Audio 8">
            <a:hlinkClick r:id="" action="ppaction://media"/>
            <a:extLst>
              <a:ext uri="{FF2B5EF4-FFF2-40B4-BE49-F238E27FC236}">
                <a16:creationId xmlns:a16="http://schemas.microsoft.com/office/drawing/2014/main" id="{CDF2CE53-8088-6AB0-ACAF-827C0BD0816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07280743"/>
      </p:ext>
    </p:extLst>
  </p:cSld>
  <p:clrMapOvr>
    <a:masterClrMapping/>
  </p:clrMapOvr>
  <mc:AlternateContent xmlns:mc="http://schemas.openxmlformats.org/markup-compatibility/2006">
    <mc:Choice xmlns:p14="http://schemas.microsoft.com/office/powerpoint/2010/main" Requires="p14">
      <p:transition spd="slow" p14:dur="2000" advTm="41123"/>
    </mc:Choice>
    <mc:Fallback>
      <p:transition spd="slow" advTm="41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B7D2E-82EF-2F88-3298-ED96C4BD816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A4DDF51-6806-3698-DB3E-A3C395BBCAC3}"/>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DD940F-4D23-078F-3440-0CA253EFE106}"/>
              </a:ext>
            </a:extLst>
          </p:cNvPr>
          <p:cNvSpPr>
            <a:spLocks noGrp="1"/>
          </p:cNvSpPr>
          <p:nvPr>
            <p:ph type="title"/>
          </p:nvPr>
        </p:nvSpPr>
        <p:spPr>
          <a:xfrm>
            <a:off x="640079" y="151177"/>
            <a:ext cx="10419917" cy="1033669"/>
          </a:xfrm>
        </p:spPr>
        <p:txBody>
          <a:bodyPr>
            <a:normAutofit/>
          </a:bodyPr>
          <a:lstStyle/>
          <a:p>
            <a:r>
              <a:rPr lang="en-US" sz="4000">
                <a:latin typeface="Montserrat"/>
                <a:cs typeface="Arial"/>
              </a:rPr>
              <a:t>OTHERS LIKE IT</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01E1828F-41CB-C0ED-4256-A1F4869CC1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TextBox 2">
            <a:extLst>
              <a:ext uri="{FF2B5EF4-FFF2-40B4-BE49-F238E27FC236}">
                <a16:creationId xmlns:a16="http://schemas.microsoft.com/office/drawing/2014/main" id="{3D8FDF03-399E-6D69-89BB-ABF09EE25B0A}"/>
              </a:ext>
            </a:extLst>
          </p:cNvPr>
          <p:cNvSpPr txBox="1"/>
          <p:nvPr/>
        </p:nvSpPr>
        <p:spPr>
          <a:xfrm>
            <a:off x="637091" y="2018254"/>
            <a:ext cx="591252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hlinkClick r:id="rId6"/>
              </a:rPr>
              <a:t>Climate Land Leaders Initiative</a:t>
            </a:r>
            <a:endParaRPr lang="en-US" sz="2400" b="1">
              <a:latin typeface="Montserrat"/>
            </a:endParaRPr>
          </a:p>
          <a:p>
            <a:pPr marL="285750" indent="-285750">
              <a:buFont typeface="Arial" panose="020B0604020202020204" pitchFamily="34" charset="0"/>
              <a:buChar char="•"/>
            </a:pPr>
            <a:r>
              <a:rPr lang="en-US" sz="1600">
                <a:latin typeface="Montserrat"/>
              </a:rPr>
              <a:t>Members have shared goals</a:t>
            </a:r>
          </a:p>
          <a:p>
            <a:pPr marL="285750" indent="-285750">
              <a:buFont typeface="Arial" panose="020B0604020202020204" pitchFamily="34" charset="0"/>
              <a:buChar char="•"/>
            </a:pPr>
            <a:r>
              <a:rPr lang="en-US" sz="1600">
                <a:latin typeface="Montserrat"/>
              </a:rPr>
              <a:t>Across wider geographies (multiple states)</a:t>
            </a:r>
          </a:p>
          <a:p>
            <a:pPr marL="285750" indent="-285750">
              <a:buFont typeface="Arial" panose="020B0604020202020204" pitchFamily="34" charset="0"/>
              <a:buChar char="•"/>
            </a:pPr>
            <a:r>
              <a:rPr lang="en-US" sz="1600">
                <a:latin typeface="Montserrat"/>
              </a:rPr>
              <a:t>Application process and network login </a:t>
            </a:r>
          </a:p>
          <a:p>
            <a:pPr marL="285750" indent="-285750">
              <a:buFont typeface="Arial" panose="020B0604020202020204" pitchFamily="34" charset="0"/>
              <a:buChar char="•"/>
            </a:pPr>
            <a:endParaRPr lang="en-US" sz="1600">
              <a:latin typeface="Montserrat"/>
            </a:endParaRPr>
          </a:p>
        </p:txBody>
      </p:sp>
      <p:pic>
        <p:nvPicPr>
          <p:cNvPr id="3074" name="Picture 2">
            <a:extLst>
              <a:ext uri="{FF2B5EF4-FFF2-40B4-BE49-F238E27FC236}">
                <a16:creationId xmlns:a16="http://schemas.microsoft.com/office/drawing/2014/main" id="{61D5D6B5-ED5F-9403-1B88-1EEE6DDB6B7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34092" y="1819537"/>
            <a:ext cx="5005687" cy="37621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7F0650E-39BC-A762-D32C-8CE3C7E630FE}"/>
              </a:ext>
            </a:extLst>
          </p:cNvPr>
          <p:cNvSpPr txBox="1"/>
          <p:nvPr/>
        </p:nvSpPr>
        <p:spPr>
          <a:xfrm>
            <a:off x="637091" y="3322292"/>
            <a:ext cx="5912522"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hlinkClick r:id="rId8"/>
              </a:rPr>
              <a:t>Soil Health Management Planning Cohorts (AFT New England)</a:t>
            </a:r>
            <a:endParaRPr lang="en-US" sz="2400" b="1">
              <a:latin typeface="Montserrat"/>
            </a:endParaRPr>
          </a:p>
          <a:p>
            <a:pPr marL="285750" indent="-285750">
              <a:buFont typeface="Arial" panose="020B0604020202020204" pitchFamily="34" charset="0"/>
              <a:buChar char="•"/>
            </a:pPr>
            <a:r>
              <a:rPr lang="en-US" sz="1600">
                <a:latin typeface="Montserrat"/>
              </a:rPr>
              <a:t>CT Specialty Crops; MA Specialty Crops; CT River Watershed Livestock Cohorts</a:t>
            </a:r>
          </a:p>
          <a:p>
            <a:pPr marL="285750" indent="-285750">
              <a:buFont typeface="Arial" panose="020B0604020202020204" pitchFamily="34" charset="0"/>
              <a:buChar char="•"/>
            </a:pPr>
            <a:r>
              <a:rPr lang="en-US" sz="1600">
                <a:latin typeface="Montserrat"/>
              </a:rPr>
              <a:t>Non-profit and research institution partnership. Strategy:</a:t>
            </a:r>
          </a:p>
          <a:p>
            <a:pPr marL="742950" lvl="1" indent="-285750">
              <a:buFont typeface="Arial" panose="020B0604020202020204" pitchFamily="34" charset="0"/>
              <a:buChar char="•"/>
            </a:pPr>
            <a:r>
              <a:rPr lang="en-US" sz="1600">
                <a:latin typeface="Montserrat"/>
              </a:rPr>
              <a:t>Build tools and resources that will last beyond project for farming community</a:t>
            </a:r>
          </a:p>
          <a:p>
            <a:pPr marL="742950" lvl="1" indent="-285750">
              <a:buFont typeface="Arial" panose="020B0604020202020204" pitchFamily="34" charset="0"/>
              <a:buChar char="•"/>
            </a:pPr>
            <a:r>
              <a:rPr lang="en-US" sz="1600">
                <a:latin typeface="Montserrat"/>
              </a:rPr>
              <a:t>Complement existing opportunities &amp; programs</a:t>
            </a:r>
          </a:p>
          <a:p>
            <a:pPr marL="285750" indent="-285750">
              <a:buFont typeface="Arial" panose="020B0604020202020204" pitchFamily="34" charset="0"/>
              <a:buChar char="•"/>
            </a:pPr>
            <a:endParaRPr lang="en-US" sz="1600">
              <a:latin typeface="Montserrat"/>
            </a:endParaRPr>
          </a:p>
        </p:txBody>
      </p:sp>
      <p:pic>
        <p:nvPicPr>
          <p:cNvPr id="9" name="Audio 8">
            <a:hlinkClick r:id="" action="ppaction://media"/>
            <a:extLst>
              <a:ext uri="{FF2B5EF4-FFF2-40B4-BE49-F238E27FC236}">
                <a16:creationId xmlns:a16="http://schemas.microsoft.com/office/drawing/2014/main" id="{B2E77E8E-D6E4-607C-207A-4AF977784CD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6212565"/>
      </p:ext>
    </p:extLst>
  </p:cSld>
  <p:clrMapOvr>
    <a:masterClrMapping/>
  </p:clrMapOvr>
  <mc:AlternateContent xmlns:mc="http://schemas.openxmlformats.org/markup-compatibility/2006">
    <mc:Choice xmlns:p14="http://schemas.microsoft.com/office/powerpoint/2010/main" Requires="p14">
      <p:transition spd="slow" p14:dur="2000" advTm="72255"/>
    </mc:Choice>
    <mc:Fallback>
      <p:transition spd="slow" advTm="7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548E-4755-82F7-3A3A-CD45D2CFBAD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5EA82F2-9F2C-7679-D316-A1888A29FBBD}"/>
              </a:ext>
            </a:extLst>
          </p:cNvPr>
          <p:cNvSpPr/>
          <p:nvPr/>
        </p:nvSpPr>
        <p:spPr>
          <a:xfrm>
            <a:off x="300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D5F11-9631-BD60-A213-AF9543AA6B53}"/>
              </a:ext>
            </a:extLst>
          </p:cNvPr>
          <p:cNvSpPr>
            <a:spLocks noGrp="1"/>
          </p:cNvSpPr>
          <p:nvPr>
            <p:ph type="title"/>
          </p:nvPr>
        </p:nvSpPr>
        <p:spPr>
          <a:xfrm>
            <a:off x="555813" y="197242"/>
            <a:ext cx="10711738" cy="1033669"/>
          </a:xfrm>
        </p:spPr>
        <p:txBody>
          <a:bodyPr>
            <a:normAutofit/>
          </a:bodyPr>
          <a:lstStyle/>
          <a:p>
            <a:r>
              <a:rPr lang="en-US" sz="4000" b="1">
                <a:latin typeface="Montserrat"/>
              </a:rPr>
              <a:t>DEFINING "PEERS"</a:t>
            </a:r>
            <a:endParaRPr lang="en-US"/>
          </a:p>
        </p:txBody>
      </p:sp>
      <p:pic>
        <p:nvPicPr>
          <p:cNvPr id="4" name="Picture 3">
            <a:extLst>
              <a:ext uri="{FF2B5EF4-FFF2-40B4-BE49-F238E27FC236}">
                <a16:creationId xmlns:a16="http://schemas.microsoft.com/office/drawing/2014/main" id="{686EDA08-9120-976A-2EDF-E28561870D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7" name="TextBox 6">
            <a:extLst>
              <a:ext uri="{FF2B5EF4-FFF2-40B4-BE49-F238E27FC236}">
                <a16:creationId xmlns:a16="http://schemas.microsoft.com/office/drawing/2014/main" id="{2FBBEF2F-60DF-9D61-61BB-E61D0D0F9D19}"/>
              </a:ext>
            </a:extLst>
          </p:cNvPr>
          <p:cNvSpPr txBox="1"/>
          <p:nvPr/>
        </p:nvSpPr>
        <p:spPr>
          <a:xfrm>
            <a:off x="558800" y="1625600"/>
            <a:ext cx="6624320" cy="40780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b="1">
                <a:latin typeface="Montserrat"/>
                <a:cs typeface="Arial"/>
              </a:rPr>
              <a:t>Peer: </a:t>
            </a:r>
            <a:r>
              <a:rPr lang="en-US" sz="2000">
                <a:latin typeface="Montserrat"/>
                <a:cs typeface="Arial"/>
              </a:rPr>
              <a:t>"one that is equal to another is status, achievement, or value." Merriam Webster dictionary</a:t>
            </a:r>
            <a:endParaRPr lang="en-US"/>
          </a:p>
          <a:p>
            <a:pPr marL="458470" indent="-458470">
              <a:lnSpc>
                <a:spcPct val="90000"/>
              </a:lnSpc>
              <a:spcBef>
                <a:spcPts val="1000"/>
              </a:spcBef>
              <a:buFont typeface="Arial"/>
              <a:buChar char="•"/>
            </a:pPr>
            <a:endParaRPr lang="en-US" sz="2000">
              <a:latin typeface="Montserrat"/>
              <a:cs typeface="Arial"/>
            </a:endParaRPr>
          </a:p>
          <a:p>
            <a:pPr>
              <a:lnSpc>
                <a:spcPct val="90000"/>
              </a:lnSpc>
              <a:spcBef>
                <a:spcPts val="1000"/>
              </a:spcBef>
            </a:pPr>
            <a:r>
              <a:rPr lang="en-US" sz="2000" i="1">
                <a:latin typeface="Montserrat"/>
                <a:cs typeface="Arial"/>
              </a:rPr>
              <a:t>More than just the same occupation</a:t>
            </a:r>
            <a:endParaRPr lang="en-US"/>
          </a:p>
          <a:p>
            <a:pPr marL="285750" indent="-285750">
              <a:lnSpc>
                <a:spcPct val="90000"/>
              </a:lnSpc>
              <a:spcBef>
                <a:spcPts val="1000"/>
              </a:spcBef>
              <a:buFont typeface="Arial"/>
              <a:buChar char="•"/>
            </a:pPr>
            <a:endParaRPr lang="en-US" sz="2000" i="1">
              <a:latin typeface="Montserrat"/>
              <a:cs typeface="Arial"/>
            </a:endParaRPr>
          </a:p>
          <a:p>
            <a:pPr marL="285750" indent="-285750">
              <a:buFont typeface="Arial,Sans-Serif"/>
              <a:buChar char="•"/>
            </a:pPr>
            <a:r>
              <a:rPr lang="en-US">
                <a:latin typeface="Montserrat Light"/>
                <a:cs typeface="Arial"/>
              </a:rPr>
              <a:t>Long-term relationship​</a:t>
            </a:r>
            <a:endParaRPr lang="en-US"/>
          </a:p>
          <a:p>
            <a:pPr marL="285750" indent="-285750">
              <a:buFont typeface="Arial,Sans-Serif"/>
              <a:buChar char="•"/>
            </a:pPr>
            <a:r>
              <a:rPr lang="en-US">
                <a:latin typeface="Montserrat Light"/>
                <a:cs typeface="Arial"/>
              </a:rPr>
              <a:t>Shared approach or objectives​</a:t>
            </a:r>
          </a:p>
          <a:p>
            <a:pPr marL="285750" indent="-285750">
              <a:buFont typeface="Arial,Sans-Serif"/>
              <a:buChar char="•"/>
            </a:pPr>
            <a:r>
              <a:rPr lang="en-US">
                <a:latin typeface="Montserrat Light"/>
                <a:cs typeface="Arial"/>
              </a:rPr>
              <a:t>Respect for each others’ knowledge, experience, skills​</a:t>
            </a:r>
          </a:p>
          <a:p>
            <a:pPr marL="285750" indent="-285750">
              <a:buFont typeface="Arial,Sans-Serif"/>
              <a:buChar char="•"/>
            </a:pPr>
            <a:r>
              <a:rPr lang="en-US">
                <a:latin typeface="Montserrat Light"/>
                <a:cs typeface="Arial"/>
              </a:rPr>
              <a:t>Finding others’ ideas to be specific, solutions-based, relevant, accessible​</a:t>
            </a:r>
          </a:p>
          <a:p>
            <a:pPr marL="285750" indent="-285750">
              <a:buFont typeface="Arial,Sans-Serif"/>
              <a:buChar char="•"/>
            </a:pPr>
            <a:r>
              <a:rPr lang="en-US">
                <a:latin typeface="Montserrat Light"/>
                <a:cs typeface="Arial"/>
              </a:rPr>
              <a:t>Belief that they are unbiased or scientific​</a:t>
            </a:r>
          </a:p>
          <a:p>
            <a:pPr marL="285750" indent="-285750">
              <a:buFont typeface="Arial,Sans-Serif"/>
              <a:buChar char="•"/>
            </a:pPr>
            <a:r>
              <a:rPr lang="en-US">
                <a:latin typeface="Montserrat Light"/>
                <a:cs typeface="Arial"/>
              </a:rPr>
              <a:t>Openness to share​</a:t>
            </a:r>
          </a:p>
        </p:txBody>
      </p:sp>
      <p:pic>
        <p:nvPicPr>
          <p:cNvPr id="8" name="Picture 7" descr="A group of people holding hay&#10;&#10;Description automatically generated">
            <a:extLst>
              <a:ext uri="{FF2B5EF4-FFF2-40B4-BE49-F238E27FC236}">
                <a16:creationId xmlns:a16="http://schemas.microsoft.com/office/drawing/2014/main" id="{2507DE0F-6011-5422-4A35-5CB2DB8D5A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481" y="1328843"/>
            <a:ext cx="3774788" cy="5035550"/>
          </a:xfrm>
          <a:prstGeom prst="rect">
            <a:avLst/>
          </a:prstGeom>
        </p:spPr>
      </p:pic>
      <p:sp>
        <p:nvSpPr>
          <p:cNvPr id="3" name="TextBox 2">
            <a:extLst>
              <a:ext uri="{FF2B5EF4-FFF2-40B4-BE49-F238E27FC236}">
                <a16:creationId xmlns:a16="http://schemas.microsoft.com/office/drawing/2014/main" id="{3990B11F-12F9-030A-B014-E3A0207B234A}"/>
              </a:ext>
            </a:extLst>
          </p:cNvPr>
          <p:cNvSpPr txBox="1"/>
          <p:nvPr/>
        </p:nvSpPr>
        <p:spPr>
          <a:xfrm>
            <a:off x="9698581" y="5918699"/>
            <a:ext cx="2518347" cy="461665"/>
          </a:xfrm>
          <a:prstGeom prst="rect">
            <a:avLst/>
          </a:prstGeom>
          <a:noFill/>
        </p:spPr>
        <p:txBody>
          <a:bodyPr wrap="square" rtlCol="0">
            <a:spAutoFit/>
          </a:bodyPr>
          <a:lstStyle/>
          <a:p>
            <a:r>
              <a:rPr lang="en-US" sz="1200" dirty="0">
                <a:solidFill>
                  <a:schemeClr val="bg1"/>
                </a:solidFill>
              </a:rPr>
              <a:t>New York Women for the Land</a:t>
            </a:r>
          </a:p>
          <a:p>
            <a:r>
              <a:rPr lang="en-US" sz="1200" dirty="0">
                <a:solidFill>
                  <a:schemeClr val="bg1"/>
                </a:solidFill>
              </a:rPr>
              <a:t>Photo Credit: Stephanie Castle</a:t>
            </a:r>
          </a:p>
        </p:txBody>
      </p:sp>
      <p:pic>
        <p:nvPicPr>
          <p:cNvPr id="10" name="Audio 9">
            <a:hlinkClick r:id="" action="ppaction://media"/>
            <a:extLst>
              <a:ext uri="{FF2B5EF4-FFF2-40B4-BE49-F238E27FC236}">
                <a16:creationId xmlns:a16="http://schemas.microsoft.com/office/drawing/2014/main" id="{753387AD-6EF0-F8CD-7D1B-EB1794C0ECE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3218319"/>
      </p:ext>
    </p:extLst>
  </p:cSld>
  <p:clrMapOvr>
    <a:masterClrMapping/>
  </p:clrMapOvr>
  <mc:AlternateContent xmlns:mc="http://schemas.openxmlformats.org/markup-compatibility/2006">
    <mc:Choice xmlns:p14="http://schemas.microsoft.com/office/powerpoint/2010/main" Requires="p14">
      <p:transition spd="slow" p14:dur="2000" advTm="40057"/>
    </mc:Choice>
    <mc:Fallback>
      <p:transition spd="slow" advTm="40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548E-4755-82F7-3A3A-CD45D2CFBAD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5EA82F2-9F2C-7679-D316-A1888A29FBBD}"/>
              </a:ext>
            </a:extLst>
          </p:cNvPr>
          <p:cNvSpPr/>
          <p:nvPr/>
        </p:nvSpPr>
        <p:spPr>
          <a:xfrm>
            <a:off x="300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D5F11-9631-BD60-A213-AF9543AA6B53}"/>
              </a:ext>
            </a:extLst>
          </p:cNvPr>
          <p:cNvSpPr>
            <a:spLocks noGrp="1"/>
          </p:cNvSpPr>
          <p:nvPr>
            <p:ph type="title"/>
          </p:nvPr>
        </p:nvSpPr>
        <p:spPr>
          <a:xfrm>
            <a:off x="555813" y="197242"/>
            <a:ext cx="10711738" cy="1033669"/>
          </a:xfrm>
        </p:spPr>
        <p:txBody>
          <a:bodyPr>
            <a:normAutofit/>
          </a:bodyPr>
          <a:lstStyle/>
          <a:p>
            <a:r>
              <a:rPr lang="en-US" sz="4000">
                <a:latin typeface="Montserrat"/>
              </a:rPr>
              <a:t>KEY TAKEAWAYS</a:t>
            </a:r>
          </a:p>
        </p:txBody>
      </p:sp>
      <p:pic>
        <p:nvPicPr>
          <p:cNvPr id="4" name="Picture 3">
            <a:extLst>
              <a:ext uri="{FF2B5EF4-FFF2-40B4-BE49-F238E27FC236}">
                <a16:creationId xmlns:a16="http://schemas.microsoft.com/office/drawing/2014/main" id="{686EDA08-9120-976A-2EDF-E28561870D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7" name="TextBox 6">
            <a:extLst>
              <a:ext uri="{FF2B5EF4-FFF2-40B4-BE49-F238E27FC236}">
                <a16:creationId xmlns:a16="http://schemas.microsoft.com/office/drawing/2014/main" id="{2FBBEF2F-60DF-9D61-61BB-E61D0D0F9D19}"/>
              </a:ext>
            </a:extLst>
          </p:cNvPr>
          <p:cNvSpPr txBox="1"/>
          <p:nvPr/>
        </p:nvSpPr>
        <p:spPr>
          <a:xfrm>
            <a:off x="558800" y="1625600"/>
            <a:ext cx="5608320" cy="32470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ts val="1000"/>
              </a:spcBef>
              <a:buFont typeface="Arial"/>
              <a:buChar char="•"/>
            </a:pPr>
            <a:r>
              <a:rPr lang="en-US" sz="2000">
                <a:latin typeface="Montserrat"/>
                <a:cs typeface="Arial"/>
              </a:rPr>
              <a:t>Networks can be adaptable based on the needs of the community</a:t>
            </a:r>
            <a:endParaRPr lang="en-US"/>
          </a:p>
          <a:p>
            <a:pPr marL="342900" indent="-342900">
              <a:lnSpc>
                <a:spcPct val="90000"/>
              </a:lnSpc>
              <a:spcBef>
                <a:spcPts val="1000"/>
              </a:spcBef>
              <a:buFont typeface="Arial"/>
              <a:buChar char="•"/>
            </a:pPr>
            <a:r>
              <a:rPr lang="en-US" sz="2000">
                <a:latin typeface="Montserrat"/>
                <a:cs typeface="Arial"/>
              </a:rPr>
              <a:t>All networks need a dedicated leader with a clear vision and shared goals</a:t>
            </a:r>
          </a:p>
          <a:p>
            <a:pPr marL="342900" indent="-342900">
              <a:lnSpc>
                <a:spcPct val="90000"/>
              </a:lnSpc>
              <a:spcBef>
                <a:spcPts val="1000"/>
              </a:spcBef>
              <a:buFont typeface="Arial"/>
              <a:buChar char="•"/>
            </a:pPr>
            <a:r>
              <a:rPr lang="en-US" sz="2000">
                <a:latin typeface="Montserrat"/>
                <a:cs typeface="Arial"/>
              </a:rPr>
              <a:t>Social &amp; educational events provide opportunities to build community and gain knowledge/skills</a:t>
            </a:r>
          </a:p>
          <a:p>
            <a:pPr marL="342900" indent="-342900">
              <a:lnSpc>
                <a:spcPct val="90000"/>
              </a:lnSpc>
              <a:spcBef>
                <a:spcPts val="1000"/>
              </a:spcBef>
              <a:buFont typeface="Arial"/>
              <a:buChar char="•"/>
            </a:pPr>
            <a:r>
              <a:rPr lang="en-US" sz="2000">
                <a:latin typeface="Montserrat"/>
                <a:cs typeface="Arial"/>
              </a:rPr>
              <a:t>Outside funding offsets costs for outreach, participation, and research with less burden on the community</a:t>
            </a:r>
          </a:p>
        </p:txBody>
      </p:sp>
      <p:pic>
        <p:nvPicPr>
          <p:cNvPr id="3" name="Picture 2" descr="A picture containing person, grass, outdoor, people&#10;&#10;Description automatically generated">
            <a:extLst>
              <a:ext uri="{FF2B5EF4-FFF2-40B4-BE49-F238E27FC236}">
                <a16:creationId xmlns:a16="http://schemas.microsoft.com/office/drawing/2014/main" id="{054ED867-F1A9-9E89-7C18-CEAFEA4E6476}"/>
              </a:ext>
            </a:extLst>
          </p:cNvPr>
          <p:cNvPicPr>
            <a:picLocks noChangeAspect="1"/>
          </p:cNvPicPr>
          <p:nvPr/>
        </p:nvPicPr>
        <p:blipFill>
          <a:blip r:embed="rId6"/>
          <a:stretch>
            <a:fillRect/>
          </a:stretch>
        </p:blipFill>
        <p:spPr>
          <a:xfrm>
            <a:off x="6173634" y="1445757"/>
            <a:ext cx="6013300" cy="4825246"/>
          </a:xfrm>
          <a:prstGeom prst="rect">
            <a:avLst/>
          </a:prstGeom>
        </p:spPr>
      </p:pic>
      <p:sp>
        <p:nvSpPr>
          <p:cNvPr id="6" name="TextBox 5">
            <a:extLst>
              <a:ext uri="{FF2B5EF4-FFF2-40B4-BE49-F238E27FC236}">
                <a16:creationId xmlns:a16="http://schemas.microsoft.com/office/drawing/2014/main" id="{75D51A70-7345-B860-3886-6DB42532B911}"/>
              </a:ext>
            </a:extLst>
          </p:cNvPr>
          <p:cNvSpPr txBox="1"/>
          <p:nvPr/>
        </p:nvSpPr>
        <p:spPr>
          <a:xfrm>
            <a:off x="9068980" y="5749714"/>
            <a:ext cx="3117954" cy="461665"/>
          </a:xfrm>
          <a:prstGeom prst="rect">
            <a:avLst/>
          </a:prstGeom>
          <a:noFill/>
        </p:spPr>
        <p:txBody>
          <a:bodyPr wrap="square" lIns="91440" tIns="45720" rIns="91440" bIns="45720" rtlCol="0" anchor="t">
            <a:spAutoFit/>
          </a:bodyPr>
          <a:lstStyle/>
          <a:p>
            <a:r>
              <a:rPr lang="en-US" sz="1200" dirty="0">
                <a:solidFill>
                  <a:schemeClr val="bg1"/>
                </a:solidFill>
              </a:rPr>
              <a:t>New York Demonstration Farm Network</a:t>
            </a:r>
          </a:p>
          <a:p>
            <a:r>
              <a:rPr lang="en-US" sz="1200" dirty="0">
                <a:solidFill>
                  <a:schemeClr val="bg1"/>
                </a:solidFill>
              </a:rPr>
              <a:t>Photo Credit: </a:t>
            </a:r>
            <a:r>
              <a:rPr lang="en-US" sz="1200">
                <a:solidFill>
                  <a:schemeClr val="bg1"/>
                </a:solidFill>
              </a:rPr>
              <a:t>Stephanie Castle</a:t>
            </a:r>
            <a:endParaRPr lang="en-US" sz="1200" dirty="0">
              <a:solidFill>
                <a:schemeClr val="bg1"/>
              </a:solidFill>
            </a:endParaRPr>
          </a:p>
        </p:txBody>
      </p:sp>
      <p:pic>
        <p:nvPicPr>
          <p:cNvPr id="13" name="Audio 12">
            <a:hlinkClick r:id="" action="ppaction://media"/>
            <a:extLst>
              <a:ext uri="{FF2B5EF4-FFF2-40B4-BE49-F238E27FC236}">
                <a16:creationId xmlns:a16="http://schemas.microsoft.com/office/drawing/2014/main" id="{EF9CC4BF-1321-8012-24A8-BB9680DB4B3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8645768"/>
      </p:ext>
    </p:extLst>
  </p:cSld>
  <p:clrMapOvr>
    <a:masterClrMapping/>
  </p:clrMapOvr>
  <mc:AlternateContent xmlns:mc="http://schemas.openxmlformats.org/markup-compatibility/2006">
    <mc:Choice xmlns:p14="http://schemas.microsoft.com/office/powerpoint/2010/main" Requires="p14">
      <p:transition spd="slow" p14:dur="2000" advTm="65663"/>
    </mc:Choice>
    <mc:Fallback>
      <p:transition spd="slow" advTm="6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52D74F-FC78-C25B-D1B8-5355DB77EAD9}"/>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640079" y="151177"/>
            <a:ext cx="10419917" cy="1033669"/>
          </a:xfrm>
        </p:spPr>
        <p:txBody>
          <a:bodyPr>
            <a:normAutofit/>
          </a:bodyPr>
          <a:lstStyle/>
          <a:p>
            <a:r>
              <a:rPr lang="en-US" sz="4000" b="1">
                <a:latin typeface="Montserrat" pitchFamily="2" charset="77"/>
                <a:cs typeface="Arial"/>
              </a:rPr>
              <a:t>SPECTRUM OF NETWORKS</a:t>
            </a:r>
            <a:endParaRPr lang="en-US" sz="4000" b="1">
              <a:latin typeface="Montserrat" pitchFamily="2" charset="77"/>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6" name="Picture 5">
            <a:extLst>
              <a:ext uri="{FF2B5EF4-FFF2-40B4-BE49-F238E27FC236}">
                <a16:creationId xmlns:a16="http://schemas.microsoft.com/office/drawing/2014/main" id="{31C8F53F-F172-1FFD-1EF0-C1814807C702}"/>
              </a:ext>
            </a:extLst>
          </p:cNvPr>
          <p:cNvPicPr>
            <a:picLocks noChangeAspect="1"/>
          </p:cNvPicPr>
          <p:nvPr/>
        </p:nvPicPr>
        <p:blipFill>
          <a:blip r:embed="rId6"/>
          <a:stretch>
            <a:fillRect/>
          </a:stretch>
        </p:blipFill>
        <p:spPr>
          <a:xfrm>
            <a:off x="5297486" y="1325863"/>
            <a:ext cx="5762625" cy="4781550"/>
          </a:xfrm>
          <a:prstGeom prst="rect">
            <a:avLst/>
          </a:prstGeom>
        </p:spPr>
      </p:pic>
      <p:sp>
        <p:nvSpPr>
          <p:cNvPr id="7" name="TextBox 6">
            <a:extLst>
              <a:ext uri="{FF2B5EF4-FFF2-40B4-BE49-F238E27FC236}">
                <a16:creationId xmlns:a16="http://schemas.microsoft.com/office/drawing/2014/main" id="{AA0E5852-F33C-6A82-673F-BE34AA2941F7}"/>
              </a:ext>
            </a:extLst>
          </p:cNvPr>
          <p:cNvSpPr txBox="1"/>
          <p:nvPr/>
        </p:nvSpPr>
        <p:spPr>
          <a:xfrm>
            <a:off x="375920" y="2275840"/>
            <a:ext cx="491744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Montserrat"/>
              </a:rPr>
              <a:t>Peer Networks encourage shared learning and community building. </a:t>
            </a:r>
            <a:endParaRPr lang="en-US" b="1"/>
          </a:p>
          <a:p>
            <a:endParaRPr lang="en-US">
              <a:latin typeface="Montserrat"/>
            </a:endParaRPr>
          </a:p>
          <a:p>
            <a:r>
              <a:rPr lang="en-US">
                <a:latin typeface="Montserrat"/>
              </a:rPr>
              <a:t>That can mean very informal farmer relationships, to a group centered around a common affinity, to a highly structured network with oversight from an organization.</a:t>
            </a:r>
            <a:endParaRPr lang="en-US"/>
          </a:p>
        </p:txBody>
      </p:sp>
      <p:pic>
        <p:nvPicPr>
          <p:cNvPr id="9" name="Audio 8">
            <a:hlinkClick r:id="" action="ppaction://media"/>
            <a:extLst>
              <a:ext uri="{FF2B5EF4-FFF2-40B4-BE49-F238E27FC236}">
                <a16:creationId xmlns:a16="http://schemas.microsoft.com/office/drawing/2014/main" id="{46411262-BC0B-7152-0D8A-3302C1A8168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9635849"/>
      </p:ext>
    </p:extLst>
  </p:cSld>
  <p:clrMapOvr>
    <a:masterClrMapping/>
  </p:clrMapOvr>
  <mc:AlternateContent xmlns:mc="http://schemas.openxmlformats.org/markup-compatibility/2006">
    <mc:Choice xmlns:p14="http://schemas.microsoft.com/office/powerpoint/2010/main" Requires="p14">
      <p:transition spd="slow" p14:dur="2000" advTm="100732"/>
    </mc:Choice>
    <mc:Fallback>
      <p:transition spd="slow" advTm="10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0A0E8-AE6D-9E13-579E-7A21572ECFA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EF5CCD3-3CD4-9513-21D0-DDB10CD8DDD8}"/>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2F6AC7-5CAB-2348-1C16-A07A384DFA3F}"/>
              </a:ext>
            </a:extLst>
          </p:cNvPr>
          <p:cNvSpPr>
            <a:spLocks noGrp="1"/>
          </p:cNvSpPr>
          <p:nvPr>
            <p:ph type="title"/>
          </p:nvPr>
        </p:nvSpPr>
        <p:spPr>
          <a:xfrm>
            <a:off x="555813" y="197242"/>
            <a:ext cx="10711738" cy="1033669"/>
          </a:xfrm>
        </p:spPr>
        <p:txBody>
          <a:bodyPr>
            <a:normAutofit/>
          </a:bodyPr>
          <a:lstStyle/>
          <a:p>
            <a:r>
              <a:rPr lang="en-US" sz="4000" b="1">
                <a:latin typeface="Montserrat"/>
              </a:rPr>
              <a:t>3 EXAMPLES OF NETWORKS</a:t>
            </a:r>
          </a:p>
        </p:txBody>
      </p:sp>
      <p:pic>
        <p:nvPicPr>
          <p:cNvPr id="4" name="Picture 3">
            <a:extLst>
              <a:ext uri="{FF2B5EF4-FFF2-40B4-BE49-F238E27FC236}">
                <a16:creationId xmlns:a16="http://schemas.microsoft.com/office/drawing/2014/main" id="{CB966AF0-78BB-C154-071F-43AC9E29FD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10" name="Picture 9" descr="Two women hugging each other in a field&#10;&#10;Description automatically generated">
            <a:extLst>
              <a:ext uri="{FF2B5EF4-FFF2-40B4-BE49-F238E27FC236}">
                <a16:creationId xmlns:a16="http://schemas.microsoft.com/office/drawing/2014/main" id="{8D030D1C-E33A-46A5-BADB-4CCA14E4636D}"/>
              </a:ext>
            </a:extLst>
          </p:cNvPr>
          <p:cNvPicPr>
            <a:picLocks noChangeAspect="1"/>
          </p:cNvPicPr>
          <p:nvPr/>
        </p:nvPicPr>
        <p:blipFill>
          <a:blip r:embed="rId6" cstate="screen">
            <a:extLst>
              <a:ext uri="{28A0092B-C50C-407E-A947-70E740481C1C}">
                <a14:useLocalDpi xmlns:a14="http://schemas.microsoft.com/office/drawing/2010/main"/>
              </a:ext>
            </a:extLst>
          </a:blip>
          <a:srcRect b="-1026"/>
          <a:stretch/>
        </p:blipFill>
        <p:spPr>
          <a:xfrm>
            <a:off x="4764420" y="3294657"/>
            <a:ext cx="2746640" cy="2685890"/>
          </a:xfrm>
          <a:prstGeom prst="rect">
            <a:avLst/>
          </a:prstGeom>
        </p:spPr>
      </p:pic>
      <p:pic>
        <p:nvPicPr>
          <p:cNvPr id="9" name="Picture 8" descr="A group of people sitting in chairs&#10;&#10;Description automatically generated">
            <a:extLst>
              <a:ext uri="{FF2B5EF4-FFF2-40B4-BE49-F238E27FC236}">
                <a16:creationId xmlns:a16="http://schemas.microsoft.com/office/drawing/2014/main" id="{37AA12F9-B6D4-251B-FCBB-C56704B88C86}"/>
              </a:ext>
            </a:extLst>
          </p:cNvPr>
          <p:cNvPicPr>
            <a:picLocks noChangeAspect="1"/>
          </p:cNvPicPr>
          <p:nvPr/>
        </p:nvPicPr>
        <p:blipFill>
          <a:blip r:embed="rId7" cstate="screen">
            <a:extLst>
              <a:ext uri="{28A0092B-C50C-407E-A947-70E740481C1C}">
                <a14:useLocalDpi xmlns:a14="http://schemas.microsoft.com/office/drawing/2010/main"/>
              </a:ext>
            </a:extLst>
          </a:blip>
          <a:srcRect b="-532"/>
          <a:stretch/>
        </p:blipFill>
        <p:spPr>
          <a:xfrm>
            <a:off x="8432905" y="3315418"/>
            <a:ext cx="3049898" cy="2629878"/>
          </a:xfrm>
          <a:prstGeom prst="rect">
            <a:avLst/>
          </a:prstGeom>
        </p:spPr>
      </p:pic>
      <p:sp>
        <p:nvSpPr>
          <p:cNvPr id="7" name="TextBox 6">
            <a:extLst>
              <a:ext uri="{FF2B5EF4-FFF2-40B4-BE49-F238E27FC236}">
                <a16:creationId xmlns:a16="http://schemas.microsoft.com/office/drawing/2014/main" id="{4BC8B4E9-4088-6B05-752B-BE4674C713C8}"/>
              </a:ext>
            </a:extLst>
          </p:cNvPr>
          <p:cNvSpPr txBox="1"/>
          <p:nvPr/>
        </p:nvSpPr>
        <p:spPr>
          <a:xfrm>
            <a:off x="736385" y="2169770"/>
            <a:ext cx="3009431" cy="1169551"/>
          </a:xfrm>
          <a:prstGeom prst="rect">
            <a:avLst/>
          </a:prstGeom>
          <a:noFill/>
        </p:spPr>
        <p:txBody>
          <a:bodyPr wrap="square" rtlCol="0">
            <a:spAutoFit/>
          </a:bodyPr>
          <a:lstStyle/>
          <a:p>
            <a:pPr algn="ctr"/>
            <a:r>
              <a:rPr lang="en-US" sz="2000" b="1" dirty="0">
                <a:latin typeface="Montserrat"/>
              </a:rPr>
              <a:t>Informal, Farmer-Led</a:t>
            </a:r>
            <a:endParaRPr lang="en-US" b="1" dirty="0">
              <a:latin typeface="Montserrat"/>
            </a:endParaRPr>
          </a:p>
          <a:p>
            <a:pPr lvl="1" indent="-458470" algn="ctr"/>
            <a:r>
              <a:rPr lang="en-US" sz="1600" dirty="0">
                <a:latin typeface="Montserrat"/>
              </a:rPr>
              <a:t>Example 1: Good Farmers Guild</a:t>
            </a:r>
          </a:p>
          <a:p>
            <a:pPr algn="ctr"/>
            <a:endParaRPr lang="en-US" dirty="0"/>
          </a:p>
        </p:txBody>
      </p:sp>
      <p:sp>
        <p:nvSpPr>
          <p:cNvPr id="8" name="TextBox 7">
            <a:extLst>
              <a:ext uri="{FF2B5EF4-FFF2-40B4-BE49-F238E27FC236}">
                <a16:creationId xmlns:a16="http://schemas.microsoft.com/office/drawing/2014/main" id="{C098816C-21ED-63D8-A2C3-AD5A9A079A29}"/>
              </a:ext>
            </a:extLst>
          </p:cNvPr>
          <p:cNvSpPr txBox="1"/>
          <p:nvPr/>
        </p:nvSpPr>
        <p:spPr>
          <a:xfrm>
            <a:off x="4440874" y="2155884"/>
            <a:ext cx="3222171" cy="1138773"/>
          </a:xfrm>
          <a:prstGeom prst="rect">
            <a:avLst/>
          </a:prstGeom>
          <a:noFill/>
        </p:spPr>
        <p:txBody>
          <a:bodyPr wrap="square" rtlCol="0">
            <a:spAutoFit/>
          </a:bodyPr>
          <a:lstStyle/>
          <a:p>
            <a:pPr algn="ctr"/>
            <a:r>
              <a:rPr lang="en-US" sz="2000" b="1" dirty="0">
                <a:latin typeface="Montserrat"/>
              </a:rPr>
              <a:t>Affinity Group</a:t>
            </a:r>
          </a:p>
          <a:p>
            <a:pPr lvl="1" indent="-458470" algn="ctr"/>
            <a:r>
              <a:rPr lang="en-US" sz="1600" dirty="0">
                <a:latin typeface="Montserrat"/>
              </a:rPr>
              <a:t>Example 2: Women for the Land Southeast Climate Cohort</a:t>
            </a:r>
          </a:p>
        </p:txBody>
      </p:sp>
      <p:sp>
        <p:nvSpPr>
          <p:cNvPr id="11" name="TextBox 10">
            <a:extLst>
              <a:ext uri="{FF2B5EF4-FFF2-40B4-BE49-F238E27FC236}">
                <a16:creationId xmlns:a16="http://schemas.microsoft.com/office/drawing/2014/main" id="{68815573-CC35-A9DA-87C8-2329B8F52DF3}"/>
              </a:ext>
            </a:extLst>
          </p:cNvPr>
          <p:cNvSpPr txBox="1"/>
          <p:nvPr/>
        </p:nvSpPr>
        <p:spPr>
          <a:xfrm>
            <a:off x="8435435" y="2155884"/>
            <a:ext cx="3020180" cy="1415772"/>
          </a:xfrm>
          <a:prstGeom prst="rect">
            <a:avLst/>
          </a:prstGeom>
          <a:noFill/>
        </p:spPr>
        <p:txBody>
          <a:bodyPr wrap="square" rtlCol="0">
            <a:spAutoFit/>
          </a:bodyPr>
          <a:lstStyle/>
          <a:p>
            <a:pPr marL="0" indent="0" algn="ctr">
              <a:buNone/>
            </a:pPr>
            <a:r>
              <a:rPr lang="en-US" sz="2000" b="1" dirty="0">
                <a:latin typeface="Montserrat"/>
              </a:rPr>
              <a:t>Structured</a:t>
            </a:r>
          </a:p>
          <a:p>
            <a:pPr marL="0" indent="0" algn="ctr">
              <a:buNone/>
            </a:pPr>
            <a:r>
              <a:rPr lang="en-US" sz="1600" dirty="0">
                <a:latin typeface="Montserrat"/>
              </a:rPr>
              <a:t>Example 3: Genesee River Demonstration Farm Network</a:t>
            </a:r>
          </a:p>
          <a:p>
            <a:pPr algn="ctr"/>
            <a:endParaRPr lang="en-US" dirty="0"/>
          </a:p>
        </p:txBody>
      </p:sp>
      <p:pic>
        <p:nvPicPr>
          <p:cNvPr id="12" name="Picture 11" descr="A group of people in a greenhouse&#10;&#10;Description automatically generated">
            <a:extLst>
              <a:ext uri="{FF2B5EF4-FFF2-40B4-BE49-F238E27FC236}">
                <a16:creationId xmlns:a16="http://schemas.microsoft.com/office/drawing/2014/main" id="{DB61B022-C688-3E4B-38C8-CDBC9D0B69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302" y="3294657"/>
            <a:ext cx="2663157" cy="2650639"/>
          </a:xfrm>
          <a:prstGeom prst="rect">
            <a:avLst/>
          </a:prstGeom>
        </p:spPr>
      </p:pic>
      <p:pic>
        <p:nvPicPr>
          <p:cNvPr id="13" name="Audio 12">
            <a:hlinkClick r:id="" action="ppaction://media"/>
            <a:extLst>
              <a:ext uri="{FF2B5EF4-FFF2-40B4-BE49-F238E27FC236}">
                <a16:creationId xmlns:a16="http://schemas.microsoft.com/office/drawing/2014/main" id="{EC1119B8-6249-966A-8CE6-234308E5B63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3815210"/>
      </p:ext>
    </p:extLst>
  </p:cSld>
  <p:clrMapOvr>
    <a:masterClrMapping/>
  </p:clrMapOvr>
  <mc:AlternateContent xmlns:mc="http://schemas.openxmlformats.org/markup-compatibility/2006">
    <mc:Choice xmlns:p14="http://schemas.microsoft.com/office/powerpoint/2010/main" Requires="p14">
      <p:transition spd="slow" p14:dur="2000" advTm="26524"/>
    </mc:Choice>
    <mc:Fallback>
      <p:transition spd="slow" advTm="26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0A0E8-AE6D-9E13-579E-7A21572ECFAE}"/>
            </a:ext>
          </a:extLst>
        </p:cNvPr>
        <p:cNvGrpSpPr/>
        <p:nvPr/>
      </p:nvGrpSpPr>
      <p:grpSpPr>
        <a:xfrm>
          <a:off x="0" y="0"/>
          <a:ext cx="0" cy="0"/>
          <a:chOff x="0" y="0"/>
          <a:chExt cx="0" cy="0"/>
        </a:xfrm>
      </p:grpSpPr>
      <p:pic>
        <p:nvPicPr>
          <p:cNvPr id="7" name="Picture 6" descr="A group of people sitting in chairs outside&#10;&#10;Description automatically generated">
            <a:extLst>
              <a:ext uri="{FF2B5EF4-FFF2-40B4-BE49-F238E27FC236}">
                <a16:creationId xmlns:a16="http://schemas.microsoft.com/office/drawing/2014/main" id="{EB660A81-5621-B4D3-B10F-171ED95E404C}"/>
              </a:ext>
            </a:extLst>
          </p:cNvPr>
          <p:cNvPicPr>
            <a:picLocks noChangeAspect="1"/>
          </p:cNvPicPr>
          <p:nvPr/>
        </p:nvPicPr>
        <p:blipFill>
          <a:blip r:embed="rId6" cstate="screen">
            <a:alphaModFix amt="20000"/>
            <a:extLst>
              <a:ext uri="{BEBA8EAE-BF5A-486C-A8C5-ECC9F3942E4B}">
                <a14:imgProps xmlns:a14="http://schemas.microsoft.com/office/drawing/2010/main">
                  <a14:imgLayer r:embed="rId7">
                    <a14:imgEffect>
                      <a14:saturation sat="65000"/>
                    </a14:imgEffect>
                    <a14:imgEffect>
                      <a14:brightnessContrast contrast="23000"/>
                    </a14:imgEffect>
                  </a14:imgLayer>
                </a14:imgProps>
              </a:ext>
              <a:ext uri="{28A0092B-C50C-407E-A947-70E740481C1C}">
                <a14:useLocalDpi xmlns:a14="http://schemas.microsoft.com/office/drawing/2010/main"/>
              </a:ext>
            </a:extLst>
          </a:blip>
          <a:srcRect r="-277"/>
          <a:stretch/>
        </p:blipFill>
        <p:spPr>
          <a:xfrm>
            <a:off x="3245" y="922003"/>
            <a:ext cx="12257602" cy="5813590"/>
          </a:xfrm>
          <a:prstGeom prst="rect">
            <a:avLst/>
          </a:prstGeom>
        </p:spPr>
      </p:pic>
      <p:sp>
        <p:nvSpPr>
          <p:cNvPr id="5" name="Rectangle 4">
            <a:extLst>
              <a:ext uri="{FF2B5EF4-FFF2-40B4-BE49-F238E27FC236}">
                <a16:creationId xmlns:a16="http://schemas.microsoft.com/office/drawing/2014/main" id="{4EF5CCD3-3CD4-9513-21D0-DDB10CD8DDD8}"/>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2F6AC7-5CAB-2348-1C16-A07A384DFA3F}"/>
              </a:ext>
            </a:extLst>
          </p:cNvPr>
          <p:cNvSpPr>
            <a:spLocks noGrp="1"/>
          </p:cNvSpPr>
          <p:nvPr>
            <p:ph type="title"/>
          </p:nvPr>
        </p:nvSpPr>
        <p:spPr>
          <a:xfrm>
            <a:off x="555813" y="295854"/>
            <a:ext cx="10711738" cy="1033669"/>
          </a:xfrm>
        </p:spPr>
        <p:txBody>
          <a:bodyPr>
            <a:normAutofit fontScale="90000"/>
          </a:bodyPr>
          <a:lstStyle/>
          <a:p>
            <a:r>
              <a:rPr lang="en-US" sz="4000">
                <a:latin typeface="Montserrat"/>
              </a:rPr>
              <a:t>WHAT PEER NETWORKS HAVE IN COMMON</a:t>
            </a:r>
            <a:endParaRPr lang="en-US" sz="4000" b="1">
              <a:latin typeface="Montserrat"/>
            </a:endParaRPr>
          </a:p>
        </p:txBody>
      </p:sp>
      <p:sp>
        <p:nvSpPr>
          <p:cNvPr id="3" name="Content Placeholder 2">
            <a:extLst>
              <a:ext uri="{FF2B5EF4-FFF2-40B4-BE49-F238E27FC236}">
                <a16:creationId xmlns:a16="http://schemas.microsoft.com/office/drawing/2014/main" id="{2B23CAD8-94B2-8756-5E93-B4A189068C5E}"/>
              </a:ext>
            </a:extLst>
          </p:cNvPr>
          <p:cNvSpPr>
            <a:spLocks noGrp="1"/>
          </p:cNvSpPr>
          <p:nvPr>
            <p:ph idx="1"/>
          </p:nvPr>
        </p:nvSpPr>
        <p:spPr>
          <a:xfrm>
            <a:off x="555813" y="1822335"/>
            <a:ext cx="6764430" cy="4156895"/>
          </a:xfrm>
          <a:solidFill>
            <a:schemeClr val="bg1">
              <a:alpha val="50000"/>
            </a:schemeClr>
          </a:solidFill>
        </p:spPr>
        <p:txBody>
          <a:bodyPr anchor="ctr">
            <a:normAutofit/>
          </a:bodyPr>
          <a:lstStyle/>
          <a:p>
            <a:pPr marL="458470" indent="-458470"/>
            <a:r>
              <a:rPr lang="en-US" sz="2800">
                <a:latin typeface="Montserrat Light" panose="00000400000000000000" pitchFamily="2" charset="0"/>
              </a:rPr>
              <a:t>Leadership </a:t>
            </a:r>
          </a:p>
          <a:p>
            <a:pPr marL="458470" indent="-458470"/>
            <a:r>
              <a:rPr lang="en-US" sz="2800">
                <a:latin typeface="Montserrat Light" panose="00000400000000000000" pitchFamily="2" charset="0"/>
              </a:rPr>
              <a:t>Peer Members with Common Goals</a:t>
            </a:r>
          </a:p>
          <a:p>
            <a:pPr marL="458470" indent="-458470"/>
            <a:r>
              <a:rPr lang="en-US" sz="2800">
                <a:latin typeface="Montserrat Light" panose="00000400000000000000" pitchFamily="2" charset="0"/>
              </a:rPr>
              <a:t>Educational + Social Events</a:t>
            </a:r>
          </a:p>
          <a:p>
            <a:pPr marL="458470" indent="-458470"/>
            <a:r>
              <a:rPr lang="en-US" sz="2800">
                <a:latin typeface="Montserrat Light" panose="00000400000000000000" pitchFamily="2" charset="0"/>
                <a:ea typeface="+mn-lt"/>
                <a:cs typeface="+mn-lt"/>
              </a:rPr>
              <a:t>Measurement of Impact</a:t>
            </a:r>
            <a:endParaRPr lang="en-US" sz="2800">
              <a:latin typeface="Montserrat Light" panose="00000400000000000000" pitchFamily="2" charset="0"/>
            </a:endParaRPr>
          </a:p>
          <a:p>
            <a:pPr marL="458470" indent="-458470"/>
            <a:r>
              <a:rPr lang="en-US" sz="2800">
                <a:latin typeface="Montserrat Light" panose="00000400000000000000" pitchFamily="2" charset="0"/>
                <a:ea typeface="+mn-lt"/>
                <a:cs typeface="+mn-lt"/>
              </a:rPr>
              <a:t>Long-Term Vision to Sustain Connection*</a:t>
            </a:r>
            <a:endParaRPr lang="en-US" sz="2800">
              <a:latin typeface="Montserrat Light" panose="00000400000000000000" pitchFamily="2" charset="0"/>
            </a:endParaRPr>
          </a:p>
          <a:p>
            <a:pPr marL="458470" indent="-458470"/>
            <a:endParaRPr lang="en-US">
              <a:latin typeface="Montserrat"/>
            </a:endParaRPr>
          </a:p>
        </p:txBody>
      </p:sp>
      <p:pic>
        <p:nvPicPr>
          <p:cNvPr id="4" name="Picture 3">
            <a:extLst>
              <a:ext uri="{FF2B5EF4-FFF2-40B4-BE49-F238E27FC236}">
                <a16:creationId xmlns:a16="http://schemas.microsoft.com/office/drawing/2014/main" id="{CB966AF0-78BB-C154-071F-43AC9E29FD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9" name="Audio 8">
            <a:hlinkClick r:id="" action="ppaction://media"/>
            <a:extLst>
              <a:ext uri="{FF2B5EF4-FFF2-40B4-BE49-F238E27FC236}">
                <a16:creationId xmlns:a16="http://schemas.microsoft.com/office/drawing/2014/main" id="{AEDF641D-B305-B34F-A743-CE120D24561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1539047"/>
      </p:ext>
    </p:extLst>
  </p:cSld>
  <p:clrMapOvr>
    <a:masterClrMapping/>
  </p:clrMapOvr>
  <mc:AlternateContent xmlns:mc="http://schemas.openxmlformats.org/markup-compatibility/2006">
    <mc:Choice xmlns:p14="http://schemas.microsoft.com/office/powerpoint/2010/main" Requires="p14">
      <p:transition spd="slow" p14:dur="2000" advTm="20858"/>
    </mc:Choice>
    <mc:Fallback>
      <p:transition spd="slow" advTm="2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0A0E8-AE6D-9E13-579E-7A21572ECFA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EF5CCD3-3CD4-9513-21D0-DDB10CD8DDD8}"/>
              </a:ext>
            </a:extLst>
          </p:cNvPr>
          <p:cNvSpPr/>
          <p:nvPr/>
        </p:nvSpPr>
        <p:spPr>
          <a:xfrm>
            <a:off x="-1" y="0"/>
            <a:ext cx="12192000" cy="132820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2F6AC7-5CAB-2348-1C16-A07A384DFA3F}"/>
              </a:ext>
            </a:extLst>
          </p:cNvPr>
          <p:cNvSpPr>
            <a:spLocks noGrp="1"/>
          </p:cNvSpPr>
          <p:nvPr>
            <p:ph type="title"/>
          </p:nvPr>
        </p:nvSpPr>
        <p:spPr>
          <a:xfrm>
            <a:off x="555813" y="459140"/>
            <a:ext cx="10711738" cy="1033669"/>
          </a:xfrm>
        </p:spPr>
        <p:txBody>
          <a:bodyPr>
            <a:normAutofit/>
          </a:bodyPr>
          <a:lstStyle/>
          <a:p>
            <a:r>
              <a:rPr lang="en-US" sz="4000">
                <a:latin typeface="Montserrat"/>
              </a:rPr>
              <a:t>DEVELOPING A LONG-TERM VISION</a:t>
            </a:r>
            <a:endParaRPr lang="en-US" sz="4000" b="1">
              <a:latin typeface="Montserrat"/>
            </a:endParaRPr>
          </a:p>
        </p:txBody>
      </p:sp>
      <p:sp>
        <p:nvSpPr>
          <p:cNvPr id="3" name="Content Placeholder 2">
            <a:extLst>
              <a:ext uri="{FF2B5EF4-FFF2-40B4-BE49-F238E27FC236}">
                <a16:creationId xmlns:a16="http://schemas.microsoft.com/office/drawing/2014/main" id="{2B23CAD8-94B2-8756-5E93-B4A189068C5E}"/>
              </a:ext>
            </a:extLst>
          </p:cNvPr>
          <p:cNvSpPr>
            <a:spLocks noGrp="1"/>
          </p:cNvSpPr>
          <p:nvPr>
            <p:ph idx="1"/>
          </p:nvPr>
        </p:nvSpPr>
        <p:spPr>
          <a:xfrm>
            <a:off x="555813" y="1822335"/>
            <a:ext cx="10602044" cy="4156895"/>
          </a:xfrm>
          <a:solidFill>
            <a:schemeClr val="bg1">
              <a:alpha val="50000"/>
            </a:schemeClr>
          </a:solidFill>
        </p:spPr>
        <p:txBody>
          <a:bodyPr anchor="ctr">
            <a:normAutofit lnSpcReduction="10000"/>
          </a:bodyPr>
          <a:lstStyle/>
          <a:p>
            <a:pPr marL="0" indent="0">
              <a:buNone/>
            </a:pPr>
            <a:r>
              <a:rPr lang="en-US" sz="2800">
                <a:latin typeface="Montserrat Light" panose="00000400000000000000" pitchFamily="2" charset="0"/>
              </a:rPr>
              <a:t>Peer Networks are most successful when they evolve over time, but this requires a forward-thinking vision, which can be accomplished through:</a:t>
            </a:r>
          </a:p>
          <a:p>
            <a:pPr marL="458470" indent="-458470"/>
            <a:r>
              <a:rPr lang="en-US" sz="2800">
                <a:latin typeface="Montserrat Light" panose="00000400000000000000" pitchFamily="2" charset="0"/>
              </a:rPr>
              <a:t>Securing grant funding for outreach activities</a:t>
            </a:r>
          </a:p>
          <a:p>
            <a:pPr marL="458470" indent="-458470"/>
            <a:r>
              <a:rPr lang="en-US" sz="2800">
                <a:latin typeface="Montserrat Light" panose="00000400000000000000" pitchFamily="2" charset="0"/>
              </a:rPr>
              <a:t>Membership dues, or small fees to attend events</a:t>
            </a:r>
          </a:p>
          <a:p>
            <a:pPr marL="458470" indent="-458470"/>
            <a:r>
              <a:rPr lang="en-US" sz="2800">
                <a:latin typeface="Montserrat Light" panose="00000400000000000000" pitchFamily="2" charset="0"/>
              </a:rPr>
              <a:t>Annual meetings to set goals for the upcoming year</a:t>
            </a:r>
          </a:p>
          <a:p>
            <a:pPr marL="458470" indent="-458470"/>
            <a:r>
              <a:rPr lang="en-US" sz="2800">
                <a:latin typeface="Montserrat Light" panose="00000400000000000000" pitchFamily="2" charset="0"/>
              </a:rPr>
              <a:t>2-Year leadership terms, allowing new voices to be heard</a:t>
            </a:r>
          </a:p>
          <a:p>
            <a:pPr marL="458470" indent="-458470"/>
            <a:r>
              <a:rPr lang="en-US" sz="2800">
                <a:latin typeface="Montserrat Light" panose="00000400000000000000" pitchFamily="2" charset="0"/>
              </a:rPr>
              <a:t>Willingness to adapt and change as needs of community evolve</a:t>
            </a:r>
          </a:p>
          <a:p>
            <a:pPr marL="458470" indent="-458470"/>
            <a:endParaRPr lang="en-US" sz="2800">
              <a:latin typeface="Montserrat Light" panose="00000400000000000000" pitchFamily="2" charset="0"/>
            </a:endParaRPr>
          </a:p>
          <a:p>
            <a:pPr marL="458470" indent="-458470"/>
            <a:endParaRPr lang="en-US">
              <a:latin typeface="Montserrat"/>
            </a:endParaRPr>
          </a:p>
        </p:txBody>
      </p:sp>
      <p:pic>
        <p:nvPicPr>
          <p:cNvPr id="4" name="Picture 3">
            <a:extLst>
              <a:ext uri="{FF2B5EF4-FFF2-40B4-BE49-F238E27FC236}">
                <a16:creationId xmlns:a16="http://schemas.microsoft.com/office/drawing/2014/main" id="{CB966AF0-78BB-C154-071F-43AC9E29FD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pic>
        <p:nvPicPr>
          <p:cNvPr id="8" name="Audio 7">
            <a:hlinkClick r:id="" action="ppaction://media"/>
            <a:extLst>
              <a:ext uri="{FF2B5EF4-FFF2-40B4-BE49-F238E27FC236}">
                <a16:creationId xmlns:a16="http://schemas.microsoft.com/office/drawing/2014/main" id="{2C6145B3-DE8C-FECB-AF7F-8F763AEBDD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9197573"/>
      </p:ext>
    </p:extLst>
  </p:cSld>
  <p:clrMapOvr>
    <a:masterClrMapping/>
  </p:clrMapOvr>
  <mc:AlternateContent xmlns:mc="http://schemas.openxmlformats.org/markup-compatibility/2006">
    <mc:Choice xmlns:p14="http://schemas.microsoft.com/office/powerpoint/2010/main" Requires="p14">
      <p:transition spd="slow" p14:dur="2000" advTm="44942"/>
    </mc:Choice>
    <mc:Fallback>
      <p:transition spd="slow" advTm="44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F5D431-80D0-D012-6109-3239A3681353}"/>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F4C4E3-E8A0-9F78-A7FF-A2A1D444359E}"/>
              </a:ext>
            </a:extLst>
          </p:cNvPr>
          <p:cNvSpPr>
            <a:spLocks noGrp="1"/>
          </p:cNvSpPr>
          <p:nvPr>
            <p:ph type="title"/>
          </p:nvPr>
        </p:nvSpPr>
        <p:spPr>
          <a:xfrm>
            <a:off x="645305" y="308684"/>
            <a:ext cx="10653578" cy="1132258"/>
          </a:xfrm>
        </p:spPr>
        <p:txBody>
          <a:bodyPr/>
          <a:lstStyle/>
          <a:p>
            <a:r>
              <a:rPr lang="en-US" sz="3600">
                <a:latin typeface="Montserrat"/>
                <a:cs typeface="Arial"/>
              </a:rPr>
              <a:t>Example 1: GOOD</a:t>
            </a:r>
            <a:r>
              <a:rPr lang="en-US" sz="3600" b="1">
                <a:latin typeface="Montserrat"/>
                <a:cs typeface="Arial"/>
              </a:rPr>
              <a:t> FARMER'S GUILD </a:t>
            </a:r>
            <a:endParaRPr lang="en-US"/>
          </a:p>
        </p:txBody>
      </p:sp>
      <p:sp>
        <p:nvSpPr>
          <p:cNvPr id="9" name="Content Placeholder 8">
            <a:extLst>
              <a:ext uri="{FF2B5EF4-FFF2-40B4-BE49-F238E27FC236}">
                <a16:creationId xmlns:a16="http://schemas.microsoft.com/office/drawing/2014/main" id="{BD3679C5-642E-CA47-021A-7A39D91493FC}"/>
              </a:ext>
            </a:extLst>
          </p:cNvPr>
          <p:cNvSpPr txBox="1">
            <a:spLocks noGrp="1"/>
          </p:cNvSpPr>
          <p:nvPr>
            <p:ph idx="1"/>
          </p:nvPr>
        </p:nvSpPr>
        <p:spPr>
          <a:xfrm>
            <a:off x="838200" y="1697038"/>
            <a:ext cx="5845629" cy="27932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en-US" sz="2000" b="1">
                <a:latin typeface="Montserrat"/>
              </a:rPr>
              <a:t>PEER COMMUNITY:</a:t>
            </a:r>
            <a:r>
              <a:rPr lang="en-US" b="1">
                <a:latin typeface="Montserrat"/>
              </a:rPr>
              <a:t> </a:t>
            </a:r>
          </a:p>
          <a:p>
            <a:r>
              <a:rPr lang="en-US">
                <a:latin typeface="Montserrat"/>
              </a:rPr>
              <a:t>Focused on beginning farmers and service providers in western New York</a:t>
            </a:r>
          </a:p>
          <a:p>
            <a:r>
              <a:rPr lang="en-US">
                <a:latin typeface="Montserrat"/>
              </a:rPr>
              <a:t>Small geographic range</a:t>
            </a:r>
          </a:p>
          <a:p>
            <a:r>
              <a:rPr lang="en-US">
                <a:latin typeface="Montserrat"/>
              </a:rPr>
              <a:t>Similar scale &amp; type of operations</a:t>
            </a:r>
          </a:p>
          <a:p>
            <a:endParaRPr lang="en-US" b="1"/>
          </a:p>
        </p:txBody>
      </p:sp>
      <p:pic>
        <p:nvPicPr>
          <p:cNvPr id="23" name="Picture 22" descr="No photo description available.">
            <a:extLst>
              <a:ext uri="{FF2B5EF4-FFF2-40B4-BE49-F238E27FC236}">
                <a16:creationId xmlns:a16="http://schemas.microsoft.com/office/drawing/2014/main" id="{FEAB6BE2-F5C1-BFED-CE3F-EE718FC53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14451" y="1176121"/>
            <a:ext cx="5366657" cy="5176784"/>
          </a:xfrm>
          <a:prstGeom prst="rect">
            <a:avLst/>
          </a:prstGeom>
        </p:spPr>
      </p:pic>
      <p:sp>
        <p:nvSpPr>
          <p:cNvPr id="6" name="TextBox 5">
            <a:extLst>
              <a:ext uri="{FF2B5EF4-FFF2-40B4-BE49-F238E27FC236}">
                <a16:creationId xmlns:a16="http://schemas.microsoft.com/office/drawing/2014/main" id="{6E1EAABA-5764-30E4-4FAB-FB6CF7017F61}"/>
              </a:ext>
            </a:extLst>
          </p:cNvPr>
          <p:cNvSpPr txBox="1"/>
          <p:nvPr/>
        </p:nvSpPr>
        <p:spPr>
          <a:xfrm>
            <a:off x="8484432" y="5891240"/>
            <a:ext cx="3696675" cy="461665"/>
          </a:xfrm>
          <a:prstGeom prst="rect">
            <a:avLst/>
          </a:prstGeom>
          <a:noFill/>
        </p:spPr>
        <p:txBody>
          <a:bodyPr wrap="square" rtlCol="0">
            <a:spAutoFit/>
          </a:bodyPr>
          <a:lstStyle/>
          <a:p>
            <a:r>
              <a:rPr lang="en-US" sz="1200" dirty="0">
                <a:solidFill>
                  <a:schemeClr val="bg1"/>
                </a:solidFill>
              </a:rPr>
              <a:t>Farmer Field Day</a:t>
            </a:r>
          </a:p>
          <a:p>
            <a:r>
              <a:rPr lang="en-US" sz="1200" dirty="0">
                <a:solidFill>
                  <a:schemeClr val="bg1"/>
                </a:solidFill>
              </a:rPr>
              <a:t>Photo Credit: Good Farmers Guild of Western NY</a:t>
            </a:r>
          </a:p>
        </p:txBody>
      </p:sp>
      <p:pic>
        <p:nvPicPr>
          <p:cNvPr id="5" name="Audio 4">
            <a:hlinkClick r:id="" action="ppaction://media"/>
            <a:extLst>
              <a:ext uri="{FF2B5EF4-FFF2-40B4-BE49-F238E27FC236}">
                <a16:creationId xmlns:a16="http://schemas.microsoft.com/office/drawing/2014/main" id="{BDE7FD81-1826-849D-E6EA-32F5B2F5344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2508294"/>
      </p:ext>
    </p:extLst>
  </p:cSld>
  <p:clrMapOvr>
    <a:masterClrMapping/>
  </p:clrMapOvr>
  <mc:AlternateContent xmlns:mc="http://schemas.openxmlformats.org/markup-compatibility/2006">
    <mc:Choice xmlns:p14="http://schemas.microsoft.com/office/powerpoint/2010/main" Requires="p14">
      <p:transition spd="slow" p14:dur="2000" advTm="29033"/>
    </mc:Choice>
    <mc:Fallback>
      <p:transition spd="slow" advTm="2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alphaModFix amt="6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4684838-B596-1A4E-A0B0-FA1141199E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52D74F-FC78-C25B-D1B8-5355DB77EAD9}"/>
              </a:ext>
            </a:extLst>
          </p:cNvPr>
          <p:cNvSpPr/>
          <p:nvPr/>
        </p:nvSpPr>
        <p:spPr>
          <a:xfrm>
            <a:off x="0" y="0"/>
            <a:ext cx="12192000" cy="11848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AFB91-678F-708E-14F6-892D6285F2D1}"/>
              </a:ext>
            </a:extLst>
          </p:cNvPr>
          <p:cNvSpPr>
            <a:spLocks noGrp="1"/>
          </p:cNvSpPr>
          <p:nvPr>
            <p:ph type="title"/>
          </p:nvPr>
        </p:nvSpPr>
        <p:spPr>
          <a:xfrm>
            <a:off x="640079" y="285238"/>
            <a:ext cx="10419917" cy="1033669"/>
          </a:xfrm>
        </p:spPr>
        <p:txBody>
          <a:bodyPr>
            <a:normAutofit/>
          </a:bodyPr>
          <a:lstStyle/>
          <a:p>
            <a:r>
              <a:rPr lang="en-US" sz="4000">
                <a:latin typeface="Montserrat"/>
                <a:cs typeface="Arial"/>
              </a:rPr>
              <a:t>Example 1: </a:t>
            </a:r>
            <a:r>
              <a:rPr lang="en-US" sz="4000" b="1">
                <a:latin typeface="Montserrat"/>
                <a:cs typeface="Arial"/>
              </a:rPr>
              <a:t>GOOD FARMERS GUILD</a:t>
            </a:r>
            <a:endParaRPr lang="en-US" sz="4000" b="1">
              <a:latin typeface="Montserrat" pitchFamily="2" charset="77"/>
              <a:cs typeface="Arial"/>
            </a:endParaRPr>
          </a:p>
        </p:txBody>
      </p:sp>
      <p:pic>
        <p:nvPicPr>
          <p:cNvPr id="4" name="Picture 3">
            <a:extLst>
              <a:ext uri="{FF2B5EF4-FFF2-40B4-BE49-F238E27FC236}">
                <a16:creationId xmlns:a16="http://schemas.microsoft.com/office/drawing/2014/main" id="{C479A09A-ED86-E844-D155-4129094B1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0547"/>
            <a:ext cx="12192001" cy="877454"/>
          </a:xfrm>
          <a:prstGeom prst="rect">
            <a:avLst/>
          </a:prstGeom>
        </p:spPr>
      </p:pic>
      <p:sp>
        <p:nvSpPr>
          <p:cNvPr id="3" name="TextBox 2">
            <a:extLst>
              <a:ext uri="{FF2B5EF4-FFF2-40B4-BE49-F238E27FC236}">
                <a16:creationId xmlns:a16="http://schemas.microsoft.com/office/drawing/2014/main" id="{DAA03E15-7A77-998C-15F6-1F6AE2DB3B03}"/>
              </a:ext>
            </a:extLst>
          </p:cNvPr>
          <p:cNvSpPr txBox="1"/>
          <p:nvPr/>
        </p:nvSpPr>
        <p:spPr>
          <a:xfrm>
            <a:off x="640079" y="1926772"/>
            <a:ext cx="59125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ontserrat"/>
              </a:rPr>
              <a:t>IMPACT:</a:t>
            </a:r>
          </a:p>
        </p:txBody>
      </p:sp>
      <p:sp>
        <p:nvSpPr>
          <p:cNvPr id="6" name="TextBox 5">
            <a:extLst>
              <a:ext uri="{FF2B5EF4-FFF2-40B4-BE49-F238E27FC236}">
                <a16:creationId xmlns:a16="http://schemas.microsoft.com/office/drawing/2014/main" id="{85515142-AE4A-BD71-0B71-A4152DBF8C3D}"/>
              </a:ext>
            </a:extLst>
          </p:cNvPr>
          <p:cNvSpPr txBox="1"/>
          <p:nvPr/>
        </p:nvSpPr>
        <p:spPr>
          <a:xfrm>
            <a:off x="2279523" y="1926772"/>
            <a:ext cx="7141028" cy="3785652"/>
          </a:xfrm>
          <a:prstGeom prst="rect">
            <a:avLst/>
          </a:prstGeom>
          <a:solidFill>
            <a:schemeClr val="bg1">
              <a:alpha val="50000"/>
            </a:schemeClr>
          </a:solidFill>
        </p:spPr>
        <p:txBody>
          <a:bodyPr wrap="square" rtlCol="0">
            <a:spAutoFit/>
          </a:bodyPr>
          <a:lstStyle/>
          <a:p>
            <a:r>
              <a:rPr lang="en-US" sz="2400">
                <a:latin typeface="Montserrat Light" panose="00000400000000000000" pitchFamily="2" charset="0"/>
              </a:rPr>
              <a:t>Several hundred member farmers and service providers have joined the Good Farmers community. The Guild successfully acquired funding to continue educational programming.</a:t>
            </a:r>
          </a:p>
          <a:p>
            <a:endParaRPr lang="en-US" sz="2400">
              <a:latin typeface="Montserrat Light" panose="00000400000000000000" pitchFamily="2" charset="0"/>
            </a:endParaRPr>
          </a:p>
          <a:p>
            <a:r>
              <a:rPr lang="en-US" sz="2400">
                <a:latin typeface="Montserrat Light" panose="00000400000000000000" pitchFamily="2" charset="0"/>
              </a:rPr>
              <a:t>Educational events have ranged from pest and disease management, climate adaptation, to crop variety selection and farmer health.</a:t>
            </a:r>
          </a:p>
        </p:txBody>
      </p:sp>
      <p:pic>
        <p:nvPicPr>
          <p:cNvPr id="9" name="Audio 8">
            <a:hlinkClick r:id="" action="ppaction://media"/>
            <a:extLst>
              <a:ext uri="{FF2B5EF4-FFF2-40B4-BE49-F238E27FC236}">
                <a16:creationId xmlns:a16="http://schemas.microsoft.com/office/drawing/2014/main" id="{6770DE00-0729-0F22-45C5-A5F3568A4B9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8713339"/>
      </p:ext>
    </p:extLst>
  </p:cSld>
  <p:clrMapOvr>
    <a:masterClrMapping/>
  </p:clrMapOvr>
  <mc:AlternateContent xmlns:mc="http://schemas.openxmlformats.org/markup-compatibility/2006">
    <mc:Choice xmlns:p14="http://schemas.microsoft.com/office/powerpoint/2010/main" Requires="p14">
      <p:transition spd="slow" p14:dur="2000" advTm="31188"/>
    </mc:Choice>
    <mc:Fallback>
      <p:transition spd="slow" advTm="31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3" ma:contentTypeDescription="Create a new document." ma:contentTypeScope="" ma:versionID="6fd4dc5e775ec11d1b0ff6ed182b7e95">
  <xsd:schema xmlns:xsd="http://www.w3.org/2001/XMLSchema" xmlns:xs="http://www.w3.org/2001/XMLSchema" xmlns:p="http://schemas.microsoft.com/office/2006/metadata/properties" xmlns:ns2="5d8c711f-12c4-4b74-a160-ecf4c25002d6" xmlns:ns3="d810a318-5788-42c4-bc95-17272ed21e47" xmlns:ns4="http://schemas.microsoft.com/sharepoint/v4" targetNamespace="http://schemas.microsoft.com/office/2006/metadata/properties" ma:root="true" ma:fieldsID="20ce9d015ad5689d31397881550f84d8" ns2:_="" ns3:_="" ns4:_="">
    <xsd:import namespace="5d8c711f-12c4-4b74-a160-ecf4c25002d6"/>
    <xsd:import namespace="d810a318-5788-42c4-bc95-17272ed21e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ime" minOccurs="0"/>
                <xsd:element ref="ns2:MediaLengthInSeconds" minOccurs="0"/>
                <xsd:element ref="ns2:lcf76f155ced4ddcb4097134ff3c332f" minOccurs="0"/>
                <xsd:element ref="ns3:TaxCatchAll" minOccurs="0"/>
                <xsd:element ref="ns4:IconOverlay" minOccurs="0"/>
                <xsd:element ref="ns2:Person" minOccurs="0"/>
                <xsd:element ref="ns2:MediaServiceObjectDetectorVersions" minOccurs="0"/>
                <xsd:element ref="ns2:MediaServiceSearchProperties" minOccurs="0"/>
                <xsd:element ref="ns2:Thumbnai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ime" ma:index="20" nillable="true" ma:displayName="time" ma:format="DateOnly" ma:internalNam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Thumbnail" ma:index="29" nillable="true" ma:displayName="Thumbnail" ma:format="Thumbnail" ma:internalName="Thumbnail">
      <xsd:simpleType>
        <xsd:restriction base="dms:Unknow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29c3865-c860-4cfe-bfb0-6374394e6f6f}"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810a318-5788-42c4-bc95-17272ed21e47" xsi:nil="true"/>
    <lcf76f155ced4ddcb4097134ff3c332f xmlns="5d8c711f-12c4-4b74-a160-ecf4c25002d6">
      <Terms xmlns="http://schemas.microsoft.com/office/infopath/2007/PartnerControls"/>
    </lcf76f155ced4ddcb4097134ff3c332f>
    <IconOverlay xmlns="http://schemas.microsoft.com/sharepoint/v4" xsi:nil="true"/>
    <Person xmlns="5d8c711f-12c4-4b74-a160-ecf4c25002d6">
      <UserInfo>
        <DisplayName/>
        <AccountId xsi:nil="true"/>
        <AccountType/>
      </UserInfo>
    </Person>
    <time xmlns="5d8c711f-12c4-4b74-a160-ecf4c25002d6" xsi:nil="true"/>
    <Thumbnail xmlns="5d8c711f-12c4-4b74-a160-ecf4c25002d6" xsi:nil="true"/>
  </documentManagement>
</p:properties>
</file>

<file path=customXml/itemProps1.xml><?xml version="1.0" encoding="utf-8"?>
<ds:datastoreItem xmlns:ds="http://schemas.openxmlformats.org/officeDocument/2006/customXml" ds:itemID="{31708100-A414-4784-A5DD-0544F67B50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8c711f-12c4-4b74-a160-ecf4c25002d6"/>
    <ds:schemaRef ds:uri="d810a318-5788-42c4-bc95-17272ed21e4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2A8ED5-7978-405C-957B-82E9BB66362C}">
  <ds:schemaRefs>
    <ds:schemaRef ds:uri="http://schemas.microsoft.com/sharepoint/v3/contenttype/forms"/>
  </ds:schemaRefs>
</ds:datastoreItem>
</file>

<file path=customXml/itemProps3.xml><?xml version="1.0" encoding="utf-8"?>
<ds:datastoreItem xmlns:ds="http://schemas.openxmlformats.org/officeDocument/2006/customXml" ds:itemID="{53500C74-9D58-448A-8FCE-E0E4ECB1BD32}">
  <ds:schemaRefs>
    <ds:schemaRef ds:uri="d810a318-5788-42c4-bc95-17272ed21e47"/>
    <ds:schemaRef ds:uri="http://schemas.microsoft.com/sharepoint/v4"/>
    <ds:schemaRef ds:uri="http://schemas.microsoft.com/office/2006/documentManagement/types"/>
    <ds:schemaRef ds:uri="http://schemas.microsoft.com/office/2006/metadata/properties"/>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 ds:uri="5d8c711f-12c4-4b74-a160-ecf4c25002d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TotalTime>
  <Words>4545</Words>
  <Application>Microsoft Office PowerPoint</Application>
  <PresentationFormat>Widescreen</PresentationFormat>
  <Paragraphs>305</Paragraphs>
  <Slides>30</Slides>
  <Notes>30</Notes>
  <HiddenSlides>0</HiddenSlides>
  <MMClips>30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Aptos Display</vt:lpstr>
      <vt:lpstr>Arial</vt:lpstr>
      <vt:lpstr>Arial,Sans-Serif</vt:lpstr>
      <vt:lpstr>Montserrat</vt:lpstr>
      <vt:lpstr>Montserrat Light</vt:lpstr>
      <vt:lpstr>myriad-pro</vt:lpstr>
      <vt:lpstr>Neue Haas Grotesk Text Pro</vt:lpstr>
      <vt:lpstr>Segoe UI</vt:lpstr>
      <vt:lpstr>Symbol</vt:lpstr>
      <vt:lpstr>Wingdings</vt:lpstr>
      <vt:lpstr>Office Theme</vt:lpstr>
      <vt:lpstr>PowerPoint Presentation</vt:lpstr>
      <vt:lpstr>WHAT CAN PEER NETWORKS LOOK LIKE?</vt:lpstr>
      <vt:lpstr>DEFINING "PEERS"</vt:lpstr>
      <vt:lpstr>SPECTRUM OF NETWORKS</vt:lpstr>
      <vt:lpstr>3 EXAMPLES OF NETWORKS</vt:lpstr>
      <vt:lpstr>WHAT PEER NETWORKS HAVE IN COMMON</vt:lpstr>
      <vt:lpstr>DEVELOPING A LONG-TERM VISION</vt:lpstr>
      <vt:lpstr>Example 1: GOOD FARMER'S GUILD </vt:lpstr>
      <vt:lpstr>Example 1: GOOD FARMERS GUILD</vt:lpstr>
      <vt:lpstr>Example 1: GOOD FARMER'S GUILD </vt:lpstr>
      <vt:lpstr>Example 1: GOOD FARMER'S GUILD </vt:lpstr>
      <vt:lpstr>Example 1: GOOD FARMERS GUILD</vt:lpstr>
      <vt:lpstr>Example 1: GOOD FARMERS GUILD</vt:lpstr>
      <vt:lpstr>OTHERS LIKE IT</vt:lpstr>
      <vt:lpstr>Example 2: AFT WOMEN FOR THE LAND SOUTHEAST COHORT</vt:lpstr>
      <vt:lpstr>Example 2: AFT WOMEN FOR THE LAND SOUTHEAST COHORT</vt:lpstr>
      <vt:lpstr>Example 2: AFT WOMEN FOR THE LAND SOUTHEAST COHORT</vt:lpstr>
      <vt:lpstr>Example 2: AFT WOMEN FOR THE LAND SOUTHEAST COHORT</vt:lpstr>
      <vt:lpstr>Example 2: AFT WOMEN FOR THE LAND SOUTHEAST COHORT</vt:lpstr>
      <vt:lpstr>Example 2: AFT WOMEN FOR THE LAND SOUTHEAST COHORT</vt:lpstr>
      <vt:lpstr>Example 2: AFT WOMEN FOR THE LAND SOUTHEAST COHORT</vt:lpstr>
      <vt:lpstr>Example 2: AFT WOMEN FOR THE LAND SOUTHEAST COHORT</vt:lpstr>
      <vt:lpstr>OTHERS LIKE IT</vt:lpstr>
      <vt:lpstr>Example 3: GENESEE RIVER DEMONSTRATION FARM NETWORK</vt:lpstr>
      <vt:lpstr>Example 3: Genesee River Demonstration Farm Network</vt:lpstr>
      <vt:lpstr>Example 3: Genesee River Demonstration Farm Network</vt:lpstr>
      <vt:lpstr>Example 3: Genesee River Demonstration Farm Network</vt:lpstr>
      <vt:lpstr>Example 3: GENESEE RIVER DEMONSTRATION FARM NETWORK</vt:lpstr>
      <vt:lpstr>OTHERS LIKE IT</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Stephanie Castle</dc:creator>
  <cp:lastModifiedBy>Kate Rossiter Pontius</cp:lastModifiedBy>
  <cp:revision>1</cp:revision>
  <dcterms:created xsi:type="dcterms:W3CDTF">2024-12-17T17:26:39Z</dcterms:created>
  <dcterms:modified xsi:type="dcterms:W3CDTF">2025-04-09T21:19:57Z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