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5" r:id="rId6"/>
    <p:sldMasterId id="2147483706" r:id="rId7"/>
  </p:sldMasterIdLst>
  <p:notesMasterIdLst>
    <p:notesMasterId r:id="rId22"/>
  </p:notesMasterIdLst>
  <p:sldIdLst>
    <p:sldId id="2141412142" r:id="rId8"/>
    <p:sldId id="2141412192" r:id="rId9"/>
    <p:sldId id="2141412197" r:id="rId10"/>
    <p:sldId id="2141412195" r:id="rId11"/>
    <p:sldId id="2141412204" r:id="rId12"/>
    <p:sldId id="2141412206" r:id="rId13"/>
    <p:sldId id="2141412147" r:id="rId14"/>
    <p:sldId id="2141412211" r:id="rId15"/>
    <p:sldId id="2141412213" r:id="rId16"/>
    <p:sldId id="2141412187" r:id="rId17"/>
    <p:sldId id="2141412212" r:id="rId18"/>
    <p:sldId id="2141412148" r:id="rId19"/>
    <p:sldId id="2141412153" r:id="rId20"/>
    <p:sldId id="21414122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B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0E043-1653-ABBB-7770-FFBE72B85209}" v="11" dt="2025-10-15T14:31:16.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63900" autoAdjust="0"/>
  </p:normalViewPr>
  <p:slideViewPr>
    <p:cSldViewPr snapToGrid="0">
      <p:cViewPr varScale="1">
        <p:scale>
          <a:sx n="49" d="100"/>
          <a:sy n="49" d="100"/>
        </p:scale>
        <p:origin x="1035"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Duprey" userId="S::aduprey@farmland.org::2980d4c9-206a-4b04-b6b5-6d5ee437c48e" providerId="AD" clId="Web-{4830E043-1653-ABBB-7770-FFBE72B85209}"/>
    <pc:docChg chg="modSld">
      <pc:chgData name="Alexandra Duprey" userId="S::aduprey@farmland.org::2980d4c9-206a-4b04-b6b5-6d5ee437c48e" providerId="AD" clId="Web-{4830E043-1653-ABBB-7770-FFBE72B85209}" dt="2025-10-15T14:31:16.280" v="9" actId="20577"/>
      <pc:docMkLst>
        <pc:docMk/>
      </pc:docMkLst>
      <pc:sldChg chg="modSp">
        <pc:chgData name="Alexandra Duprey" userId="S::aduprey@farmland.org::2980d4c9-206a-4b04-b6b5-6d5ee437c48e" providerId="AD" clId="Web-{4830E043-1653-ABBB-7770-FFBE72B85209}" dt="2025-10-15T14:29:45.311" v="1" actId="20577"/>
        <pc:sldMkLst>
          <pc:docMk/>
          <pc:sldMk cId="1686887338" sldId="2141412147"/>
        </pc:sldMkLst>
        <pc:spChg chg="mod">
          <ac:chgData name="Alexandra Duprey" userId="S::aduprey@farmland.org::2980d4c9-206a-4b04-b6b5-6d5ee437c48e" providerId="AD" clId="Web-{4830E043-1653-ABBB-7770-FFBE72B85209}" dt="2025-10-15T14:29:45.311" v="1" actId="20577"/>
          <ac:spMkLst>
            <pc:docMk/>
            <pc:sldMk cId="1686887338" sldId="2141412147"/>
            <ac:spMk id="4" creationId="{C44C79B5-9A82-3DFA-35B7-00076B3AF5A7}"/>
          </ac:spMkLst>
        </pc:spChg>
      </pc:sldChg>
      <pc:sldChg chg="modSp">
        <pc:chgData name="Alexandra Duprey" userId="S::aduprey@farmland.org::2980d4c9-206a-4b04-b6b5-6d5ee437c48e" providerId="AD" clId="Web-{4830E043-1653-ABBB-7770-FFBE72B85209}" dt="2025-10-15T14:31:16.280" v="9" actId="20577"/>
        <pc:sldMkLst>
          <pc:docMk/>
          <pc:sldMk cId="1964256575" sldId="2141412209"/>
        </pc:sldMkLst>
        <pc:spChg chg="mod">
          <ac:chgData name="Alexandra Duprey" userId="S::aduprey@farmland.org::2980d4c9-206a-4b04-b6b5-6d5ee437c48e" providerId="AD" clId="Web-{4830E043-1653-ABBB-7770-FFBE72B85209}" dt="2025-10-15T14:31:16.280" v="9" actId="20577"/>
          <ac:spMkLst>
            <pc:docMk/>
            <pc:sldMk cId="1964256575" sldId="2141412209"/>
            <ac:spMk id="3" creationId="{A676D4C1-29B2-21C6-B681-8C1B6A25FEB6}"/>
          </ac:spMkLst>
        </pc:spChg>
      </pc:sldChg>
      <pc:sldChg chg="modSp">
        <pc:chgData name="Alexandra Duprey" userId="S::aduprey@farmland.org::2980d4c9-206a-4b04-b6b5-6d5ee437c48e" providerId="AD" clId="Web-{4830E043-1653-ABBB-7770-FFBE72B85209}" dt="2025-10-15T14:29:54.514" v="2" actId="20577"/>
        <pc:sldMkLst>
          <pc:docMk/>
          <pc:sldMk cId="1423590374" sldId="2141412211"/>
        </pc:sldMkLst>
        <pc:spChg chg="mod">
          <ac:chgData name="Alexandra Duprey" userId="S::aduprey@farmland.org::2980d4c9-206a-4b04-b6b5-6d5ee437c48e" providerId="AD" clId="Web-{4830E043-1653-ABBB-7770-FFBE72B85209}" dt="2025-10-15T14:29:54.514" v="2" actId="20577"/>
          <ac:spMkLst>
            <pc:docMk/>
            <pc:sldMk cId="1423590374" sldId="2141412211"/>
            <ac:spMk id="7" creationId="{0F3B46D7-E487-20F0-E2DB-5FBFD9A49B3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87455-4181-4266-8B59-F5CD6A056FF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E6F2889-4AF9-4090-93B6-C649472A7985}">
      <dgm:prSet/>
      <dgm:spPr/>
      <dgm:t>
        <a:bodyPr/>
        <a:lstStyle/>
        <a:p>
          <a:endParaRPr lang="en-US" dirty="0"/>
        </a:p>
      </dgm:t>
    </dgm:pt>
    <dgm:pt modelId="{0995C382-C45C-4A06-B3EA-068706BF603C}" type="parTrans" cxnId="{D7D4A600-0ABD-42DC-9422-81DB0D344164}">
      <dgm:prSet/>
      <dgm:spPr/>
      <dgm:t>
        <a:bodyPr/>
        <a:lstStyle/>
        <a:p>
          <a:endParaRPr lang="en-US"/>
        </a:p>
      </dgm:t>
    </dgm:pt>
    <dgm:pt modelId="{25C35908-C7C3-4A1F-A61B-325D5C50DA76}" type="sibTrans" cxnId="{D7D4A600-0ABD-42DC-9422-81DB0D344164}">
      <dgm:prSet/>
      <dgm:spPr/>
      <dgm:t>
        <a:bodyPr/>
        <a:lstStyle/>
        <a:p>
          <a:endParaRPr lang="en-US"/>
        </a:p>
      </dgm:t>
    </dgm:pt>
    <dgm:pt modelId="{4DE2E72A-B9F6-4F50-B321-C6EAC5A54365}">
      <dgm:prSet custT="1"/>
      <dgm:spPr/>
      <dgm:t>
        <a:bodyPr/>
        <a:lstStyle/>
        <a:p>
          <a:endParaRPr lang="en-US" sz="2600" dirty="0"/>
        </a:p>
        <a:p>
          <a:r>
            <a:rPr lang="en-US" sz="2600" dirty="0"/>
            <a:t>Supports agricultural viability</a:t>
          </a:r>
        </a:p>
      </dgm:t>
    </dgm:pt>
    <dgm:pt modelId="{0292EEA3-86DA-4D6E-9352-792357E8C0C5}" type="sibTrans" cxnId="{03714771-50D7-4A86-AE7D-8C0659A0D8A4}">
      <dgm:prSet/>
      <dgm:spPr/>
      <dgm:t>
        <a:bodyPr/>
        <a:lstStyle/>
        <a:p>
          <a:endParaRPr lang="en-US"/>
        </a:p>
      </dgm:t>
    </dgm:pt>
    <dgm:pt modelId="{D8396CDC-EFD9-404B-95F9-BB0DA1E5FBEF}" type="parTrans" cxnId="{03714771-50D7-4A86-AE7D-8C0659A0D8A4}">
      <dgm:prSet/>
      <dgm:spPr/>
      <dgm:t>
        <a:bodyPr/>
        <a:lstStyle/>
        <a:p>
          <a:endParaRPr lang="en-US"/>
        </a:p>
      </dgm:t>
    </dgm:pt>
    <dgm:pt modelId="{24B7E52A-6C0F-403E-B9B1-D0756681E0D0}">
      <dgm:prSet custT="1"/>
      <dgm:spPr/>
      <dgm:t>
        <a:bodyPr/>
        <a:lstStyle/>
        <a:p>
          <a:endParaRPr lang="en-US" sz="2600" dirty="0"/>
        </a:p>
        <a:p>
          <a:r>
            <a:rPr lang="en-US" sz="2600" dirty="0"/>
            <a:t>Protects farmland</a:t>
          </a:r>
        </a:p>
      </dgm:t>
    </dgm:pt>
    <dgm:pt modelId="{9BEEEE31-A3BD-48FA-885C-926B4AE60A82}" type="sibTrans" cxnId="{B9A9B2DB-F508-428C-8FAE-A1EFC9597343}">
      <dgm:prSet/>
      <dgm:spPr/>
      <dgm:t>
        <a:bodyPr/>
        <a:lstStyle/>
        <a:p>
          <a:endParaRPr lang="en-US"/>
        </a:p>
      </dgm:t>
    </dgm:pt>
    <dgm:pt modelId="{EF0FD8BF-E961-4325-AE5F-CA2C1A5EFFEC}" type="parTrans" cxnId="{B9A9B2DB-F508-428C-8FAE-A1EFC9597343}">
      <dgm:prSet/>
      <dgm:spPr/>
      <dgm:t>
        <a:bodyPr/>
        <a:lstStyle/>
        <a:p>
          <a:endParaRPr lang="en-US"/>
        </a:p>
      </dgm:t>
    </dgm:pt>
    <dgm:pt modelId="{06B55F01-3B12-4AD2-8353-D88220433226}">
      <dgm:prSet custT="1"/>
      <dgm:spPr/>
      <dgm:t>
        <a:bodyPr/>
        <a:lstStyle/>
        <a:p>
          <a:endParaRPr lang="en-US" sz="2600" dirty="0"/>
        </a:p>
        <a:p>
          <a:r>
            <a:rPr lang="en-US" sz="2600" dirty="0"/>
            <a:t>Encourages conservation</a:t>
          </a:r>
        </a:p>
      </dgm:t>
    </dgm:pt>
    <dgm:pt modelId="{4A2BA2EE-A425-493E-B099-92DC983CAA8E}" type="sibTrans" cxnId="{2B38C4E2-73A5-4B56-854C-FB7F64BD9CC7}">
      <dgm:prSet/>
      <dgm:spPr/>
      <dgm:t>
        <a:bodyPr/>
        <a:lstStyle/>
        <a:p>
          <a:endParaRPr lang="en-US"/>
        </a:p>
      </dgm:t>
    </dgm:pt>
    <dgm:pt modelId="{975C225A-330E-4818-87B7-450A27583E7E}" type="parTrans" cxnId="{2B38C4E2-73A5-4B56-854C-FB7F64BD9CC7}">
      <dgm:prSet/>
      <dgm:spPr/>
      <dgm:t>
        <a:bodyPr/>
        <a:lstStyle/>
        <a:p>
          <a:endParaRPr lang="en-US"/>
        </a:p>
      </dgm:t>
    </dgm:pt>
    <dgm:pt modelId="{2BEEC3F4-0A3C-4217-99D1-CE2D24B41F53}">
      <dgm:prSet custT="1"/>
      <dgm:spPr/>
      <dgm:t>
        <a:bodyPr/>
        <a:lstStyle/>
        <a:p>
          <a:endParaRPr lang="en-US" sz="2600" dirty="0"/>
        </a:p>
        <a:p>
          <a:r>
            <a:rPr lang="en-US" sz="2600" dirty="0"/>
            <a:t>Sustains community wellbeing</a:t>
          </a:r>
        </a:p>
      </dgm:t>
    </dgm:pt>
    <dgm:pt modelId="{76C7B0B8-E921-472A-939C-B669207EF296}" type="sibTrans" cxnId="{0A5FAF39-4D25-45BD-913D-0621C16C6444}">
      <dgm:prSet/>
      <dgm:spPr/>
      <dgm:t>
        <a:bodyPr/>
        <a:lstStyle/>
        <a:p>
          <a:endParaRPr lang="en-US"/>
        </a:p>
      </dgm:t>
    </dgm:pt>
    <dgm:pt modelId="{AFCB3BAA-D3A5-44D3-A833-42342BC286E2}" type="parTrans" cxnId="{0A5FAF39-4D25-45BD-913D-0621C16C6444}">
      <dgm:prSet/>
      <dgm:spPr/>
      <dgm:t>
        <a:bodyPr/>
        <a:lstStyle/>
        <a:p>
          <a:endParaRPr lang="en-US"/>
        </a:p>
      </dgm:t>
    </dgm:pt>
    <dgm:pt modelId="{FDA8CD7D-6FF1-4371-A982-3C44EFBA1D5A}" type="pres">
      <dgm:prSet presAssocID="{37587455-4181-4266-8B59-F5CD6A056FFE}" presName="vert0" presStyleCnt="0">
        <dgm:presLayoutVars>
          <dgm:dir/>
          <dgm:animOne val="branch"/>
          <dgm:animLvl val="lvl"/>
        </dgm:presLayoutVars>
      </dgm:prSet>
      <dgm:spPr/>
    </dgm:pt>
    <dgm:pt modelId="{4A8E30CD-63C8-49CA-9766-B9E6C3B50C65}" type="pres">
      <dgm:prSet presAssocID="{7E6F2889-4AF9-4090-93B6-C649472A7985}" presName="thickLine" presStyleLbl="alignNode1" presStyleIdx="0" presStyleCnt="1"/>
      <dgm:spPr>
        <a:ln>
          <a:solidFill>
            <a:srgbClr val="C5D766"/>
          </a:solidFill>
        </a:ln>
      </dgm:spPr>
    </dgm:pt>
    <dgm:pt modelId="{664B16E6-9DB9-46CB-8F94-F944533BCEBB}" type="pres">
      <dgm:prSet presAssocID="{7E6F2889-4AF9-4090-93B6-C649472A7985}" presName="horz1" presStyleCnt="0"/>
      <dgm:spPr/>
    </dgm:pt>
    <dgm:pt modelId="{F7361D89-2960-4101-A7D4-AD24D7F6D127}" type="pres">
      <dgm:prSet presAssocID="{7E6F2889-4AF9-4090-93B6-C649472A7985}" presName="tx1" presStyleLbl="revTx" presStyleIdx="0" presStyleCnt="5"/>
      <dgm:spPr/>
    </dgm:pt>
    <dgm:pt modelId="{62BFB6A5-4851-468A-A30D-70D0B6C9431B}" type="pres">
      <dgm:prSet presAssocID="{7E6F2889-4AF9-4090-93B6-C649472A7985}" presName="vert1" presStyleCnt="0"/>
      <dgm:spPr/>
    </dgm:pt>
    <dgm:pt modelId="{B5B741B8-75FE-432E-B6AA-0D5F6DDFBFBA}" type="pres">
      <dgm:prSet presAssocID="{4DE2E72A-B9F6-4F50-B321-C6EAC5A54365}" presName="vertSpace2a" presStyleCnt="0"/>
      <dgm:spPr/>
    </dgm:pt>
    <dgm:pt modelId="{F311C8D9-D2B1-45BF-8C80-0305D659240A}" type="pres">
      <dgm:prSet presAssocID="{4DE2E72A-B9F6-4F50-B321-C6EAC5A54365}" presName="horz2" presStyleCnt="0"/>
      <dgm:spPr/>
    </dgm:pt>
    <dgm:pt modelId="{72CC61B0-D6B5-4939-A23D-33547AAD768D}" type="pres">
      <dgm:prSet presAssocID="{4DE2E72A-B9F6-4F50-B321-C6EAC5A54365}" presName="horzSpace2" presStyleCnt="0"/>
      <dgm:spPr/>
    </dgm:pt>
    <dgm:pt modelId="{D458144F-7CBA-4DCA-83F3-AAE1F522FEF4}" type="pres">
      <dgm:prSet presAssocID="{4DE2E72A-B9F6-4F50-B321-C6EAC5A54365}" presName="tx2" presStyleLbl="revTx" presStyleIdx="1" presStyleCnt="5"/>
      <dgm:spPr/>
    </dgm:pt>
    <dgm:pt modelId="{0879D1F8-5C1E-414D-B224-1997368B517F}" type="pres">
      <dgm:prSet presAssocID="{4DE2E72A-B9F6-4F50-B321-C6EAC5A54365}" presName="vert2" presStyleCnt="0"/>
      <dgm:spPr/>
    </dgm:pt>
    <dgm:pt modelId="{C2EE138A-E1DF-433B-AB09-78947CC9B2CA}" type="pres">
      <dgm:prSet presAssocID="{4DE2E72A-B9F6-4F50-B321-C6EAC5A54365}" presName="thinLine2b" presStyleLbl="callout" presStyleIdx="0" presStyleCnt="4"/>
      <dgm:spPr>
        <a:ln>
          <a:solidFill>
            <a:srgbClr val="C5D766"/>
          </a:solidFill>
        </a:ln>
      </dgm:spPr>
    </dgm:pt>
    <dgm:pt modelId="{916A295A-F10B-4876-A3D5-721CFF4751E6}" type="pres">
      <dgm:prSet presAssocID="{4DE2E72A-B9F6-4F50-B321-C6EAC5A54365}" presName="vertSpace2b" presStyleCnt="0"/>
      <dgm:spPr/>
    </dgm:pt>
    <dgm:pt modelId="{6F3B95E4-BBD1-42D7-BE30-C91B8EB4349F}" type="pres">
      <dgm:prSet presAssocID="{24B7E52A-6C0F-403E-B9B1-D0756681E0D0}" presName="horz2" presStyleCnt="0"/>
      <dgm:spPr/>
    </dgm:pt>
    <dgm:pt modelId="{04362C38-BE59-480E-809C-C920DDC306B4}" type="pres">
      <dgm:prSet presAssocID="{24B7E52A-6C0F-403E-B9B1-D0756681E0D0}" presName="horzSpace2" presStyleCnt="0"/>
      <dgm:spPr/>
    </dgm:pt>
    <dgm:pt modelId="{1007210E-8D4A-480F-8F62-2BBF494A234A}" type="pres">
      <dgm:prSet presAssocID="{24B7E52A-6C0F-403E-B9B1-D0756681E0D0}" presName="tx2" presStyleLbl="revTx" presStyleIdx="2" presStyleCnt="5"/>
      <dgm:spPr/>
    </dgm:pt>
    <dgm:pt modelId="{1EAAC9B5-FE5F-4130-A771-5419EAF9451C}" type="pres">
      <dgm:prSet presAssocID="{24B7E52A-6C0F-403E-B9B1-D0756681E0D0}" presName="vert2" presStyleCnt="0"/>
      <dgm:spPr/>
    </dgm:pt>
    <dgm:pt modelId="{CD538BF3-3607-4E84-A2A9-433D485C65DC}" type="pres">
      <dgm:prSet presAssocID="{24B7E52A-6C0F-403E-B9B1-D0756681E0D0}" presName="thinLine2b" presStyleLbl="callout" presStyleIdx="1" presStyleCnt="4"/>
      <dgm:spPr>
        <a:ln>
          <a:solidFill>
            <a:srgbClr val="C5D766"/>
          </a:solidFill>
        </a:ln>
      </dgm:spPr>
    </dgm:pt>
    <dgm:pt modelId="{E97A67D2-F597-434F-A08E-C291EE820978}" type="pres">
      <dgm:prSet presAssocID="{24B7E52A-6C0F-403E-B9B1-D0756681E0D0}" presName="vertSpace2b" presStyleCnt="0"/>
      <dgm:spPr/>
    </dgm:pt>
    <dgm:pt modelId="{4A009968-436D-44F4-A026-C5591DD79516}" type="pres">
      <dgm:prSet presAssocID="{06B55F01-3B12-4AD2-8353-D88220433226}" presName="horz2" presStyleCnt="0"/>
      <dgm:spPr/>
    </dgm:pt>
    <dgm:pt modelId="{30EF0B86-980C-490F-8A3C-CD9923BEA460}" type="pres">
      <dgm:prSet presAssocID="{06B55F01-3B12-4AD2-8353-D88220433226}" presName="horzSpace2" presStyleCnt="0"/>
      <dgm:spPr/>
    </dgm:pt>
    <dgm:pt modelId="{B49AEB58-FB37-4F1C-BBA0-2E14BB652516}" type="pres">
      <dgm:prSet presAssocID="{06B55F01-3B12-4AD2-8353-D88220433226}" presName="tx2" presStyleLbl="revTx" presStyleIdx="3" presStyleCnt="5"/>
      <dgm:spPr/>
    </dgm:pt>
    <dgm:pt modelId="{C8C04877-0A40-43A2-84F8-FBA8962657A8}" type="pres">
      <dgm:prSet presAssocID="{06B55F01-3B12-4AD2-8353-D88220433226}" presName="vert2" presStyleCnt="0"/>
      <dgm:spPr/>
    </dgm:pt>
    <dgm:pt modelId="{DB982B06-C518-4206-B843-6926F97BA01C}" type="pres">
      <dgm:prSet presAssocID="{06B55F01-3B12-4AD2-8353-D88220433226}" presName="thinLine2b" presStyleLbl="callout" presStyleIdx="2" presStyleCnt="4"/>
      <dgm:spPr>
        <a:ln>
          <a:solidFill>
            <a:srgbClr val="C5D766"/>
          </a:solidFill>
        </a:ln>
      </dgm:spPr>
    </dgm:pt>
    <dgm:pt modelId="{7E8C2A80-0CBF-410F-99DD-93AA85E57E01}" type="pres">
      <dgm:prSet presAssocID="{06B55F01-3B12-4AD2-8353-D88220433226}" presName="vertSpace2b" presStyleCnt="0"/>
      <dgm:spPr/>
    </dgm:pt>
    <dgm:pt modelId="{17BEF45B-3C4E-439A-B35A-F48D418ACD0F}" type="pres">
      <dgm:prSet presAssocID="{2BEEC3F4-0A3C-4217-99D1-CE2D24B41F53}" presName="horz2" presStyleCnt="0"/>
      <dgm:spPr/>
    </dgm:pt>
    <dgm:pt modelId="{A0C63D4F-D2D8-457F-BDEC-766870A357F1}" type="pres">
      <dgm:prSet presAssocID="{2BEEC3F4-0A3C-4217-99D1-CE2D24B41F53}" presName="horzSpace2" presStyleCnt="0"/>
      <dgm:spPr/>
    </dgm:pt>
    <dgm:pt modelId="{A59F759E-049D-4BC1-9CDD-B1000F5B4CDC}" type="pres">
      <dgm:prSet presAssocID="{2BEEC3F4-0A3C-4217-99D1-CE2D24B41F53}" presName="tx2" presStyleLbl="revTx" presStyleIdx="4" presStyleCnt="5"/>
      <dgm:spPr/>
    </dgm:pt>
    <dgm:pt modelId="{A95620CC-735B-4AF9-9003-D8BB0758D27C}" type="pres">
      <dgm:prSet presAssocID="{2BEEC3F4-0A3C-4217-99D1-CE2D24B41F53}" presName="vert2" presStyleCnt="0"/>
      <dgm:spPr/>
    </dgm:pt>
    <dgm:pt modelId="{EE247A17-2F42-4C28-8C0F-9C83B3FE7D5A}" type="pres">
      <dgm:prSet presAssocID="{2BEEC3F4-0A3C-4217-99D1-CE2D24B41F53}" presName="thinLine2b" presStyleLbl="callout" presStyleIdx="3" presStyleCnt="4"/>
      <dgm:spPr>
        <a:ln>
          <a:solidFill>
            <a:srgbClr val="C5D766"/>
          </a:solidFill>
        </a:ln>
      </dgm:spPr>
    </dgm:pt>
    <dgm:pt modelId="{54BDB138-499C-4E8B-8D58-249CEF10BCF0}" type="pres">
      <dgm:prSet presAssocID="{2BEEC3F4-0A3C-4217-99D1-CE2D24B41F53}" presName="vertSpace2b" presStyleCnt="0"/>
      <dgm:spPr/>
    </dgm:pt>
  </dgm:ptLst>
  <dgm:cxnLst>
    <dgm:cxn modelId="{D7D4A600-0ABD-42DC-9422-81DB0D344164}" srcId="{37587455-4181-4266-8B59-F5CD6A056FFE}" destId="{7E6F2889-4AF9-4090-93B6-C649472A7985}" srcOrd="0" destOrd="0" parTransId="{0995C382-C45C-4A06-B3EA-068706BF603C}" sibTransId="{25C35908-C7C3-4A1F-A61B-325D5C50DA76}"/>
    <dgm:cxn modelId="{0A5FAF39-4D25-45BD-913D-0621C16C6444}" srcId="{7E6F2889-4AF9-4090-93B6-C649472A7985}" destId="{2BEEC3F4-0A3C-4217-99D1-CE2D24B41F53}" srcOrd="3" destOrd="0" parTransId="{AFCB3BAA-D3A5-44D3-A833-42342BC286E2}" sibTransId="{76C7B0B8-E921-472A-939C-B669207EF296}"/>
    <dgm:cxn modelId="{2EF69147-4205-4B0E-B080-CAA23B2AD449}" type="presOf" srcId="{7E6F2889-4AF9-4090-93B6-C649472A7985}" destId="{F7361D89-2960-4101-A7D4-AD24D7F6D127}" srcOrd="0" destOrd="0" presId="urn:microsoft.com/office/officeart/2008/layout/LinedList"/>
    <dgm:cxn modelId="{8DBC5C4D-AC3B-475E-92CD-23FBB5FB445C}" type="presOf" srcId="{37587455-4181-4266-8B59-F5CD6A056FFE}" destId="{FDA8CD7D-6FF1-4371-A982-3C44EFBA1D5A}" srcOrd="0" destOrd="0" presId="urn:microsoft.com/office/officeart/2008/layout/LinedList"/>
    <dgm:cxn modelId="{03714771-50D7-4A86-AE7D-8C0659A0D8A4}" srcId="{7E6F2889-4AF9-4090-93B6-C649472A7985}" destId="{4DE2E72A-B9F6-4F50-B321-C6EAC5A54365}" srcOrd="0" destOrd="0" parTransId="{D8396CDC-EFD9-404B-95F9-BB0DA1E5FBEF}" sibTransId="{0292EEA3-86DA-4D6E-9352-792357E8C0C5}"/>
    <dgm:cxn modelId="{9F6BF0D5-FB12-4673-8245-1C00A5692648}" type="presOf" srcId="{2BEEC3F4-0A3C-4217-99D1-CE2D24B41F53}" destId="{A59F759E-049D-4BC1-9CDD-B1000F5B4CDC}" srcOrd="0" destOrd="0" presId="urn:microsoft.com/office/officeart/2008/layout/LinedList"/>
    <dgm:cxn modelId="{B9A9B2DB-F508-428C-8FAE-A1EFC9597343}" srcId="{7E6F2889-4AF9-4090-93B6-C649472A7985}" destId="{24B7E52A-6C0F-403E-B9B1-D0756681E0D0}" srcOrd="1" destOrd="0" parTransId="{EF0FD8BF-E961-4325-AE5F-CA2C1A5EFFEC}" sibTransId="{9BEEEE31-A3BD-48FA-885C-926B4AE60A82}"/>
    <dgm:cxn modelId="{BD5DD4DC-69B9-4476-A44A-CBCF57068D41}" type="presOf" srcId="{24B7E52A-6C0F-403E-B9B1-D0756681E0D0}" destId="{1007210E-8D4A-480F-8F62-2BBF494A234A}" srcOrd="0" destOrd="0" presId="urn:microsoft.com/office/officeart/2008/layout/LinedList"/>
    <dgm:cxn modelId="{263019DD-6E32-46BC-8AAB-FA962642D795}" type="presOf" srcId="{06B55F01-3B12-4AD2-8353-D88220433226}" destId="{B49AEB58-FB37-4F1C-BBA0-2E14BB652516}" srcOrd="0" destOrd="0" presId="urn:microsoft.com/office/officeart/2008/layout/LinedList"/>
    <dgm:cxn modelId="{2B38C4E2-73A5-4B56-854C-FB7F64BD9CC7}" srcId="{7E6F2889-4AF9-4090-93B6-C649472A7985}" destId="{06B55F01-3B12-4AD2-8353-D88220433226}" srcOrd="2" destOrd="0" parTransId="{975C225A-330E-4818-87B7-450A27583E7E}" sibTransId="{4A2BA2EE-A425-493E-B099-92DC983CAA8E}"/>
    <dgm:cxn modelId="{049D89E6-09B1-4429-8EB7-C4EFD9668542}" type="presOf" srcId="{4DE2E72A-B9F6-4F50-B321-C6EAC5A54365}" destId="{D458144F-7CBA-4DCA-83F3-AAE1F522FEF4}" srcOrd="0" destOrd="0" presId="urn:microsoft.com/office/officeart/2008/layout/LinedList"/>
    <dgm:cxn modelId="{0A4BCAEB-46F5-4C7E-97EE-02C4A9788098}" type="presParOf" srcId="{FDA8CD7D-6FF1-4371-A982-3C44EFBA1D5A}" destId="{4A8E30CD-63C8-49CA-9766-B9E6C3B50C65}" srcOrd="0" destOrd="0" presId="urn:microsoft.com/office/officeart/2008/layout/LinedList"/>
    <dgm:cxn modelId="{DD16300D-AEB3-4E49-9F04-1EECD8BF6ADD}" type="presParOf" srcId="{FDA8CD7D-6FF1-4371-A982-3C44EFBA1D5A}" destId="{664B16E6-9DB9-46CB-8F94-F944533BCEBB}" srcOrd="1" destOrd="0" presId="urn:microsoft.com/office/officeart/2008/layout/LinedList"/>
    <dgm:cxn modelId="{6D0215FB-2DE1-4F83-BC31-E446747FB8AC}" type="presParOf" srcId="{664B16E6-9DB9-46CB-8F94-F944533BCEBB}" destId="{F7361D89-2960-4101-A7D4-AD24D7F6D127}" srcOrd="0" destOrd="0" presId="urn:microsoft.com/office/officeart/2008/layout/LinedList"/>
    <dgm:cxn modelId="{30DE170D-EDBD-464E-871E-232B2BE7F940}" type="presParOf" srcId="{664B16E6-9DB9-46CB-8F94-F944533BCEBB}" destId="{62BFB6A5-4851-468A-A30D-70D0B6C9431B}" srcOrd="1" destOrd="0" presId="urn:microsoft.com/office/officeart/2008/layout/LinedList"/>
    <dgm:cxn modelId="{7C55BDCF-E545-4FB4-B2A8-001B350B1638}" type="presParOf" srcId="{62BFB6A5-4851-468A-A30D-70D0B6C9431B}" destId="{B5B741B8-75FE-432E-B6AA-0D5F6DDFBFBA}" srcOrd="0" destOrd="0" presId="urn:microsoft.com/office/officeart/2008/layout/LinedList"/>
    <dgm:cxn modelId="{7708B426-D1BE-4592-BF7C-548C418C175E}" type="presParOf" srcId="{62BFB6A5-4851-468A-A30D-70D0B6C9431B}" destId="{F311C8D9-D2B1-45BF-8C80-0305D659240A}" srcOrd="1" destOrd="0" presId="urn:microsoft.com/office/officeart/2008/layout/LinedList"/>
    <dgm:cxn modelId="{3C22A1B2-951F-406E-AE03-2CE21736C19B}" type="presParOf" srcId="{F311C8D9-D2B1-45BF-8C80-0305D659240A}" destId="{72CC61B0-D6B5-4939-A23D-33547AAD768D}" srcOrd="0" destOrd="0" presId="urn:microsoft.com/office/officeart/2008/layout/LinedList"/>
    <dgm:cxn modelId="{263E55B3-234C-4577-8728-EA14E1027D65}" type="presParOf" srcId="{F311C8D9-D2B1-45BF-8C80-0305D659240A}" destId="{D458144F-7CBA-4DCA-83F3-AAE1F522FEF4}" srcOrd="1" destOrd="0" presId="urn:microsoft.com/office/officeart/2008/layout/LinedList"/>
    <dgm:cxn modelId="{14D81AAE-2809-42FA-B1B7-38612D3C5C82}" type="presParOf" srcId="{F311C8D9-D2B1-45BF-8C80-0305D659240A}" destId="{0879D1F8-5C1E-414D-B224-1997368B517F}" srcOrd="2" destOrd="0" presId="urn:microsoft.com/office/officeart/2008/layout/LinedList"/>
    <dgm:cxn modelId="{52709C36-E286-4201-A2D5-74310E73FB31}" type="presParOf" srcId="{62BFB6A5-4851-468A-A30D-70D0B6C9431B}" destId="{C2EE138A-E1DF-433B-AB09-78947CC9B2CA}" srcOrd="2" destOrd="0" presId="urn:microsoft.com/office/officeart/2008/layout/LinedList"/>
    <dgm:cxn modelId="{E2FCE886-C113-4C41-A6B5-6602B5A07936}" type="presParOf" srcId="{62BFB6A5-4851-468A-A30D-70D0B6C9431B}" destId="{916A295A-F10B-4876-A3D5-721CFF4751E6}" srcOrd="3" destOrd="0" presId="urn:microsoft.com/office/officeart/2008/layout/LinedList"/>
    <dgm:cxn modelId="{59F9A1F4-6EC0-43BC-B80C-E89CE7A02642}" type="presParOf" srcId="{62BFB6A5-4851-468A-A30D-70D0B6C9431B}" destId="{6F3B95E4-BBD1-42D7-BE30-C91B8EB4349F}" srcOrd="4" destOrd="0" presId="urn:microsoft.com/office/officeart/2008/layout/LinedList"/>
    <dgm:cxn modelId="{8E70421F-39E4-4730-B4AE-2676F9C06914}" type="presParOf" srcId="{6F3B95E4-BBD1-42D7-BE30-C91B8EB4349F}" destId="{04362C38-BE59-480E-809C-C920DDC306B4}" srcOrd="0" destOrd="0" presId="urn:microsoft.com/office/officeart/2008/layout/LinedList"/>
    <dgm:cxn modelId="{2116EB2A-50EF-4459-A085-B4E05F516391}" type="presParOf" srcId="{6F3B95E4-BBD1-42D7-BE30-C91B8EB4349F}" destId="{1007210E-8D4A-480F-8F62-2BBF494A234A}" srcOrd="1" destOrd="0" presId="urn:microsoft.com/office/officeart/2008/layout/LinedList"/>
    <dgm:cxn modelId="{F145ECF4-E4F4-4301-9602-D9EEA3E8F341}" type="presParOf" srcId="{6F3B95E4-BBD1-42D7-BE30-C91B8EB4349F}" destId="{1EAAC9B5-FE5F-4130-A771-5419EAF9451C}" srcOrd="2" destOrd="0" presId="urn:microsoft.com/office/officeart/2008/layout/LinedList"/>
    <dgm:cxn modelId="{9B39405A-3A81-49E1-843E-49DB2F1737BA}" type="presParOf" srcId="{62BFB6A5-4851-468A-A30D-70D0B6C9431B}" destId="{CD538BF3-3607-4E84-A2A9-433D485C65DC}" srcOrd="5" destOrd="0" presId="urn:microsoft.com/office/officeart/2008/layout/LinedList"/>
    <dgm:cxn modelId="{A735578B-7F7B-4119-A6E2-DAF1B582CDD9}" type="presParOf" srcId="{62BFB6A5-4851-468A-A30D-70D0B6C9431B}" destId="{E97A67D2-F597-434F-A08E-C291EE820978}" srcOrd="6" destOrd="0" presId="urn:microsoft.com/office/officeart/2008/layout/LinedList"/>
    <dgm:cxn modelId="{5D5A8355-3A3A-4822-ADC0-535CF186BD8A}" type="presParOf" srcId="{62BFB6A5-4851-468A-A30D-70D0B6C9431B}" destId="{4A009968-436D-44F4-A026-C5591DD79516}" srcOrd="7" destOrd="0" presId="urn:microsoft.com/office/officeart/2008/layout/LinedList"/>
    <dgm:cxn modelId="{C20FD97B-8626-46E4-97AC-7792C1AA4ECF}" type="presParOf" srcId="{4A009968-436D-44F4-A026-C5591DD79516}" destId="{30EF0B86-980C-490F-8A3C-CD9923BEA460}" srcOrd="0" destOrd="0" presId="urn:microsoft.com/office/officeart/2008/layout/LinedList"/>
    <dgm:cxn modelId="{0F2587A2-C6E4-44D0-BCEF-3957AFAEC30B}" type="presParOf" srcId="{4A009968-436D-44F4-A026-C5591DD79516}" destId="{B49AEB58-FB37-4F1C-BBA0-2E14BB652516}" srcOrd="1" destOrd="0" presId="urn:microsoft.com/office/officeart/2008/layout/LinedList"/>
    <dgm:cxn modelId="{51DCC96A-CD14-43D4-9E44-795BF5A92AC5}" type="presParOf" srcId="{4A009968-436D-44F4-A026-C5591DD79516}" destId="{C8C04877-0A40-43A2-84F8-FBA8962657A8}" srcOrd="2" destOrd="0" presId="urn:microsoft.com/office/officeart/2008/layout/LinedList"/>
    <dgm:cxn modelId="{0136D408-697C-43FE-A453-53AFE75B709E}" type="presParOf" srcId="{62BFB6A5-4851-468A-A30D-70D0B6C9431B}" destId="{DB982B06-C518-4206-B843-6926F97BA01C}" srcOrd="8" destOrd="0" presId="urn:microsoft.com/office/officeart/2008/layout/LinedList"/>
    <dgm:cxn modelId="{BE735117-0BEB-46C9-B866-0707C2F69658}" type="presParOf" srcId="{62BFB6A5-4851-468A-A30D-70D0B6C9431B}" destId="{7E8C2A80-0CBF-410F-99DD-93AA85E57E01}" srcOrd="9" destOrd="0" presId="urn:microsoft.com/office/officeart/2008/layout/LinedList"/>
    <dgm:cxn modelId="{68B26E26-F284-4999-9260-AD21DAC3DFBE}" type="presParOf" srcId="{62BFB6A5-4851-468A-A30D-70D0B6C9431B}" destId="{17BEF45B-3C4E-439A-B35A-F48D418ACD0F}" srcOrd="10" destOrd="0" presId="urn:microsoft.com/office/officeart/2008/layout/LinedList"/>
    <dgm:cxn modelId="{81A2E2D6-F77E-4A5A-B3A5-CBDC46D0051E}" type="presParOf" srcId="{17BEF45B-3C4E-439A-B35A-F48D418ACD0F}" destId="{A0C63D4F-D2D8-457F-BDEC-766870A357F1}" srcOrd="0" destOrd="0" presId="urn:microsoft.com/office/officeart/2008/layout/LinedList"/>
    <dgm:cxn modelId="{7575341C-8363-4818-9937-31F55388E1F4}" type="presParOf" srcId="{17BEF45B-3C4E-439A-B35A-F48D418ACD0F}" destId="{A59F759E-049D-4BC1-9CDD-B1000F5B4CDC}" srcOrd="1" destOrd="0" presId="urn:microsoft.com/office/officeart/2008/layout/LinedList"/>
    <dgm:cxn modelId="{8CFA273E-9636-459D-96D6-A090E6FF08D6}" type="presParOf" srcId="{17BEF45B-3C4E-439A-B35A-F48D418ACD0F}" destId="{A95620CC-735B-4AF9-9003-D8BB0758D27C}" srcOrd="2" destOrd="0" presId="urn:microsoft.com/office/officeart/2008/layout/LinedList"/>
    <dgm:cxn modelId="{68DF9580-5C4B-46AC-95B9-9EC91E3A2BAC}" type="presParOf" srcId="{62BFB6A5-4851-468A-A30D-70D0B6C9431B}" destId="{EE247A17-2F42-4C28-8C0F-9C83B3FE7D5A}" srcOrd="11" destOrd="0" presId="urn:microsoft.com/office/officeart/2008/layout/LinedList"/>
    <dgm:cxn modelId="{463F4702-2B03-46CA-83FE-5AA3BE1DC0B3}" type="presParOf" srcId="{62BFB6A5-4851-468A-A30D-70D0B6C9431B}" destId="{54BDB138-499C-4E8B-8D58-249CEF10BCF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E30CD-63C8-49CA-9766-B9E6C3B50C65}">
      <dsp:nvSpPr>
        <dsp:cNvPr id="0" name=""/>
        <dsp:cNvSpPr/>
      </dsp:nvSpPr>
      <dsp:spPr>
        <a:xfrm>
          <a:off x="0" y="0"/>
          <a:ext cx="5809785"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1D89-2960-4101-A7D4-AD24D7F6D127}">
      <dsp:nvSpPr>
        <dsp:cNvPr id="0" name=""/>
        <dsp:cNvSpPr/>
      </dsp:nvSpPr>
      <dsp:spPr>
        <a:xfrm>
          <a:off x="0" y="0"/>
          <a:ext cx="1161957" cy="478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161957" cy="4786086"/>
      </dsp:txXfrm>
    </dsp:sp>
    <dsp:sp modelId="{D458144F-7CBA-4DCA-83F3-AAE1F522FEF4}">
      <dsp:nvSpPr>
        <dsp:cNvPr id="0" name=""/>
        <dsp:cNvSpPr/>
      </dsp:nvSpPr>
      <dsp:spPr>
        <a:xfrm>
          <a:off x="1249103" y="56262"/>
          <a:ext cx="4560681"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a:p>
          <a:pPr marL="0" lvl="0" indent="0" algn="l" defTabSz="1155700">
            <a:lnSpc>
              <a:spcPct val="90000"/>
            </a:lnSpc>
            <a:spcBef>
              <a:spcPct val="0"/>
            </a:spcBef>
            <a:spcAft>
              <a:spcPct val="35000"/>
            </a:spcAft>
            <a:buNone/>
          </a:pPr>
          <a:r>
            <a:rPr lang="en-US" sz="2600" kern="1200" dirty="0"/>
            <a:t>Supports agricultural viability</a:t>
          </a:r>
        </a:p>
      </dsp:txBody>
      <dsp:txXfrm>
        <a:off x="1249103" y="56262"/>
        <a:ext cx="4560681" cy="1125244"/>
      </dsp:txXfrm>
    </dsp:sp>
    <dsp:sp modelId="{C2EE138A-E1DF-433B-AB09-78947CC9B2CA}">
      <dsp:nvSpPr>
        <dsp:cNvPr id="0" name=""/>
        <dsp:cNvSpPr/>
      </dsp:nvSpPr>
      <dsp:spPr>
        <a:xfrm>
          <a:off x="1161957" y="1181506"/>
          <a:ext cx="4647828"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1007210E-8D4A-480F-8F62-2BBF494A234A}">
      <dsp:nvSpPr>
        <dsp:cNvPr id="0" name=""/>
        <dsp:cNvSpPr/>
      </dsp:nvSpPr>
      <dsp:spPr>
        <a:xfrm>
          <a:off x="1249103" y="1237768"/>
          <a:ext cx="4560681"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a:p>
          <a:pPr marL="0" lvl="0" indent="0" algn="l" defTabSz="1155700">
            <a:lnSpc>
              <a:spcPct val="90000"/>
            </a:lnSpc>
            <a:spcBef>
              <a:spcPct val="0"/>
            </a:spcBef>
            <a:spcAft>
              <a:spcPct val="35000"/>
            </a:spcAft>
            <a:buNone/>
          </a:pPr>
          <a:r>
            <a:rPr lang="en-US" sz="2600" kern="1200" dirty="0"/>
            <a:t>Protects farmland</a:t>
          </a:r>
        </a:p>
      </dsp:txBody>
      <dsp:txXfrm>
        <a:off x="1249103" y="1237768"/>
        <a:ext cx="4560681" cy="1125244"/>
      </dsp:txXfrm>
    </dsp:sp>
    <dsp:sp modelId="{CD538BF3-3607-4E84-A2A9-433D485C65DC}">
      <dsp:nvSpPr>
        <dsp:cNvPr id="0" name=""/>
        <dsp:cNvSpPr/>
      </dsp:nvSpPr>
      <dsp:spPr>
        <a:xfrm>
          <a:off x="1161957" y="2363013"/>
          <a:ext cx="4647828"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B49AEB58-FB37-4F1C-BBA0-2E14BB652516}">
      <dsp:nvSpPr>
        <dsp:cNvPr id="0" name=""/>
        <dsp:cNvSpPr/>
      </dsp:nvSpPr>
      <dsp:spPr>
        <a:xfrm>
          <a:off x="1249103" y="2419275"/>
          <a:ext cx="4560681"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a:p>
          <a:pPr marL="0" lvl="0" indent="0" algn="l" defTabSz="1155700">
            <a:lnSpc>
              <a:spcPct val="90000"/>
            </a:lnSpc>
            <a:spcBef>
              <a:spcPct val="0"/>
            </a:spcBef>
            <a:spcAft>
              <a:spcPct val="35000"/>
            </a:spcAft>
            <a:buNone/>
          </a:pPr>
          <a:r>
            <a:rPr lang="en-US" sz="2600" kern="1200" dirty="0"/>
            <a:t>Encourages conservation</a:t>
          </a:r>
        </a:p>
      </dsp:txBody>
      <dsp:txXfrm>
        <a:off x="1249103" y="2419275"/>
        <a:ext cx="4560681" cy="1125244"/>
      </dsp:txXfrm>
    </dsp:sp>
    <dsp:sp modelId="{DB982B06-C518-4206-B843-6926F97BA01C}">
      <dsp:nvSpPr>
        <dsp:cNvPr id="0" name=""/>
        <dsp:cNvSpPr/>
      </dsp:nvSpPr>
      <dsp:spPr>
        <a:xfrm>
          <a:off x="1161957" y="3544519"/>
          <a:ext cx="4647828"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A59F759E-049D-4BC1-9CDD-B1000F5B4CDC}">
      <dsp:nvSpPr>
        <dsp:cNvPr id="0" name=""/>
        <dsp:cNvSpPr/>
      </dsp:nvSpPr>
      <dsp:spPr>
        <a:xfrm>
          <a:off x="1249103" y="3600781"/>
          <a:ext cx="4560681"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a:p>
          <a:pPr marL="0" lvl="0" indent="0" algn="l" defTabSz="1155700">
            <a:lnSpc>
              <a:spcPct val="90000"/>
            </a:lnSpc>
            <a:spcBef>
              <a:spcPct val="0"/>
            </a:spcBef>
            <a:spcAft>
              <a:spcPct val="35000"/>
            </a:spcAft>
            <a:buNone/>
          </a:pPr>
          <a:r>
            <a:rPr lang="en-US" sz="2600" kern="1200" dirty="0"/>
            <a:t>Sustains community wellbeing</a:t>
          </a:r>
        </a:p>
      </dsp:txBody>
      <dsp:txXfrm>
        <a:off x="1249103" y="3600781"/>
        <a:ext cx="4560681" cy="1125244"/>
      </dsp:txXfrm>
    </dsp:sp>
    <dsp:sp modelId="{EE247A17-2F42-4C28-8C0F-9C83B3FE7D5A}">
      <dsp:nvSpPr>
        <dsp:cNvPr id="0" name=""/>
        <dsp:cNvSpPr/>
      </dsp:nvSpPr>
      <dsp:spPr>
        <a:xfrm>
          <a:off x="1161957" y="4726026"/>
          <a:ext cx="4647828"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2D244-010D-4F02-B1E5-4B473C2E516A}"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93CA6-475A-40E0-8ECF-EABBCD9FE147}" type="slidenum">
              <a:rPr lang="en-US" smtClean="0"/>
              <a:t>‹#›</a:t>
            </a:fld>
            <a:endParaRPr lang="en-US"/>
          </a:p>
        </p:txBody>
      </p:sp>
    </p:spTree>
    <p:extLst>
      <p:ext uri="{BB962C8B-B14F-4D97-AF65-F5344CB8AC3E}">
        <p14:creationId xmlns:p14="http://schemas.microsoft.com/office/powerpoint/2010/main" val="247715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092B-8445-F419-DFA8-E5C8A71DA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5A7BF-628A-7443-82D6-674557B53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84573-12CD-5356-814C-A6D7D0E557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075B4-06C4-8BA7-2A06-71E8E57AE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641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9762F-5A18-E512-78D9-1BB0E5BD9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66A2F-758F-D403-AF87-BEA3EE3B2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08F79-ED9C-35A7-B8F8-6EE3E1FC33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these pressures, across the country farm real estate values are rising fast—up 10.4% from 2023 to 2024 and 35.4% since 2014.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 is no exception. In 2025, cropland values reached an average of $6170/acre and pasture $5300 according to USDA National Agricultural Statistical Service (NASS).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makes it hard for small farmers to expand and for young and beginning farmers to secure land and enter the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5EC9197-3798-57EE-C24C-346118C5F6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585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NASS, the average age of Virginia’s farmers was 59.2 years old in 2022—up from 57.2 in 2012—continuing a multi-decade trend of an aging farming population in Virginia and across the country.</a:t>
            </a:r>
          </a:p>
          <a:p>
            <a:r>
              <a:rPr lang="en-US" dirty="0"/>
              <a:t>The 2022 Census also showed that 25.7% were in the 55-64 age bracket and 25.2% of Virginia farmers were ages 65-74. </a:t>
            </a:r>
          </a:p>
          <a:p>
            <a:r>
              <a:rPr lang="en-US" dirty="0"/>
              <a:t>Including farmers aged 75 and more, 40% of Virginia’s farmers are age 65 and older. </a:t>
            </a:r>
          </a:p>
          <a:p>
            <a:r>
              <a:rPr lang="en-US" dirty="0"/>
              <a:t>With only 8% under age 35, forcing urgent questions about who will farm in the future.</a:t>
            </a:r>
          </a:p>
          <a:p>
            <a:r>
              <a:rPr lang="en-US" dirty="0"/>
              <a:t>While the number of beginning farmers increased almost 8% from 2017, their average age was 48.6—younger than the average of all farmers, but still middle-aged.</a:t>
            </a:r>
          </a:p>
          <a:p>
            <a:endParaRPr lang="en-US" dirty="0"/>
          </a:p>
        </p:txBody>
      </p:sp>
      <p:sp>
        <p:nvSpPr>
          <p:cNvPr id="4" name="Slide Number Placeholder 3"/>
          <p:cNvSpPr>
            <a:spLocks noGrp="1"/>
          </p:cNvSpPr>
          <p:nvPr>
            <p:ph type="sldNum" sz="quarter" idx="5"/>
          </p:nvPr>
        </p:nvSpPr>
        <p:spPr/>
        <p:txBody>
          <a:bodyPr/>
          <a:lstStyle/>
          <a:p>
            <a:fld id="{20A93CA6-475A-40E0-8ECF-EABBCD9FE147}" type="slidenum">
              <a:rPr lang="en-US" smtClean="0"/>
              <a:t>11</a:t>
            </a:fld>
            <a:endParaRPr lang="en-US"/>
          </a:p>
        </p:txBody>
      </p:sp>
    </p:spTree>
    <p:extLst>
      <p:ext uri="{BB962C8B-B14F-4D97-AF65-F5344CB8AC3E}">
        <p14:creationId xmlns:p14="http://schemas.microsoft.com/office/powerpoint/2010/main" val="393667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D4D2F-CEC1-36F1-1FB0-4C409E7C4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06F38-F01B-2421-6708-C7808DED6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8E595-9B66-2F5B-CFA1-37E2E3CF9BE9}"/>
              </a:ext>
            </a:extLst>
          </p:cNvPr>
          <p:cNvSpPr>
            <a:spLocks noGrp="1"/>
          </p:cNvSpPr>
          <p:nvPr>
            <p:ph type="body" idx="1"/>
          </p:nvPr>
        </p:nvSpPr>
        <p:spPr/>
        <p:txBody>
          <a:bodyPr/>
          <a:lstStyle/>
          <a:p>
            <a:r>
              <a:rPr lang="en-US" dirty="0"/>
              <a:t>Planning for agriculture lifts up a community’s agricultural assets and addresses its threats. </a:t>
            </a:r>
          </a:p>
          <a:p>
            <a:r>
              <a:rPr lang="en-US" dirty="0"/>
              <a:t>With community support, vision, and a proactive game plan, Virginia’s vital agricultural sector can meet the challenges of the 21st century and continue to provide a wide range of benefits to its people and communities.</a:t>
            </a:r>
          </a:p>
          <a:p>
            <a:endParaRPr lang="en-US" dirty="0"/>
          </a:p>
          <a:p>
            <a:r>
              <a:rPr lang="en-US" dirty="0"/>
              <a:t>Planning is a process to create a road map for actions and decisions to achieve a future vision. </a:t>
            </a:r>
          </a:p>
          <a:p>
            <a:r>
              <a:rPr lang="en-US" dirty="0"/>
              <a:t>In the public sector, planning is a profession and practice to optimize the health, safety, and wellbeing of people in communities.</a:t>
            </a:r>
          </a:p>
          <a:p>
            <a:r>
              <a:rPr lang="en-US" dirty="0"/>
              <a:t>It occurs at many levels, from cities and towns to counties, states, and regions. </a:t>
            </a:r>
          </a:p>
          <a:p>
            <a:r>
              <a:rPr lang="en-US" dirty="0"/>
              <a:t>And it encompasses a wide range of specialties: from land use, transportation, and housing to economic development, hazard mitigation, and historic preservation, among many others.</a:t>
            </a:r>
          </a:p>
          <a:p>
            <a:r>
              <a:rPr lang="en-US" dirty="0"/>
              <a:t>Planning for agriculture is a way to sustain Virginia’s farms, farmers, and farmland and help them thrive.</a:t>
            </a:r>
          </a:p>
          <a:p>
            <a:r>
              <a:rPr lang="en-US" dirty="0"/>
              <a:t>Toward these ends, it relies on the active participation of the people it most effects—especially farmers. (See How to Plan for Agriculture in Virginia.)</a:t>
            </a:r>
          </a:p>
        </p:txBody>
      </p:sp>
      <p:sp>
        <p:nvSpPr>
          <p:cNvPr id="4" name="Slide Number Placeholder 3">
            <a:extLst>
              <a:ext uri="{FF2B5EF4-FFF2-40B4-BE49-F238E27FC236}">
                <a16:creationId xmlns:a16="http://schemas.microsoft.com/office/drawing/2014/main" id="{87D19208-BF3E-5E94-90CF-1028F1D94C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5DE66-7A08-4128-AC66-B86A9204EA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6024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Addressed either as a stand-alone activity or as an element in other kinds of plans, planning for agriculture offers a path forward to retain and protect farmland, strengthen agricultural viability, and conserve natural resources. In the process, it helps sustain community health and well being. </a:t>
            </a:r>
          </a:p>
          <a:p>
            <a:r>
              <a:rPr lang="en-US" dirty="0"/>
              <a:t>Plans for agriculture are based on a community’s shared vision for the future.</a:t>
            </a:r>
          </a:p>
          <a:p>
            <a:r>
              <a:rPr lang="en-US" dirty="0"/>
              <a:t>They can steer new real estate development away from working farms, reduce regulatory barriers, identify market opportunities and infrastructure needs, and protect soil and water. </a:t>
            </a:r>
          </a:p>
          <a:p>
            <a:r>
              <a:rPr lang="en-US" dirty="0"/>
              <a:t>They can also respond to the larger social, economic, and environmental issues which affect agriculture.</a:t>
            </a:r>
          </a:p>
          <a:p>
            <a:r>
              <a:rPr lang="en-US" dirty="0"/>
              <a:t>These issues are connected and complex, so it is important to align planning for agriculture with other state and local planning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709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93CA6-475A-40E0-8ECF-EABBCD9FE147}" type="slidenum">
              <a:rPr lang="en-US" smtClean="0"/>
              <a:t>14</a:t>
            </a:fld>
            <a:endParaRPr lang="en-US"/>
          </a:p>
        </p:txBody>
      </p:sp>
    </p:spTree>
    <p:extLst>
      <p:ext uri="{BB962C8B-B14F-4D97-AF65-F5344CB8AC3E}">
        <p14:creationId xmlns:p14="http://schemas.microsoft.com/office/powerpoint/2010/main" val="318326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C6F03-A386-4EFB-6862-254E12245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0AFA0-FDE1-DA99-22F0-A99F0C612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30ACD-2E69-286F-5C82-916CDBA614C9}"/>
              </a:ext>
            </a:extLst>
          </p:cNvPr>
          <p:cNvSpPr>
            <a:spLocks noGrp="1"/>
          </p:cNvSpPr>
          <p:nvPr>
            <p:ph type="body" idx="1"/>
          </p:nvPr>
        </p:nvSpPr>
        <p:spPr/>
        <p:txBody>
          <a:bodyPr/>
          <a:lstStyle/>
          <a:p>
            <a:r>
              <a:rPr lang="en-US" dirty="0"/>
              <a:t>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C806C2-E987-CF65-CBD3-E155B4352C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5DE66-7A08-4128-AC66-B86A9204EA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514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EEBCC-C8B6-E2B1-0384-F2A802ACF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B5AA8-BD78-5D61-B54A-20369E905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3C313-C9DF-CBD5-5974-03FCA73C41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 has a long and diverse agricultural history. Since its early settlement, farmers have grown tobacco, peanuts, cotton, and raised livestock. Agriculture has always been a significant contributor to the economy of the Commonwealth and remains the state’s largest private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Farmland is the foundation of economic engine – effectively the industry’s factory floor where crops and livestock are grown, raised, and harvested. </a:t>
            </a:r>
          </a:p>
        </p:txBody>
      </p:sp>
      <p:sp>
        <p:nvSpPr>
          <p:cNvPr id="4" name="Slide Number Placeholder 3">
            <a:extLst>
              <a:ext uri="{FF2B5EF4-FFF2-40B4-BE49-F238E27FC236}">
                <a16:creationId xmlns:a16="http://schemas.microsoft.com/office/drawing/2014/main" id="{0303EFFA-6FA8-AA5E-B53B-9B74E33568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4078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CE00-F7E8-26A8-3D75-BC15D4C85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78202-B32C-89D6-2D88-EC658FC5D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9F321-0D82-C2C5-B04E-FFCA4D9C92EA}"/>
              </a:ext>
            </a:extLst>
          </p:cNvPr>
          <p:cNvSpPr>
            <a:spLocks noGrp="1"/>
          </p:cNvSpPr>
          <p:nvPr>
            <p:ph type="body" idx="1"/>
          </p:nvPr>
        </p:nvSpPr>
        <p:spPr/>
        <p:txBody>
          <a:bodyPr/>
          <a:lstStyle/>
          <a:p>
            <a:r>
              <a:rPr lang="en-US" dirty="0"/>
              <a:t>Agriculture is the cornerstone of Virgina’s economy.</a:t>
            </a:r>
          </a:p>
          <a:p>
            <a:r>
              <a:rPr lang="en-US" dirty="0"/>
              <a:t>Among the nation’s most diverse farming sectors, 38,995 farms produced a market value of nearly $5.5 billion in 2022. </a:t>
            </a:r>
          </a:p>
          <a:p>
            <a:r>
              <a:rPr lang="en-US" dirty="0"/>
              <a:t>Leading the way are its top three commodities: </a:t>
            </a:r>
          </a:p>
          <a:p>
            <a:pPr marL="171450" indent="-171450">
              <a:buFont typeface="Arial" panose="020B0604020202020204" pitchFamily="34" charset="0"/>
              <a:buChar char="•"/>
            </a:pPr>
            <a:r>
              <a:rPr lang="en-US" dirty="0"/>
              <a:t>broilers with $1.6B of farm cash receipts,</a:t>
            </a:r>
          </a:p>
          <a:p>
            <a:pPr marL="171450" indent="-171450">
              <a:buFont typeface="Arial" panose="020B0604020202020204" pitchFamily="34" charset="0"/>
              <a:buChar char="•"/>
            </a:pPr>
            <a:r>
              <a:rPr lang="en-US" dirty="0"/>
              <a:t>cattle and calves with $482M, and </a:t>
            </a:r>
          </a:p>
          <a:p>
            <a:pPr marL="171450" indent="-171450">
              <a:buFont typeface="Arial" panose="020B0604020202020204" pitchFamily="34" charset="0"/>
              <a:buChar char="•"/>
            </a:pPr>
            <a:r>
              <a:rPr lang="en-US" dirty="0"/>
              <a:t>turkeys with $454M.</a:t>
            </a:r>
          </a:p>
          <a:p>
            <a:pPr marL="0" indent="0">
              <a:buFont typeface="Aptos" panose="020B0004020202020204" pitchFamily="34" charset="0"/>
              <a:buNone/>
            </a:pPr>
            <a:r>
              <a:rPr lang="en-US" dirty="0"/>
              <a:t>Including the added value of goods and services, agriculture has a total annual economic impact of over $80 billion—about 7.4% of Virginia’s GDP. </a:t>
            </a:r>
          </a:p>
          <a:p>
            <a:pPr marL="0" indent="0">
              <a:buFont typeface="Aptos" panose="020B0004020202020204" pitchFamily="34" charset="0"/>
              <a:buNone/>
            </a:pPr>
            <a:r>
              <a:rPr lang="en-US" dirty="0"/>
              <a:t>It supports over 380,000 jobs from the farms themselves and the support businesses that process, market, and distribute farm products.  </a:t>
            </a:r>
          </a:p>
          <a:p>
            <a:r>
              <a:rPr lang="en-US" dirty="0"/>
              <a:t>In addition, for every dollar invested on the ground, federal conservation dollars added value of about $1.10 to Virginia’s economy. </a:t>
            </a:r>
          </a:p>
          <a:p>
            <a:r>
              <a:rPr lang="en-US" dirty="0"/>
              <a:t>And a study of the total economic activity stimulated by Virginia’s agritourism sector estimated it at approximately $2.2 billion.</a:t>
            </a:r>
          </a:p>
          <a:p>
            <a:endParaRPr lang="en-US" dirty="0"/>
          </a:p>
          <a:p>
            <a:r>
              <a:rPr lang="en-US" dirty="0"/>
              <a:t>As the Commonwealth’s largest private industry, the health of Virginia’s cities, counties, and towns depends on a thriving agricultural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7276BAD-CC23-13F7-9EC5-B37FF280AF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812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2C6F4-A633-FC04-8443-86E71E56B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03489-3C73-BC1B-C65A-FDA07A0EB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5B4A2-DEBD-29FB-A6AB-F7E894F2583E}"/>
              </a:ext>
            </a:extLst>
          </p:cNvPr>
          <p:cNvSpPr>
            <a:spLocks noGrp="1"/>
          </p:cNvSpPr>
          <p:nvPr>
            <p:ph type="body" idx="1"/>
          </p:nvPr>
        </p:nvSpPr>
        <p:spPr/>
        <p:txBody>
          <a:bodyPr/>
          <a:lstStyle/>
          <a:p>
            <a:r>
              <a:rPr lang="en-US" dirty="0"/>
              <a:t>Virginia’s farmland supports the local tax base. </a:t>
            </a:r>
          </a:p>
          <a:p>
            <a:r>
              <a:rPr lang="en-US" dirty="0"/>
              <a:t>On average, across seven Virginia counties, every dollar of property tax revenue generated by working and open lands only required 42 cents back in community services, whereas every dollar from residential development required $1.20 back in services.</a:t>
            </a:r>
          </a:p>
          <a:p>
            <a:endParaRPr lang="en-US" dirty="0"/>
          </a:p>
          <a:p>
            <a:r>
              <a:rPr lang="en-US" dirty="0"/>
              <a:t>These findings are consistent with those from more than 150 Cost of Community Service Studies (COCS) from across the country. </a:t>
            </a:r>
          </a:p>
          <a:p>
            <a:r>
              <a:rPr lang="en-US" dirty="0"/>
              <a:t>As the chart on the slide shows, farmland contributes more property tax revenue than it receives back in public services, even when land is enrolled in Use Assessment programs. </a:t>
            </a:r>
          </a:p>
          <a:p>
            <a:r>
              <a:rPr lang="en-US" dirty="0"/>
              <a:t>In contrast, residential development costs more in services than it provides in revenues. </a:t>
            </a:r>
          </a:p>
          <a:p>
            <a:r>
              <a:rPr lang="en-US" dirty="0"/>
              <a:t>Like commercial/industrial land uses, farmland helps balance community coffers and keep property taxes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E0D0775-0CEA-B130-FD18-A4D5BEEE40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036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97A19-635A-52FA-A9A5-927277161D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8C6D1-0326-0901-721A-C1C30AF46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7C9C0-7B34-3306-25AF-67AA6A3016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Virginia’s 7.3 million acres of farmland are a vital natural 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absorb and filter stormwater and help defend against a changing climate. A California study found that farmland emits 58–70 times fewer greenhouse gases (GHGs) per acre than developed land; in New York, a similar study found that farmland emits 66 times fewer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GHGs per acre than developed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Diversified farming systems and conservation practices offer many ecological benefits—from soil fertility and pollination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wildlife habitat, clean drinking water and fire suppression.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 well-managed farmland enhances biodiversity without diminishing yields. </a:t>
            </a:r>
          </a:p>
        </p:txBody>
      </p:sp>
      <p:sp>
        <p:nvSpPr>
          <p:cNvPr id="4" name="Slide Number Placeholder 3">
            <a:extLst>
              <a:ext uri="{FF2B5EF4-FFF2-40B4-BE49-F238E27FC236}">
                <a16:creationId xmlns:a16="http://schemas.microsoft.com/office/drawing/2014/main" id="{B26596CD-E289-8FE4-8BF4-1C979B766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338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Farmers and farmland have had an indelible impact on Virginia’s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economics, they provide scenic landscapes and sustain rural culture. Whether in the mountains of Southwest Virginia,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rolling hills of the Shenandoah Valley, the rich soils of the Tidewater area, or the Piedmont’s fertile plateaus, they are integral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Virginia’s character and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democracy was founded on the principal that people can own property and make a living from the 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Washington, Jefferson, and Madison—the nation’s “founding farmers” who called Virginia home—to the diverse agrarians who farm today, agriculture is the foundation of our food systems and a hallmark of distinctive rural landscapes.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Vital to Virginia’s heritage, it is a source of pride for its people and a legacy to pass on to future generations.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64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1DE72-90F7-2F4C-A49B-39A376635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31539-32B5-B873-BC94-BA1BC853D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80BE9-A1C0-329B-E8D7-A5AACD460F0A}"/>
              </a:ext>
            </a:extLst>
          </p:cNvPr>
          <p:cNvSpPr>
            <a:spLocks noGrp="1"/>
          </p:cNvSpPr>
          <p:nvPr>
            <p:ph type="body" idx="1"/>
          </p:nvPr>
        </p:nvSpPr>
        <p:spPr/>
        <p:txBody>
          <a:bodyPr/>
          <a:lstStyle/>
          <a:p>
            <a:r>
              <a:rPr lang="en-US" dirty="0"/>
              <a:t>Virginia agriculture faces an uncertain future. </a:t>
            </a:r>
          </a:p>
          <a:p>
            <a:r>
              <a:rPr lang="en-US" dirty="0"/>
              <a:t>It lost 18% of its farms between 2012 and 2022, largely due to a decline in small farms. </a:t>
            </a:r>
          </a:p>
          <a:p>
            <a:r>
              <a:rPr lang="en-US" dirty="0"/>
              <a:t>More than 80% of its farms have less than $50,000 in annual sales. </a:t>
            </a:r>
          </a:p>
          <a:p>
            <a:r>
              <a:rPr lang="en-US" dirty="0"/>
              <a:t>The remaining farms are threatened by: </a:t>
            </a:r>
          </a:p>
          <a:p>
            <a:r>
              <a:rPr lang="en-US" dirty="0"/>
              <a:t>- Competition for land from real estate development and consolidating farm operations, </a:t>
            </a:r>
          </a:p>
          <a:p>
            <a:r>
              <a:rPr lang="en-US" dirty="0"/>
              <a:t>- Economic pressures including volatile markets, labor shortages, supply chain disruptions, and</a:t>
            </a:r>
          </a:p>
          <a:p>
            <a:r>
              <a:rPr lang="en-US" dirty="0"/>
              <a:t>consolidation both within agriculture and agricultural markets,</a:t>
            </a:r>
          </a:p>
          <a:p>
            <a:r>
              <a:rPr lang="en-US" dirty="0"/>
              <a:t>- Extreme weather events and environmental pressures</a:t>
            </a:r>
          </a:p>
          <a:p>
            <a:r>
              <a:rPr lang="en-US" dirty="0"/>
              <a:t>- Among other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3980B09-A8C9-0631-0ECC-4BC7CBAA8A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3399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719C-EF5B-2C6F-D91F-F5DF78A4F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A70E7-992A-4A82-F095-060C7C6A9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FC57B-3F1E-72BF-B7ED-D4347FD7CE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AFT research, Virginia ranks sixth nationally in the percentage of farmland converted to low density residential development—and 11th for overall farmland conversion.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Nearly half of the conversion occurred on the state’s best quality farmland.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scattered, large lot housing development, utility scale solar, warehouses, and data centers are consuming large swaths of farmland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Northern Virginia is the nation’s largest hub of data centers. Dubbed “Data Center Alley,” it has over 100 data centers which house hardware to store, process, manage, and deliver large amounts of data. As more people, businesses, and government agencies use Artificial Intelligence and adopt digital technologies, data centers will continue to grow.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map on the slide highlights, without thoughtful planning, these various pressures will drive run-away sprawl and the conversion of another 836,200 acres of Virginia’s farmland by 2040. Clearly, some counties will be hit harder than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with better land use planning and farmland protection, that number could be reduced by more than half a million acres.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2709430-77AA-66C4-392D-B2F98CC36D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850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EF4-1E77-5E9D-0448-6CF773B98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64A2E-E5DD-70B6-9082-8C7B4C6F5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E2A298-C2AF-25E2-658C-0B478FFD9508}"/>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E68FCF9F-30D4-6F9C-7E14-315CEDF0B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2F232-CF0D-288D-95F3-16442DEF913A}"/>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77410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3EE1-9AA7-5E73-3466-0CF519A6A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99C2-29C2-AFEB-9307-2543F6A0E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25C08-6A11-0298-D9A3-29CBE8A9FD6C}"/>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5F923199-DE36-D767-0847-93057B7BB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46F83-DFC4-604B-F7D1-20BDA62A26A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668876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CDC46-D633-7982-C1BD-2A42ADF43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A4BB2-A6A8-7BBA-8FDA-A2209F31D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DE6E3-6DF7-D54E-7293-2430E0659FE5}"/>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D6CBC2A1-681B-91C3-A501-CBD2EC28E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6758-FA12-DF6B-8C39-B60AD4C0C87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97745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EF4-1E77-5E9D-0448-6CF773B98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64A2E-E5DD-70B6-9082-8C7B4C6F5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E2A298-C2AF-25E2-658C-0B478FFD9508}"/>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E68FCF9F-30D4-6F9C-7E14-315CEDF0B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2F232-CF0D-288D-95F3-16442DEF913A}"/>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37211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9B57-B324-BB26-BA9F-1AF4A0CEB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781AF-6E64-7C7C-8A86-5F988A153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E62A4-BF36-3AD6-13E8-B102CB93347D}"/>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039388D8-3EF9-DCD5-4D34-E55F85A7C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C3CE8-05DC-C863-77A1-67075BE26A3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079313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016D-70BA-6743-314D-18CF9580C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91A77-4CD8-413D-A518-461DA1E3E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53C79-E315-9A36-E091-F030723583A6}"/>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B7B1E3CD-0FA8-13F0-38DC-C99B84D41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4582A-D9A7-CCE4-67BF-EFD11C9E842B}"/>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74498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1649-CF76-B5E3-FC6E-216DC7A4D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6EEA0-BE5D-5B32-2C86-B2B5D8C47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041AC-0DD9-6AF4-EA9B-F7F5F1173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B30CB-69A9-A26B-0DD4-D5F30BEB3C9F}"/>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EBCB6921-9F8E-5178-2344-B15A5C1CF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6FFE7-4CB3-F38E-30FA-DDC6E11F705D}"/>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506510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AF2-2F6E-41A3-F62D-F4685B92F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BCE246-7C11-7358-8B78-FA1F0A9F8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3BFF1-1828-FB15-5B19-A5203455C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50A74-31B7-13E7-8F75-DA806D404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F05E3-68F2-9B3E-E6D9-EE8D9BFFE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7BD94-3AB1-7C23-636F-3BFE333E723C}"/>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8" name="Footer Placeholder 7">
            <a:extLst>
              <a:ext uri="{FF2B5EF4-FFF2-40B4-BE49-F238E27FC236}">
                <a16:creationId xmlns:a16="http://schemas.microsoft.com/office/drawing/2014/main" id="{93824E1C-572D-3520-7F0F-BD2C41161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A7F41-0204-0D7D-03E5-5B4AABDA521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140126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DF8-B5C2-0971-62AC-C4B6D1FA7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BB1B7-E480-6538-63FC-CB1B392D98FB}"/>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4" name="Footer Placeholder 3">
            <a:extLst>
              <a:ext uri="{FF2B5EF4-FFF2-40B4-BE49-F238E27FC236}">
                <a16:creationId xmlns:a16="http://schemas.microsoft.com/office/drawing/2014/main" id="{504DBE3B-1F91-3FCC-6B32-1FC4BF0E5B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3814EB-064B-CAE6-78ED-1E4C0E010CB8}"/>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20032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C104B-D59D-A209-E606-1812A11031ED}"/>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3" name="Footer Placeholder 2">
            <a:extLst>
              <a:ext uri="{FF2B5EF4-FFF2-40B4-BE49-F238E27FC236}">
                <a16:creationId xmlns:a16="http://schemas.microsoft.com/office/drawing/2014/main" id="{D24104C8-6982-6FC9-8ED5-4603BFC47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DCB6E-D68D-E020-6B6D-B3ABE88DA225}"/>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382770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CEE8-E109-038E-FE98-997C2747F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9A64F8-8808-0CD9-3BF3-E6036F2EB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15B8E-2D16-4F7A-641A-4CD704B0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2EB7B-7D76-FF5B-D9A0-E8129305D145}"/>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13081768-0ABB-2AF1-8515-2C70A6799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8A676-7808-608C-6C8B-9DDA86C836E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496013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9B57-B324-BB26-BA9F-1AF4A0CEB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781AF-6E64-7C7C-8A86-5F988A153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E62A4-BF36-3AD6-13E8-B102CB93347D}"/>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039388D8-3EF9-DCD5-4D34-E55F85A7C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C3CE8-05DC-C863-77A1-67075BE26A3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188101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8689-4786-7503-AF5C-C1199728B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53C1A-906C-728D-80F0-03318913E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C7A72-1EBB-95DD-342F-08197EB9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79773-B3EC-C355-73AB-74388081E62E}"/>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9DCC4A57-ECDF-183E-76FC-79EECEC0D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6989A-E3B1-C4AA-01D3-470395E1425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441997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3EE1-9AA7-5E73-3466-0CF519A6A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99C2-29C2-AFEB-9307-2543F6A0E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25C08-6A11-0298-D9A3-29CBE8A9FD6C}"/>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5F923199-DE36-D767-0847-93057B7BB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46F83-DFC4-604B-F7D1-20BDA62A26A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271665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CDC46-D633-7982-C1BD-2A42ADF43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A4BB2-A6A8-7BBA-8FDA-A2209F31D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DE6E3-6DF7-D54E-7293-2430E0659FE5}"/>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D6CBC2A1-681B-91C3-A501-CBD2EC28E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6758-FA12-DF6B-8C39-B60AD4C0C87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1126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pic>
        <p:nvPicPr>
          <p:cNvPr id="5" name="Picture 4">
            <a:extLst>
              <a:ext uri="{FF2B5EF4-FFF2-40B4-BE49-F238E27FC236}">
                <a16:creationId xmlns:a16="http://schemas.microsoft.com/office/drawing/2014/main" id="{E4451E10-5A48-13F9-9B22-3E9C4882A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Tree>
    <p:extLst>
      <p:ext uri="{BB962C8B-B14F-4D97-AF65-F5344CB8AC3E}">
        <p14:creationId xmlns:p14="http://schemas.microsoft.com/office/powerpoint/2010/main" val="276475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072742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DB969-F831-8340-9E86-02CBBF9C90B9}" type="slidenum">
              <a:rPr lang="en-US" smtClean="0"/>
              <a:pPr/>
              <a:t>‹#›</a:t>
            </a:fld>
            <a:endParaRPr lang="en-US" sz="975"/>
          </a:p>
        </p:txBody>
      </p:sp>
      <p:pic>
        <p:nvPicPr>
          <p:cNvPr id="7" name="Picture 6">
            <a:extLst>
              <a:ext uri="{FF2B5EF4-FFF2-40B4-BE49-F238E27FC236}">
                <a16:creationId xmlns:a16="http://schemas.microsoft.com/office/drawing/2014/main" id="{15CBD426-904C-9966-6778-FE45731A2945}"/>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Tree>
    <p:extLst>
      <p:ext uri="{BB962C8B-B14F-4D97-AF65-F5344CB8AC3E}">
        <p14:creationId xmlns:p14="http://schemas.microsoft.com/office/powerpoint/2010/main" val="27834095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584878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629419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CC590-0602-4348-9945-E19511770B35}"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705947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CC590-0602-4348-9945-E19511770B35}"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56780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016D-70BA-6743-314D-18CF9580C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91A77-4CD8-413D-A518-461DA1E3E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53C79-E315-9A36-E091-F030723583A6}"/>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B7B1E3CD-0FA8-13F0-38DC-C99B84D41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4582A-D9A7-CCE4-67BF-EFD11C9E842B}"/>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314513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CC590-0602-4348-9945-E19511770B35}" type="datetimeFigureOut">
              <a:rPr lang="en-US" smtClean="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27920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789510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860350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88309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4057960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E4D81FA-62D4-8948-B38F-B3910ED611C0}"/>
              </a:ext>
            </a:extLst>
          </p:cNvPr>
          <p:cNvSpPr>
            <a:spLocks noGrp="1" noChangeAspect="1"/>
          </p:cNvSpPr>
          <p:nvPr>
            <p:ph type="pic" idx="10"/>
          </p:nvPr>
        </p:nvSpPr>
        <p:spPr>
          <a:xfrm>
            <a:off x="3" y="3"/>
            <a:ext cx="12191999" cy="643737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ctrTitle"/>
          </p:nvPr>
        </p:nvSpPr>
        <p:spPr>
          <a:xfrm>
            <a:off x="838200" y="549254"/>
            <a:ext cx="10515600" cy="1325266"/>
          </a:xfrm>
          <a:prstGeom prst="rect">
            <a:avLst/>
          </a:prstGeom>
        </p:spPr>
        <p:txBody>
          <a:bodyPr anchor="t" anchorCtr="0">
            <a:normAutofit/>
          </a:bodyPr>
          <a:lstStyle>
            <a:lvl1pPr algn="ctr">
              <a:defRPr sz="3300" cap="all" baseline="0">
                <a:solidFill>
                  <a:schemeClr val="accent1"/>
                </a:solidFill>
              </a:defRPr>
            </a:lvl1pPr>
          </a:lstStyle>
          <a:p>
            <a:endParaRPr lang="en-US"/>
          </a:p>
        </p:txBody>
      </p:sp>
      <p:sp>
        <p:nvSpPr>
          <p:cNvPr id="3" name="Subtitle 2"/>
          <p:cNvSpPr>
            <a:spLocks noGrp="1"/>
          </p:cNvSpPr>
          <p:nvPr>
            <p:ph type="subTitle" idx="1"/>
          </p:nvPr>
        </p:nvSpPr>
        <p:spPr>
          <a:xfrm>
            <a:off x="838200" y="2082962"/>
            <a:ext cx="10515600" cy="782161"/>
          </a:xfrm>
        </p:spPr>
        <p:txBody>
          <a:bodyPr/>
          <a:lstStyle>
            <a:lvl1pPr marL="0" indent="0" algn="ctr">
              <a:lnSpc>
                <a:spcPct val="13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6617DC25-F10A-2549-BA36-9B88CEA5EFB8}"/>
              </a:ext>
            </a:extLst>
          </p:cNvPr>
          <p:cNvPicPr>
            <a:picLocks noChangeAspect="1"/>
          </p:cNvPicPr>
          <p:nvPr userDrawn="1"/>
        </p:nvPicPr>
        <p:blipFill rotWithShape="1">
          <a:blip r:embed="rId2"/>
          <a:srcRect l="893" r="-1300"/>
          <a:stretch/>
        </p:blipFill>
        <p:spPr>
          <a:xfrm>
            <a:off x="0" y="6401434"/>
            <a:ext cx="12368784" cy="456566"/>
          </a:xfrm>
          <a:prstGeom prst="rect">
            <a:avLst/>
          </a:prstGeom>
        </p:spPr>
      </p:pic>
    </p:spTree>
    <p:extLst>
      <p:ext uri="{BB962C8B-B14F-4D97-AF65-F5344CB8AC3E}">
        <p14:creationId xmlns:p14="http://schemas.microsoft.com/office/powerpoint/2010/main" val="2624435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with cloud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E103F-4772-424A-B25F-769DB2605611}"/>
              </a:ext>
            </a:extLst>
          </p:cNvPr>
          <p:cNvPicPr>
            <a:picLocks noChangeAspect="1"/>
          </p:cNvPicPr>
          <p:nvPr userDrawn="1"/>
        </p:nvPicPr>
        <p:blipFill>
          <a:blip r:embed="rId2"/>
          <a:stretch>
            <a:fillRect/>
          </a:stretch>
        </p:blipFill>
        <p:spPr>
          <a:xfrm>
            <a:off x="0" y="0"/>
            <a:ext cx="12192000" cy="3752850"/>
          </a:xfrm>
          <a:prstGeom prst="rect">
            <a:avLst/>
          </a:prstGeom>
        </p:spPr>
      </p:pic>
      <p:sp>
        <p:nvSpPr>
          <p:cNvPr id="3" name="Content Placeholder 2"/>
          <p:cNvSpPr>
            <a:spLocks noGrp="1"/>
          </p:cNvSpPr>
          <p:nvPr>
            <p:ph idx="1" hasCustomPrompt="1"/>
          </p:nvPr>
        </p:nvSpPr>
        <p:spPr>
          <a:xfrm>
            <a:off x="838200" y="1733167"/>
            <a:ext cx="10515600" cy="404300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Use this slide to liven up a text-heavy slide</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1A4FD2E-8A3F-3847-A835-CE1E3B2095DB}"/>
              </a:ext>
            </a:extLst>
          </p:cNvPr>
          <p:cNvPicPr>
            <a:picLocks noChangeAspect="1"/>
          </p:cNvPicPr>
          <p:nvPr userDrawn="1"/>
        </p:nvPicPr>
        <p:blipFill rotWithShape="1">
          <a:blip r:embed="rId3"/>
          <a:srcRect l="473" t="81995" r="813" b="8236"/>
          <a:stretch/>
        </p:blipFill>
        <p:spPr>
          <a:xfrm>
            <a:off x="0" y="5954931"/>
            <a:ext cx="12192000" cy="983843"/>
          </a:xfrm>
          <a:prstGeom prst="rect">
            <a:avLst/>
          </a:prstGeom>
        </p:spPr>
      </p:pic>
      <p:sp>
        <p:nvSpPr>
          <p:cNvPr id="10" name="Title 1">
            <a:extLst>
              <a:ext uri="{FF2B5EF4-FFF2-40B4-BE49-F238E27FC236}">
                <a16:creationId xmlns:a16="http://schemas.microsoft.com/office/drawing/2014/main" id="{21CB678F-14EC-B74D-B161-55D9F0F60DDA}"/>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accent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6F76D317-0CAE-9D45-A62C-242BC52EB4FA}"/>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1570634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pic>
        <p:nvPicPr>
          <p:cNvPr id="5" name="Picture 4">
            <a:extLst>
              <a:ext uri="{FF2B5EF4-FFF2-40B4-BE49-F238E27FC236}">
                <a16:creationId xmlns:a16="http://schemas.microsoft.com/office/drawing/2014/main" id="{E4451E10-5A48-13F9-9B22-3E9C4882A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Tree>
    <p:extLst>
      <p:ext uri="{BB962C8B-B14F-4D97-AF65-F5344CB8AC3E}">
        <p14:creationId xmlns:p14="http://schemas.microsoft.com/office/powerpoint/2010/main" val="3341613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ft Image / Right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B010420E-2E6F-8A49-B5D8-AF5EE61DD226}"/>
              </a:ext>
            </a:extLst>
          </p:cNvPr>
          <p:cNvSpPr>
            <a:spLocks noGrp="1" noChangeAspect="1"/>
          </p:cNvSpPr>
          <p:nvPr>
            <p:ph type="pic" idx="10"/>
          </p:nvPr>
        </p:nvSpPr>
        <p:spPr>
          <a:xfrm>
            <a:off x="766828" y="497544"/>
            <a:ext cx="5146295" cy="54923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6" name="Picture 5">
            <a:extLst>
              <a:ext uri="{FF2B5EF4-FFF2-40B4-BE49-F238E27FC236}">
                <a16:creationId xmlns:a16="http://schemas.microsoft.com/office/drawing/2014/main" id="{9643252F-BFE6-D841-A0FF-4E66EAA232DC}"/>
              </a:ext>
            </a:extLst>
          </p:cNvPr>
          <p:cNvPicPr>
            <a:picLocks noChangeAspect="1"/>
          </p:cNvPicPr>
          <p:nvPr userDrawn="1"/>
        </p:nvPicPr>
        <p:blipFill rotWithShape="1">
          <a:blip r:embed="rId2"/>
          <a:srcRect t="81995" r="813" b="8236"/>
          <a:stretch/>
        </p:blipFill>
        <p:spPr>
          <a:xfrm>
            <a:off x="0" y="5946139"/>
            <a:ext cx="12192000" cy="983843"/>
          </a:xfrm>
          <a:prstGeom prst="rect">
            <a:avLst/>
          </a:prstGeom>
        </p:spPr>
      </p:pic>
      <p:sp>
        <p:nvSpPr>
          <p:cNvPr id="8" name="Title 1">
            <a:extLst>
              <a:ext uri="{FF2B5EF4-FFF2-40B4-BE49-F238E27FC236}">
                <a16:creationId xmlns:a16="http://schemas.microsoft.com/office/drawing/2014/main" id="{FC436B25-C43D-BB46-B4A8-02279940CB6B}"/>
              </a:ext>
            </a:extLst>
          </p:cNvPr>
          <p:cNvSpPr>
            <a:spLocks noGrp="1"/>
          </p:cNvSpPr>
          <p:nvPr>
            <p:ph type="title"/>
          </p:nvPr>
        </p:nvSpPr>
        <p:spPr>
          <a:xfrm>
            <a:off x="6679953" y="497544"/>
            <a:ext cx="4745223" cy="983843"/>
          </a:xfrm>
          <a:prstGeom prst="rect">
            <a:avLst/>
          </a:prstGeom>
        </p:spPr>
        <p:txBody>
          <a:bodyPr anchor="t" anchorCtr="0">
            <a:noAutofit/>
          </a:bodyPr>
          <a:lstStyle>
            <a:lvl1pPr>
              <a:defRPr sz="2100" baseline="0">
                <a:solidFill>
                  <a:schemeClr val="tx2"/>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3A159507-2AE3-D74F-8E9C-DEEF752A6C1A}"/>
              </a:ext>
            </a:extLst>
          </p:cNvPr>
          <p:cNvSpPr>
            <a:spLocks noGrp="1"/>
          </p:cNvSpPr>
          <p:nvPr>
            <p:ph sz="half" idx="2"/>
          </p:nvPr>
        </p:nvSpPr>
        <p:spPr>
          <a:xfrm>
            <a:off x="6679951" y="2618842"/>
            <a:ext cx="4745223" cy="3371042"/>
          </a:xfrm>
        </p:spPr>
        <p:txBody>
          <a:bodyPr/>
          <a:lstStyle>
            <a:lvl1pPr>
              <a:defRPr sz="1800" baseline="0"/>
            </a:lvl1pPr>
            <a:lvl2pPr>
              <a:defRPr sz="1575" baseline="0"/>
            </a:lvl2pPr>
            <a:lvl3pPr>
              <a:defRPr sz="1350" baseline="0"/>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DEDF99A5-42CE-524B-ADBE-75319F5EEDDE}"/>
              </a:ext>
            </a:extLst>
          </p:cNvPr>
          <p:cNvSpPr>
            <a:spLocks noGrp="1"/>
          </p:cNvSpPr>
          <p:nvPr>
            <p:ph type="body" idx="1"/>
          </p:nvPr>
        </p:nvSpPr>
        <p:spPr>
          <a:xfrm>
            <a:off x="6679950" y="1638157"/>
            <a:ext cx="4745223" cy="823912"/>
          </a:xfrm>
        </p:spPr>
        <p:txBody>
          <a:bodyPr anchor="t" anchorCtr="0"/>
          <a:lstStyle>
            <a:lvl1pPr marL="0" indent="0">
              <a:lnSpc>
                <a:spcPct val="110000"/>
              </a:lnSpc>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728CB878-7AEA-4F40-8191-AE9362CB552F}"/>
              </a:ext>
            </a:extLst>
          </p:cNvPr>
          <p:cNvSpPr>
            <a:spLocks noGrp="1"/>
          </p:cNvSpPr>
          <p:nvPr>
            <p:ph type="sldNum" sz="quarter" idx="12"/>
          </p:nvPr>
        </p:nvSpPr>
        <p:spPr>
          <a:xfrm>
            <a:off x="9238635" y="6438061"/>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847166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95640C-186C-3F41-9B62-A766C115F03E}"/>
              </a:ext>
            </a:extLst>
          </p:cNvPr>
          <p:cNvSpPr>
            <a:spLocks noGrp="1"/>
          </p:cNvSpPr>
          <p:nvPr>
            <p:ph type="pic" sz="quarter" idx="10"/>
          </p:nvPr>
        </p:nvSpPr>
        <p:spPr>
          <a:xfrm>
            <a:off x="0" y="0"/>
            <a:ext cx="12192000" cy="6858000"/>
          </a:xfrm>
        </p:spPr>
        <p:txBody>
          <a:bodyPr/>
          <a:lstStyle/>
          <a:p>
            <a:endParaRPr lang="en-US"/>
          </a:p>
        </p:txBody>
      </p:sp>
      <p:pic>
        <p:nvPicPr>
          <p:cNvPr id="11" name="Picture 10">
            <a:extLst>
              <a:ext uri="{FF2B5EF4-FFF2-40B4-BE49-F238E27FC236}">
                <a16:creationId xmlns:a16="http://schemas.microsoft.com/office/drawing/2014/main" id="{790ACD2C-85CA-3F47-AAD9-2A5631BBED55}"/>
              </a:ext>
            </a:extLst>
          </p:cNvPr>
          <p:cNvPicPr>
            <a:picLocks noChangeAspect="1"/>
          </p:cNvPicPr>
          <p:nvPr userDrawn="1"/>
        </p:nvPicPr>
        <p:blipFill>
          <a:blip r:embed="rId2"/>
          <a:stretch>
            <a:fillRect/>
          </a:stretch>
        </p:blipFill>
        <p:spPr>
          <a:xfrm>
            <a:off x="1765667" y="5848879"/>
            <a:ext cx="337697" cy="253273"/>
          </a:xfrm>
          <a:prstGeom prst="rect">
            <a:avLst/>
          </a:prstGeom>
        </p:spPr>
      </p:pic>
      <p:sp>
        <p:nvSpPr>
          <p:cNvPr id="12" name="Rectangle 11">
            <a:extLst>
              <a:ext uri="{FF2B5EF4-FFF2-40B4-BE49-F238E27FC236}">
                <a16:creationId xmlns:a16="http://schemas.microsoft.com/office/drawing/2014/main" id="{BDCF99C7-6B26-6540-AF22-19775BD5F1D2}"/>
              </a:ext>
            </a:extLst>
          </p:cNvPr>
          <p:cNvSpPr/>
          <p:nvPr userDrawn="1"/>
        </p:nvSpPr>
        <p:spPr>
          <a:xfrm>
            <a:off x="2103363" y="5848877"/>
            <a:ext cx="2088840" cy="600164"/>
          </a:xfrm>
          <a:prstGeom prst="rect">
            <a:avLst/>
          </a:prstGeom>
        </p:spPr>
        <p:txBody>
          <a:bodyPr wrap="square">
            <a:noAutofit/>
          </a:bodyPr>
          <a:lstStyle/>
          <a:p>
            <a:r>
              <a:rPr lang="en-US" sz="900" b="1" spc="23">
                <a:solidFill>
                  <a:schemeClr val="bg1"/>
                </a:solidFill>
              </a:rPr>
              <a:t>Contact Q. Name</a:t>
            </a:r>
          </a:p>
          <a:p>
            <a:r>
              <a:rPr lang="en-US" sz="900" i="1" spc="23">
                <a:solidFill>
                  <a:schemeClr val="bg1"/>
                </a:solidFill>
              </a:rPr>
              <a:t>Title</a:t>
            </a:r>
          </a:p>
          <a:p>
            <a:endParaRPr lang="en-US" sz="900" b="1" spc="23">
              <a:solidFill>
                <a:schemeClr val="bg1"/>
              </a:solidFill>
            </a:endParaRPr>
          </a:p>
        </p:txBody>
      </p:sp>
      <p:sp>
        <p:nvSpPr>
          <p:cNvPr id="13" name="Rectangle 12">
            <a:extLst>
              <a:ext uri="{FF2B5EF4-FFF2-40B4-BE49-F238E27FC236}">
                <a16:creationId xmlns:a16="http://schemas.microsoft.com/office/drawing/2014/main" id="{85D4DFB0-8A47-6246-BA8B-88DFC6A03D66}"/>
              </a:ext>
            </a:extLst>
          </p:cNvPr>
          <p:cNvSpPr/>
          <p:nvPr userDrawn="1"/>
        </p:nvSpPr>
        <p:spPr>
          <a:xfrm>
            <a:off x="4896083" y="5845215"/>
            <a:ext cx="2232040" cy="430887"/>
          </a:xfrm>
          <a:prstGeom prst="rect">
            <a:avLst/>
          </a:prstGeom>
        </p:spPr>
        <p:txBody>
          <a:bodyPr wrap="square">
            <a:noAutofit/>
          </a:bodyPr>
          <a:lstStyle/>
          <a:p>
            <a:r>
              <a:rPr lang="en-US" sz="900" spc="23" err="1">
                <a:solidFill>
                  <a:schemeClr val="bg1"/>
                </a:solidFill>
              </a:rPr>
              <a:t>name@farmland.org</a:t>
            </a:r>
            <a:endParaRPr lang="en-US" sz="900" spc="23">
              <a:solidFill>
                <a:schemeClr val="bg1"/>
              </a:solidFill>
            </a:endParaRPr>
          </a:p>
          <a:p>
            <a:endParaRPr lang="en-US" sz="900" b="1" spc="23">
              <a:solidFill>
                <a:schemeClr val="bg1"/>
              </a:solidFill>
            </a:endParaRPr>
          </a:p>
        </p:txBody>
      </p:sp>
      <p:sp>
        <p:nvSpPr>
          <p:cNvPr id="14" name="Rectangle 13">
            <a:extLst>
              <a:ext uri="{FF2B5EF4-FFF2-40B4-BE49-F238E27FC236}">
                <a16:creationId xmlns:a16="http://schemas.microsoft.com/office/drawing/2014/main" id="{011B8A23-ABFB-114F-9059-8A4E8D7670D3}"/>
              </a:ext>
            </a:extLst>
          </p:cNvPr>
          <p:cNvSpPr/>
          <p:nvPr userDrawn="1"/>
        </p:nvSpPr>
        <p:spPr>
          <a:xfrm>
            <a:off x="7790405" y="5845215"/>
            <a:ext cx="2088840" cy="430887"/>
          </a:xfrm>
          <a:prstGeom prst="rect">
            <a:avLst/>
          </a:prstGeom>
        </p:spPr>
        <p:txBody>
          <a:bodyPr wrap="square">
            <a:noAutofit/>
          </a:bodyPr>
          <a:lstStyle/>
          <a:p>
            <a:r>
              <a:rPr lang="en-US" sz="900" spc="23">
                <a:solidFill>
                  <a:schemeClr val="bg1"/>
                </a:solidFill>
              </a:rPr>
              <a:t>(123) 456-7890</a:t>
            </a:r>
          </a:p>
          <a:p>
            <a:endParaRPr lang="en-US" sz="900" b="1" spc="23">
              <a:solidFill>
                <a:schemeClr val="bg1"/>
              </a:solidFill>
            </a:endParaRPr>
          </a:p>
        </p:txBody>
      </p:sp>
      <p:sp>
        <p:nvSpPr>
          <p:cNvPr id="15" name="Rectangle 14">
            <a:extLst>
              <a:ext uri="{FF2B5EF4-FFF2-40B4-BE49-F238E27FC236}">
                <a16:creationId xmlns:a16="http://schemas.microsoft.com/office/drawing/2014/main" id="{2E72C4D7-5079-8B47-A35C-1B25AADC5C85}"/>
              </a:ext>
            </a:extLst>
          </p:cNvPr>
          <p:cNvSpPr/>
          <p:nvPr userDrawn="1"/>
        </p:nvSpPr>
        <p:spPr>
          <a:xfrm>
            <a:off x="9984084" y="5845215"/>
            <a:ext cx="2088840" cy="430887"/>
          </a:xfrm>
          <a:prstGeom prst="rect">
            <a:avLst/>
          </a:prstGeom>
        </p:spPr>
        <p:txBody>
          <a:bodyPr wrap="square">
            <a:noAutofit/>
          </a:bodyPr>
          <a:lstStyle/>
          <a:p>
            <a:r>
              <a:rPr lang="en-US" sz="900" spc="23" err="1">
                <a:solidFill>
                  <a:schemeClr val="bg1"/>
                </a:solidFill>
              </a:rPr>
              <a:t>farmland.org</a:t>
            </a:r>
            <a:endParaRPr lang="en-US" sz="900" spc="23">
              <a:solidFill>
                <a:schemeClr val="bg1"/>
              </a:solidFill>
            </a:endParaRPr>
          </a:p>
          <a:p>
            <a:endParaRPr lang="en-US" sz="900" b="1" spc="23">
              <a:solidFill>
                <a:schemeClr val="bg1"/>
              </a:solidFill>
            </a:endParaRPr>
          </a:p>
        </p:txBody>
      </p:sp>
      <p:pic>
        <p:nvPicPr>
          <p:cNvPr id="16" name="Picture 15">
            <a:extLst>
              <a:ext uri="{FF2B5EF4-FFF2-40B4-BE49-F238E27FC236}">
                <a16:creationId xmlns:a16="http://schemas.microsoft.com/office/drawing/2014/main" id="{63FED979-15A9-DC44-B334-CA2A124FFA42}"/>
              </a:ext>
            </a:extLst>
          </p:cNvPr>
          <p:cNvPicPr>
            <a:picLocks noChangeAspect="1"/>
          </p:cNvPicPr>
          <p:nvPr userDrawn="1"/>
        </p:nvPicPr>
        <p:blipFill>
          <a:blip r:embed="rId3"/>
          <a:stretch>
            <a:fillRect/>
          </a:stretch>
        </p:blipFill>
        <p:spPr>
          <a:xfrm>
            <a:off x="4545085" y="5845215"/>
            <a:ext cx="350999" cy="263249"/>
          </a:xfrm>
          <a:prstGeom prst="rect">
            <a:avLst/>
          </a:prstGeom>
        </p:spPr>
      </p:pic>
      <p:pic>
        <p:nvPicPr>
          <p:cNvPr id="17" name="Picture 16">
            <a:extLst>
              <a:ext uri="{FF2B5EF4-FFF2-40B4-BE49-F238E27FC236}">
                <a16:creationId xmlns:a16="http://schemas.microsoft.com/office/drawing/2014/main" id="{AE88E15D-713B-E644-A579-46C91119628B}"/>
              </a:ext>
            </a:extLst>
          </p:cNvPr>
          <p:cNvPicPr>
            <a:picLocks noChangeAspect="1"/>
          </p:cNvPicPr>
          <p:nvPr userDrawn="1"/>
        </p:nvPicPr>
        <p:blipFill>
          <a:blip r:embed="rId4"/>
          <a:stretch>
            <a:fillRect/>
          </a:stretch>
        </p:blipFill>
        <p:spPr>
          <a:xfrm>
            <a:off x="7422868" y="5848875"/>
            <a:ext cx="337699" cy="253274"/>
          </a:xfrm>
          <a:prstGeom prst="rect">
            <a:avLst/>
          </a:prstGeom>
        </p:spPr>
      </p:pic>
      <p:pic>
        <p:nvPicPr>
          <p:cNvPr id="18" name="Picture 17">
            <a:extLst>
              <a:ext uri="{FF2B5EF4-FFF2-40B4-BE49-F238E27FC236}">
                <a16:creationId xmlns:a16="http://schemas.microsoft.com/office/drawing/2014/main" id="{495EA4F3-D0F0-E14A-92AB-F21BAF5E4CAD}"/>
              </a:ext>
            </a:extLst>
          </p:cNvPr>
          <p:cNvPicPr>
            <a:picLocks noChangeAspect="1"/>
          </p:cNvPicPr>
          <p:nvPr userDrawn="1"/>
        </p:nvPicPr>
        <p:blipFill>
          <a:blip r:embed="rId5"/>
          <a:stretch>
            <a:fillRect/>
          </a:stretch>
        </p:blipFill>
        <p:spPr>
          <a:xfrm>
            <a:off x="9633084" y="5848875"/>
            <a:ext cx="337699" cy="253274"/>
          </a:xfrm>
          <a:prstGeom prst="rect">
            <a:avLst/>
          </a:prstGeom>
        </p:spPr>
      </p:pic>
    </p:spTree>
    <p:extLst>
      <p:ext uri="{BB962C8B-B14F-4D97-AF65-F5344CB8AC3E}">
        <p14:creationId xmlns:p14="http://schemas.microsoft.com/office/powerpoint/2010/main" val="116191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1649-CF76-B5E3-FC6E-216DC7A4D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6EEA0-BE5D-5B32-2C86-B2B5D8C47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041AC-0DD9-6AF4-EA9B-F7F5F1173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B30CB-69A9-A26B-0DD4-D5F30BEB3C9F}"/>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EBCB6921-9F8E-5178-2344-B15A5C1CF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6FFE7-4CB3-F38E-30FA-DDC6E11F705D}"/>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622587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5D7E3"/>
        </a:solidFill>
        <a:effectLst/>
      </p:bgPr>
    </p:bg>
    <p:spTree>
      <p:nvGrpSpPr>
        <p:cNvPr id="1" name=""/>
        <p:cNvGrpSpPr/>
        <p:nvPr/>
      </p:nvGrpSpPr>
      <p:grpSpPr>
        <a:xfrm>
          <a:off x="0" y="0"/>
          <a:ext cx="0" cy="0"/>
          <a:chOff x="0" y="0"/>
          <a:chExt cx="0" cy="0"/>
        </a:xfrm>
      </p:grpSpPr>
      <p:pic>
        <p:nvPicPr>
          <p:cNvPr id="15" name="Picture 14" descr="A close up of a road&#10;&#10;Description automatically generated">
            <a:extLst>
              <a:ext uri="{FF2B5EF4-FFF2-40B4-BE49-F238E27FC236}">
                <a16:creationId xmlns:a16="http://schemas.microsoft.com/office/drawing/2014/main" id="{F372DC4A-BC5F-412A-8490-29AF0DB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53" y="87670"/>
            <a:ext cx="8910217" cy="668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92427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icture containing road&#10;&#10;Description automatically generated">
            <a:extLst>
              <a:ext uri="{FF2B5EF4-FFF2-40B4-BE49-F238E27FC236}">
                <a16:creationId xmlns:a16="http://schemas.microsoft.com/office/drawing/2014/main" id="{96D22B8C-2746-4AA7-9C88-53A696AB2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315" y="2"/>
            <a:ext cx="12572292" cy="8907333"/>
          </a:xfrm>
          <a:prstGeom prst="rect">
            <a:avLst/>
          </a:prstGeom>
        </p:spPr>
      </p:pic>
    </p:spTree>
    <p:extLst>
      <p:ext uri="{BB962C8B-B14F-4D97-AF65-F5344CB8AC3E}">
        <p14:creationId xmlns:p14="http://schemas.microsoft.com/office/powerpoint/2010/main" val="2452252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D9AA-D3E4-4D18-901C-8618712D61D1}"/>
              </a:ext>
            </a:extLst>
          </p:cNvPr>
          <p:cNvSpPr>
            <a:spLocks noGrp="1"/>
          </p:cNvSpPr>
          <p:nvPr>
            <p:ph type="title"/>
          </p:nvPr>
        </p:nvSpPr>
        <p:spPr/>
        <p:txBody>
          <a:bodyPr/>
          <a:lstStyle/>
          <a:p>
            <a:r>
              <a:rPr lang="en-US"/>
              <a:t>Click to edit Master title style</a:t>
            </a:r>
          </a:p>
        </p:txBody>
      </p:sp>
      <p:pic>
        <p:nvPicPr>
          <p:cNvPr id="3" name="Picture 2" descr="A picture containing road&#10;&#10;Description automatically generated">
            <a:extLst>
              <a:ext uri="{FF2B5EF4-FFF2-40B4-BE49-F238E27FC236}">
                <a16:creationId xmlns:a16="http://schemas.microsoft.com/office/drawing/2014/main" id="{9D32A2DB-CC7A-42F3-8E0F-DCFA0001A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91" y="2"/>
            <a:ext cx="12572292" cy="8907333"/>
          </a:xfrm>
          <a:prstGeom prst="rect">
            <a:avLst/>
          </a:prstGeom>
        </p:spPr>
      </p:pic>
      <p:sp>
        <p:nvSpPr>
          <p:cNvPr id="4" name="Rectangle: Rounded Corners 3">
            <a:extLst>
              <a:ext uri="{FF2B5EF4-FFF2-40B4-BE49-F238E27FC236}">
                <a16:creationId xmlns:a16="http://schemas.microsoft.com/office/drawing/2014/main" id="{CDE2672B-9A6A-4F4E-8590-CCBCBE484C1F}"/>
              </a:ext>
            </a:extLst>
          </p:cNvPr>
          <p:cNvSpPr/>
          <p:nvPr userDrawn="1"/>
        </p:nvSpPr>
        <p:spPr>
          <a:xfrm>
            <a:off x="186267" y="5503733"/>
            <a:ext cx="4605867" cy="3064933"/>
          </a:xfrm>
          <a:prstGeom prst="roundRect">
            <a:avLst/>
          </a:prstGeom>
          <a:solidFill>
            <a:srgbClr val="D5D7E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97038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ap Slide">
    <p:bg>
      <p:bgPr>
        <a:solidFill>
          <a:srgbClr val="1224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578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054294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17617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8905282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B448E-481F-4F2D-A8F8-EEB4C1D4813B}"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700168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B448E-481F-4F2D-A8F8-EEB4C1D4813B}"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273713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B448E-481F-4F2D-A8F8-EEB4C1D4813B}"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84162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AF2-2F6E-41A3-F62D-F4685B92F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BCE246-7C11-7358-8B78-FA1F0A9F8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3BFF1-1828-FB15-5B19-A5203455C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50A74-31B7-13E7-8F75-DA806D404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F05E3-68F2-9B3E-E6D9-EE8D9BFFE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7BD94-3AB1-7C23-636F-3BFE333E723C}"/>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8" name="Footer Placeholder 7">
            <a:extLst>
              <a:ext uri="{FF2B5EF4-FFF2-40B4-BE49-F238E27FC236}">
                <a16:creationId xmlns:a16="http://schemas.microsoft.com/office/drawing/2014/main" id="{93824E1C-572D-3520-7F0F-BD2C41161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A7F41-0204-0D7D-03E5-5B4AABDA521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9045576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B448E-481F-4F2D-A8F8-EEB4C1D4813B}" type="datetimeFigureOut">
              <a:rPr lang="en-US" smtClean="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0805384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644230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276802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8650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03214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C07F8AAE-D33B-3F44-967E-5D512B4CDA50}"/>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spTree>
    <p:extLst>
      <p:ext uri="{BB962C8B-B14F-4D97-AF65-F5344CB8AC3E}">
        <p14:creationId xmlns:p14="http://schemas.microsoft.com/office/powerpoint/2010/main" val="273837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DF8-B5C2-0971-62AC-C4B6D1FA7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BB1B7-E480-6538-63FC-CB1B392D98FB}"/>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4" name="Footer Placeholder 3">
            <a:extLst>
              <a:ext uri="{FF2B5EF4-FFF2-40B4-BE49-F238E27FC236}">
                <a16:creationId xmlns:a16="http://schemas.microsoft.com/office/drawing/2014/main" id="{504DBE3B-1F91-3FCC-6B32-1FC4BF0E5B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3814EB-064B-CAE6-78ED-1E4C0E010CB8}"/>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156376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C104B-D59D-A209-E606-1812A11031ED}"/>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3" name="Footer Placeholder 2">
            <a:extLst>
              <a:ext uri="{FF2B5EF4-FFF2-40B4-BE49-F238E27FC236}">
                <a16:creationId xmlns:a16="http://schemas.microsoft.com/office/drawing/2014/main" id="{D24104C8-6982-6FC9-8ED5-4603BFC47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DCB6E-D68D-E020-6B6D-B3ABE88DA225}"/>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89248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CEE8-E109-038E-FE98-997C2747F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9A64F8-8808-0CD9-3BF3-E6036F2EB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15B8E-2D16-4F7A-641A-4CD704B0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2EB7B-7D76-FF5B-D9A0-E8129305D145}"/>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13081768-0ABB-2AF1-8515-2C70A6799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8A676-7808-608C-6C8B-9DDA86C836E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12207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8689-4786-7503-AF5C-C1199728B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53C1A-906C-728D-80F0-03318913E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C7A72-1EBB-95DD-342F-08197EB9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79773-B3EC-C355-73AB-74388081E62E}"/>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9DCC4A57-ECDF-183E-76FC-79EECEC0D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6989A-E3B1-C4AA-01D3-470395E1425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25936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4BA00-1F3F-52B3-1A25-7D1D5F5A8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2D17F-FDF2-F632-31CC-42745B2E6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F6B29-41ED-E42E-E80C-58A932151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C5604165-75D5-3282-A207-6B25D532E9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F2A2BE-1C7A-7942-4404-FD19B8719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89C-985B-4CDA-A44C-A0B033D61FF3}" type="slidenum">
              <a:rPr lang="en-US" smtClean="0"/>
              <a:t>‹#›</a:t>
            </a:fld>
            <a:endParaRPr lang="en-US"/>
          </a:p>
        </p:txBody>
      </p:sp>
    </p:spTree>
    <p:extLst>
      <p:ext uri="{BB962C8B-B14F-4D97-AF65-F5344CB8AC3E}">
        <p14:creationId xmlns:p14="http://schemas.microsoft.com/office/powerpoint/2010/main" val="1610995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4BA00-1F3F-52B3-1A25-7D1D5F5A8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2D17F-FDF2-F632-31CC-42745B2E6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F6B29-41ED-E42E-E80C-58A932151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C5604165-75D5-3282-A207-6B25D532E9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F2A2BE-1C7A-7942-4404-FD19B8719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89C-985B-4CDA-A44C-A0B033D61FF3}" type="slidenum">
              <a:rPr lang="en-US" smtClean="0"/>
              <a:t>‹#›</a:t>
            </a:fld>
            <a:endParaRPr lang="en-US"/>
          </a:p>
        </p:txBody>
      </p:sp>
    </p:spTree>
    <p:extLst>
      <p:ext uri="{BB962C8B-B14F-4D97-AF65-F5344CB8AC3E}">
        <p14:creationId xmlns:p14="http://schemas.microsoft.com/office/powerpoint/2010/main" val="3273894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10/15/2025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6391555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8B448E-481F-4F2D-A8F8-EEB4C1D4813B}" type="datetimeFigureOut">
              <a:rPr lang="en-US" smtClean="0"/>
              <a:t>10/15/2025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5C2E0D-CC86-4180-A67D-115402F3986F}" type="slidenum">
              <a:rPr lang="en-US" smtClean="0"/>
              <a:t>‹#›</a:t>
            </a:fld>
            <a:endParaRPr lang="en-US"/>
          </a:p>
        </p:txBody>
      </p:sp>
    </p:spTree>
    <p:extLst>
      <p:ext uri="{BB962C8B-B14F-4D97-AF65-F5344CB8AC3E}">
        <p14:creationId xmlns:p14="http://schemas.microsoft.com/office/powerpoint/2010/main" val="17600528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8.png"/><Relationship Id="rId4" Type="http://schemas.openxmlformats.org/officeDocument/2006/relationships/diagramLayout" Target="../diagrams/layout1.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hyperlink" Target="https://farmland.org/va-planning-for-ag" TargetMode="External"/><Relationship Id="rId4" Type="http://schemas.openxmlformats.org/officeDocument/2006/relationships/hyperlink" Target="mailto:aduprey@farmlan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23AC3896-8C0B-5E7D-224E-E562853EAD5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8674AE-9ECB-3A70-360B-A243738D03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1"/>
            <a:ext cx="12188952" cy="6858001"/>
          </a:xfrm>
          <a:prstGeom prst="rect">
            <a:avLst/>
          </a:prstGeom>
          <a:solidFill>
            <a:srgbClr val="004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5A30B6-7A32-B9E6-83A9-93DA79A74B6E}"/>
              </a:ext>
            </a:extLst>
          </p:cNvPr>
          <p:cNvSpPr>
            <a:spLocks noGrp="1"/>
          </p:cNvSpPr>
          <p:nvPr>
            <p:ph type="ctrTitle"/>
          </p:nvPr>
        </p:nvSpPr>
        <p:spPr>
          <a:xfrm>
            <a:off x="744573" y="4991770"/>
            <a:ext cx="10625822" cy="1339633"/>
          </a:xfrm>
          <a:noFill/>
        </p:spPr>
        <p:txBody>
          <a:bodyPr anchor="b">
            <a:noAutofit/>
          </a:bodyPr>
          <a:lstStyle/>
          <a:p>
            <a:pPr algn="l"/>
            <a:r>
              <a:rPr lang="en-US" sz="4000" b="1" dirty="0">
                <a:solidFill>
                  <a:schemeClr val="bg1"/>
                </a:solidFill>
              </a:rPr>
              <a:t>Planning for Agriculture in Virginia</a:t>
            </a:r>
            <a:br>
              <a:rPr lang="en-US" sz="4000" dirty="0">
                <a:solidFill>
                  <a:schemeClr val="bg1"/>
                </a:solidFill>
                <a:latin typeface="+mj-lt"/>
              </a:rPr>
            </a:br>
            <a:endParaRPr lang="en-US" sz="4000" dirty="0">
              <a:solidFill>
                <a:schemeClr val="bg1"/>
              </a:solidFill>
            </a:endParaRPr>
          </a:p>
        </p:txBody>
      </p:sp>
      <p:pic>
        <p:nvPicPr>
          <p:cNvPr id="4" name="Picture 3">
            <a:extLst>
              <a:ext uri="{FF2B5EF4-FFF2-40B4-BE49-F238E27FC236}">
                <a16:creationId xmlns:a16="http://schemas.microsoft.com/office/drawing/2014/main" id="{779EB091-5DAD-0F9E-7387-85F4B867F932}"/>
              </a:ext>
            </a:extLst>
          </p:cNvPr>
          <p:cNvPicPr>
            <a:picLocks noChangeAspect="1"/>
          </p:cNvPicPr>
          <p:nvPr/>
        </p:nvPicPr>
        <p:blipFill>
          <a:blip r:embed="rId3">
            <a:extLst>
              <a:ext uri="{28A0092B-C50C-407E-A947-70E740481C1C}">
                <a14:useLocalDpi xmlns:a14="http://schemas.microsoft.com/office/drawing/2010/main" val="0"/>
              </a:ext>
            </a:extLst>
          </a:blip>
          <a:srcRect l="25" t="2877" r="-25" b="26081"/>
          <a:stretch>
            <a:fillRect/>
          </a:stretch>
        </p:blipFill>
        <p:spPr>
          <a:xfrm>
            <a:off x="0" y="131882"/>
            <a:ext cx="12192000" cy="4876798"/>
          </a:xfrm>
          <a:prstGeom prst="rect">
            <a:avLst/>
          </a:prstGeom>
        </p:spPr>
      </p:pic>
      <p:pic>
        <p:nvPicPr>
          <p:cNvPr id="11" name="Picture 10">
            <a:extLst>
              <a:ext uri="{FF2B5EF4-FFF2-40B4-BE49-F238E27FC236}">
                <a16:creationId xmlns:a16="http://schemas.microsoft.com/office/drawing/2014/main" id="{C2A17EB8-9D01-1255-DD67-8AEED91A3928}"/>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8593343" y="5250576"/>
            <a:ext cx="3013441" cy="1344125"/>
          </a:xfrm>
          <a:prstGeom prst="rect">
            <a:avLst/>
          </a:prstGeom>
        </p:spPr>
      </p:pic>
      <p:sp>
        <p:nvSpPr>
          <p:cNvPr id="13" name="Rectangle 12">
            <a:extLst>
              <a:ext uri="{FF2B5EF4-FFF2-40B4-BE49-F238E27FC236}">
                <a16:creationId xmlns:a16="http://schemas.microsoft.com/office/drawing/2014/main" id="{CFD5438D-1DA5-DF2F-4C37-250015315B34}"/>
              </a:ext>
            </a:extLst>
          </p:cNvPr>
          <p:cNvSpPr/>
          <p:nvPr/>
        </p:nvSpPr>
        <p:spPr>
          <a:xfrm>
            <a:off x="-3049" y="0"/>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Subtitle 5">
            <a:extLst>
              <a:ext uri="{FF2B5EF4-FFF2-40B4-BE49-F238E27FC236}">
                <a16:creationId xmlns:a16="http://schemas.microsoft.com/office/drawing/2014/main" id="{9A66544A-92C1-1BFC-E194-4CA5EC5FF1FE}"/>
              </a:ext>
            </a:extLst>
          </p:cNvPr>
          <p:cNvSpPr>
            <a:spLocks noGrp="1"/>
          </p:cNvSpPr>
          <p:nvPr>
            <p:ph type="subTitle" idx="1"/>
          </p:nvPr>
        </p:nvSpPr>
        <p:spPr>
          <a:xfrm rot="10800000" flipV="1">
            <a:off x="585216" y="5865540"/>
            <a:ext cx="7889711" cy="860577"/>
          </a:xfrm>
        </p:spPr>
        <p:txBody>
          <a:bodyPr/>
          <a:lstStyle/>
          <a:p>
            <a:endParaRPr lang="en-US" dirty="0"/>
          </a:p>
        </p:txBody>
      </p:sp>
    </p:spTree>
    <p:extLst>
      <p:ext uri="{BB962C8B-B14F-4D97-AF65-F5344CB8AC3E}">
        <p14:creationId xmlns:p14="http://schemas.microsoft.com/office/powerpoint/2010/main" val="614432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297F-7F58-A98E-B49B-D8D193E641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7F31D2C-AAA6-E3E6-8537-A05C99BEB623}"/>
              </a:ext>
            </a:extLst>
          </p:cNvPr>
          <p:cNvSpPr txBox="1"/>
          <p:nvPr/>
        </p:nvSpPr>
        <p:spPr>
          <a:xfrm>
            <a:off x="6270704" y="1773044"/>
            <a:ext cx="5464096" cy="3925138"/>
          </a:xfrm>
          <a:prstGeom prst="rect">
            <a:avLst/>
          </a:prstGeom>
        </p:spPr>
        <p:txBody>
          <a:bodyPr vert="horz" lIns="91440" tIns="45720" rIns="91440" bIns="45720" rtlCol="0">
            <a:normAutofit/>
          </a:bodyPr>
          <a:lstStyle/>
          <a:p>
            <a:pPr>
              <a:lnSpc>
                <a:spcPct val="90000"/>
              </a:lnSpc>
              <a:spcBef>
                <a:spcPts val="1000"/>
              </a:spcBef>
              <a:buClr>
                <a:srgbClr val="44546A"/>
              </a:buClr>
              <a:defRPr/>
            </a:pPr>
            <a:r>
              <a:rPr lang="en-US" sz="2600" dirty="0">
                <a:latin typeface="Aptos" panose="020B0004020202020204" pitchFamily="34" charset="0"/>
              </a:rPr>
              <a:t>Virginia’s Farmland Values Rose Dramatically between 2012 and 2024</a:t>
            </a:r>
            <a:endParaRPr kumimoji="0" lang="en-US" sz="2600" u="none" strike="noStrike" kern="1200" cap="none" spc="0" normalizeH="0" baseline="0" noProof="0" dirty="0">
              <a:ln>
                <a:noFill/>
              </a:ln>
              <a:effectLst/>
              <a:uLnTx/>
              <a:uFillTx/>
              <a:latin typeface="Aptos" panose="020B0004020202020204" pitchFamily="34" charset="0"/>
              <a:cs typeface="Aptos Serif" panose="02020604070405020304" pitchFamily="18" charset="0"/>
            </a:endParaRPr>
          </a:p>
          <a:p>
            <a:pPr marL="457200" indent="-457200">
              <a:lnSpc>
                <a:spcPct val="90000"/>
              </a:lnSpc>
              <a:spcBef>
                <a:spcPts val="1000"/>
              </a:spcBef>
              <a:buClr>
                <a:srgbClr val="44546A"/>
              </a:buClr>
              <a:buSzPct val="130000"/>
              <a:buBlip>
                <a:blip r:embed="rId3"/>
              </a:buBlip>
              <a:defRPr/>
            </a:pPr>
            <a:r>
              <a:rPr lang="en-US" sz="2600" dirty="0">
                <a:latin typeface="Aptos" panose="020B0004020202020204" pitchFamily="34" charset="0"/>
              </a:rPr>
              <a:t>Average cropland values up 100%</a:t>
            </a:r>
          </a:p>
          <a:p>
            <a:pPr marL="914400" lvl="1" indent="-457200">
              <a:lnSpc>
                <a:spcPct val="90000"/>
              </a:lnSpc>
              <a:spcBef>
                <a:spcPts val="1000"/>
              </a:spcBef>
              <a:buClr>
                <a:srgbClr val="44546A"/>
              </a:buClr>
              <a:buSzPct val="130000"/>
              <a:buFont typeface="Calibri" panose="020F0502020204030204" pitchFamily="34" charset="0"/>
              <a:buChar char="›"/>
              <a:defRPr/>
            </a:pPr>
            <a:r>
              <a:rPr lang="en-US" sz="2400" dirty="0"/>
              <a:t>from $3,000/acre to $6,000/acre </a:t>
            </a: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Average pastureland up ~180%</a:t>
            </a:r>
          </a:p>
          <a:p>
            <a:pPr marL="914400" lvl="1" indent="-457200">
              <a:lnSpc>
                <a:spcPct val="90000"/>
              </a:lnSpc>
              <a:spcBef>
                <a:spcPts val="1000"/>
              </a:spcBef>
              <a:buClr>
                <a:srgbClr val="44546A"/>
              </a:buClr>
              <a:buSzPct val="130000"/>
              <a:buFont typeface="Aptos" panose="020B0004020202020204" pitchFamily="34" charset="0"/>
              <a:buChar char="›"/>
              <a:defRPr/>
            </a:pPr>
            <a:r>
              <a:rPr lang="en-US" sz="2400" dirty="0">
                <a:solidFill>
                  <a:prstClr val="black"/>
                </a:solidFill>
                <a:latin typeface="Aptos" panose="020B0004020202020204" pitchFamily="34" charset="0"/>
              </a:rPr>
              <a:t>From $2,300 to $5,800</a:t>
            </a:r>
            <a:endPar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914400" lvl="1" indent="-457200">
              <a:lnSpc>
                <a:spcPct val="90000"/>
              </a:lnSpc>
              <a:spcBef>
                <a:spcPts val="1000"/>
              </a:spcBef>
              <a:buClr>
                <a:srgbClr val="44546A"/>
              </a:buClr>
              <a:buSzPct val="130000"/>
              <a:buFont typeface="Aptos" panose="020B0004020202020204" pitchFamily="34" charset="0"/>
              <a:buChar char="›"/>
              <a:defRPr/>
            </a:pP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960367A9-5E52-3D01-85AB-96C1F6CF41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8BB341F6-D000-BA6B-7EE3-4DC38EB1F23B}"/>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1AFD25A-E29C-442E-BC96-0625E390B03E}"/>
              </a:ext>
            </a:extLst>
          </p:cNvPr>
          <p:cNvPicPr>
            <a:picLocks noChangeAspect="1"/>
          </p:cNvPicPr>
          <p:nvPr/>
        </p:nvPicPr>
        <p:blipFill>
          <a:blip r:embed="rId5"/>
          <a:stretch>
            <a:fillRect/>
          </a:stretch>
        </p:blipFill>
        <p:spPr>
          <a:xfrm>
            <a:off x="723684" y="1508760"/>
            <a:ext cx="4931129" cy="3840480"/>
          </a:xfrm>
          <a:prstGeom prst="rect">
            <a:avLst/>
          </a:prstGeom>
        </p:spPr>
      </p:pic>
      <p:sp>
        <p:nvSpPr>
          <p:cNvPr id="7" name="TextBox 6">
            <a:extLst>
              <a:ext uri="{FF2B5EF4-FFF2-40B4-BE49-F238E27FC236}">
                <a16:creationId xmlns:a16="http://schemas.microsoft.com/office/drawing/2014/main" id="{E72DA2E8-D46E-34AB-C17D-E1400F998991}"/>
              </a:ext>
            </a:extLst>
          </p:cNvPr>
          <p:cNvSpPr txBox="1"/>
          <p:nvPr/>
        </p:nvSpPr>
        <p:spPr>
          <a:xfrm>
            <a:off x="334537" y="431155"/>
            <a:ext cx="11340790" cy="646331"/>
          </a:xfrm>
          <a:prstGeom prst="rect">
            <a:avLst/>
          </a:prstGeom>
          <a:noFill/>
        </p:spPr>
        <p:txBody>
          <a:bodyPr wrap="square" rtlCol="0">
            <a:spAutoFit/>
          </a:bodyPr>
          <a:lstStyle/>
          <a:p>
            <a:r>
              <a:rPr lang="en-US" sz="3600" b="1" dirty="0">
                <a:solidFill>
                  <a:schemeClr val="accent1">
                    <a:lumMod val="50000"/>
                  </a:schemeClr>
                </a:solidFill>
                <a:latin typeface="Aptos" panose="020B0004020202020204" pitchFamily="34" charset="0"/>
              </a:rPr>
              <a:t>Farm Real Estate Value has Soared Across the U.S.</a:t>
            </a:r>
          </a:p>
        </p:txBody>
      </p:sp>
      <p:sp>
        <p:nvSpPr>
          <p:cNvPr id="8" name="Rectangle 7">
            <a:extLst>
              <a:ext uri="{FF2B5EF4-FFF2-40B4-BE49-F238E27FC236}">
                <a16:creationId xmlns:a16="http://schemas.microsoft.com/office/drawing/2014/main" id="{65CAFA4E-CECD-4721-9908-438764AFF6E4}"/>
              </a:ext>
            </a:extLst>
          </p:cNvPr>
          <p:cNvSpPr/>
          <p:nvPr/>
        </p:nvSpPr>
        <p:spPr>
          <a:xfrm>
            <a:off x="457200" y="1236773"/>
            <a:ext cx="5464098" cy="4461410"/>
          </a:xfrm>
          <a:prstGeom prst="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577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7C4A43F8-3C20-8AB6-04BD-CCDF147D898D}"/>
              </a:ext>
            </a:extLst>
          </p:cNvPr>
          <p:cNvPicPr>
            <a:picLocks noGrp="1" noChangeAspect="1"/>
          </p:cNvPicPr>
          <p:nvPr>
            <p:ph sz="half" idx="2"/>
          </p:nvPr>
        </p:nvPicPr>
        <p:blipFill>
          <a:blip r:embed="rId3"/>
          <a:stretch>
            <a:fillRect/>
          </a:stretch>
        </p:blipFill>
        <p:spPr>
          <a:xfrm>
            <a:off x="5242862" y="1907974"/>
            <a:ext cx="6434322" cy="3749040"/>
          </a:xfrm>
          <a:prstGeom prst="rect">
            <a:avLst/>
          </a:prstGeom>
        </p:spPr>
      </p:pic>
      <p:pic>
        <p:nvPicPr>
          <p:cNvPr id="15" name="Picture 14">
            <a:extLst>
              <a:ext uri="{FF2B5EF4-FFF2-40B4-BE49-F238E27FC236}">
                <a16:creationId xmlns:a16="http://schemas.microsoft.com/office/drawing/2014/main" id="{F2FF57E5-F69C-15F2-03C1-1AB75CCEA378}"/>
              </a:ext>
            </a:extLst>
          </p:cNvPr>
          <p:cNvPicPr>
            <a:picLocks noChangeAspect="1"/>
          </p:cNvPicPr>
          <p:nvPr/>
        </p:nvPicPr>
        <p:blipFill>
          <a:blip r:embed="rId4"/>
          <a:srcRect r="-3" b="13340"/>
          <a:stretch>
            <a:fillRect/>
          </a:stretch>
        </p:blipFill>
        <p:spPr>
          <a:xfrm>
            <a:off x="514816" y="1551546"/>
            <a:ext cx="4670639" cy="3840480"/>
          </a:xfrm>
          <a:prstGeom prst="rect">
            <a:avLst/>
          </a:prstGeom>
          <a:noFill/>
        </p:spPr>
      </p:pic>
      <p:sp>
        <p:nvSpPr>
          <p:cNvPr id="28" name="Title 3">
            <a:extLst>
              <a:ext uri="{FF2B5EF4-FFF2-40B4-BE49-F238E27FC236}">
                <a16:creationId xmlns:a16="http://schemas.microsoft.com/office/drawing/2014/main" id="{04AB8434-BCB6-3389-1A26-EC18FECFDFEB}"/>
              </a:ext>
            </a:extLst>
          </p:cNvPr>
          <p:cNvSpPr>
            <a:spLocks noGrp="1"/>
          </p:cNvSpPr>
          <p:nvPr>
            <p:ph type="title"/>
          </p:nvPr>
        </p:nvSpPr>
        <p:spPr>
          <a:xfrm>
            <a:off x="838200" y="365129"/>
            <a:ext cx="10402229" cy="1363310"/>
          </a:xfrm>
        </p:spPr>
        <p:txBody>
          <a:bodyPr>
            <a:normAutofit/>
          </a:bodyPr>
          <a:lstStyle/>
          <a:p>
            <a:r>
              <a:rPr lang="en-US" sz="3600" b="1" dirty="0">
                <a:solidFill>
                  <a:schemeClr val="accent1">
                    <a:lumMod val="50000"/>
                  </a:schemeClr>
                </a:solidFill>
                <a:latin typeface="Aptos" panose="020B0004020202020204" pitchFamily="34" charset="0"/>
              </a:rPr>
              <a:t>40% of Virginia’s Farmers are 65 or older, </a:t>
            </a:r>
            <a:br>
              <a:rPr lang="en-US" sz="3600" b="1" dirty="0">
                <a:solidFill>
                  <a:schemeClr val="accent1">
                    <a:lumMod val="50000"/>
                  </a:schemeClr>
                </a:solidFill>
                <a:latin typeface="Aptos" panose="020B0004020202020204" pitchFamily="34" charset="0"/>
              </a:rPr>
            </a:br>
            <a:r>
              <a:rPr lang="en-US" sz="3600" b="1" dirty="0">
                <a:solidFill>
                  <a:schemeClr val="accent1">
                    <a:lumMod val="50000"/>
                  </a:schemeClr>
                </a:solidFill>
                <a:latin typeface="Aptos" panose="020B0004020202020204" pitchFamily="34" charset="0"/>
              </a:rPr>
              <a:t>8% are Under 35 – Who will Farm in the Future?</a:t>
            </a:r>
          </a:p>
        </p:txBody>
      </p:sp>
      <p:sp>
        <p:nvSpPr>
          <p:cNvPr id="21" name="Oval 20">
            <a:extLst>
              <a:ext uri="{FF2B5EF4-FFF2-40B4-BE49-F238E27FC236}">
                <a16:creationId xmlns:a16="http://schemas.microsoft.com/office/drawing/2014/main" id="{FB89A822-E7A2-AB76-C8C9-E8EBFE5D6214}"/>
              </a:ext>
            </a:extLst>
          </p:cNvPr>
          <p:cNvSpPr/>
          <p:nvPr/>
        </p:nvSpPr>
        <p:spPr>
          <a:xfrm>
            <a:off x="9478537" y="3323064"/>
            <a:ext cx="731520" cy="548640"/>
          </a:xfrm>
          <a:prstGeom prst="ellipse">
            <a:avLst/>
          </a:prstGeom>
          <a:noFill/>
          <a:ln w="3810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482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92D89-D564-5868-A6C0-27E1C5676464}"/>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6EF83A-83D7-A89D-1645-FF82B3A3DC88}"/>
              </a:ext>
            </a:extLst>
          </p:cNvPr>
          <p:cNvPicPr>
            <a:picLocks noChangeAspect="1"/>
          </p:cNvPicPr>
          <p:nvPr/>
        </p:nvPicPr>
        <p:blipFill>
          <a:blip r:embed="rId3">
            <a:extLst>
              <a:ext uri="{28A0092B-C50C-407E-A947-70E740481C1C}">
                <a14:useLocalDpi xmlns:a14="http://schemas.microsoft.com/office/drawing/2010/main" val="0"/>
              </a:ext>
            </a:extLst>
          </a:blip>
          <a:srcRect t="9929" b="33526"/>
          <a:stretch>
            <a:fillRect/>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5" name="TextBox 4">
            <a:extLst>
              <a:ext uri="{FF2B5EF4-FFF2-40B4-BE49-F238E27FC236}">
                <a16:creationId xmlns:a16="http://schemas.microsoft.com/office/drawing/2014/main" id="{456F00E1-9FB0-983A-F527-0D5729806BC0}"/>
              </a:ext>
            </a:extLst>
          </p:cNvPr>
          <p:cNvSpPr txBox="1"/>
          <p:nvPr/>
        </p:nvSpPr>
        <p:spPr>
          <a:xfrm>
            <a:off x="378903" y="4898824"/>
            <a:ext cx="1143419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tx2">
                    <a:lumMod val="90000"/>
                    <a:lumOff val="10000"/>
                  </a:schemeClr>
                </a:solidFill>
                <a:latin typeface="Aptos" panose="02110004020202020204"/>
              </a:rPr>
              <a:t>A Failure to Plan is a Plan to Fail! </a:t>
            </a:r>
            <a:endParaRPr kumimoji="0" lang="en-US" sz="4400" b="1" i="0" u="none" strike="noStrike" kern="1200" cap="none" spc="0" normalizeH="0" baseline="0" noProof="0" dirty="0">
              <a:ln>
                <a:noFill/>
              </a:ln>
              <a:solidFill>
                <a:schemeClr val="tx2">
                  <a:lumMod val="90000"/>
                  <a:lumOff val="10000"/>
                </a:schemeClr>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AC8649BD-0090-645E-B43D-29B604A01E0D}"/>
              </a:ext>
            </a:extLst>
          </p:cNvPr>
          <p:cNvSpPr/>
          <p:nvPr/>
        </p:nvSpPr>
        <p:spPr>
          <a:xfrm>
            <a:off x="3048" y="0"/>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3E0A6FE-C566-029A-326F-EEEBE8565528}"/>
              </a:ext>
            </a:extLst>
          </p:cNvPr>
          <p:cNvSpPr/>
          <p:nvPr/>
        </p:nvSpPr>
        <p:spPr>
          <a:xfrm>
            <a:off x="3048" y="6706337"/>
            <a:ext cx="12188952" cy="1487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661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Content Placeholder 7">
            <a:extLst>
              <a:ext uri="{FF2B5EF4-FFF2-40B4-BE49-F238E27FC236}">
                <a16:creationId xmlns:a16="http://schemas.microsoft.com/office/drawing/2014/main" id="{911E6178-0508-A145-A944-E3980023E7E4}"/>
              </a:ext>
            </a:extLst>
          </p:cNvPr>
          <p:cNvGraphicFramePr>
            <a:graphicFrameLocks noGrp="1"/>
          </p:cNvGraphicFramePr>
          <p:nvPr>
            <p:ph sz="half" idx="4294967295"/>
            <p:extLst>
              <p:ext uri="{D42A27DB-BD31-4B8C-83A1-F6EECF244321}">
                <p14:modId xmlns:p14="http://schemas.microsoft.com/office/powerpoint/2010/main" val="2104520726"/>
              </p:ext>
            </p:extLst>
          </p:nvPr>
        </p:nvGraphicFramePr>
        <p:xfrm>
          <a:off x="0" y="1092201"/>
          <a:ext cx="5809785" cy="4786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1">
            <a:extLst>
              <a:ext uri="{FF2B5EF4-FFF2-40B4-BE49-F238E27FC236}">
                <a16:creationId xmlns:a16="http://schemas.microsoft.com/office/drawing/2014/main" id="{67030A5E-C5D2-39D7-9BB4-B802D8D1F326}"/>
              </a:ext>
            </a:extLst>
          </p:cNvPr>
          <p:cNvSpPr>
            <a:spLocks noGrp="1"/>
          </p:cNvSpPr>
          <p:nvPr>
            <p:ph type="title" idx="4294967295"/>
          </p:nvPr>
        </p:nvSpPr>
        <p:spPr>
          <a:xfrm>
            <a:off x="552450" y="353103"/>
            <a:ext cx="5487988" cy="637497"/>
          </a:xfrm>
        </p:spPr>
        <p:txBody>
          <a:bodyPr>
            <a:normAutofit/>
          </a:bodyPr>
          <a:lstStyle/>
          <a:p>
            <a:pPr marR="0" lvl="0" fontAlgn="auto">
              <a:lnSpc>
                <a:spcPct val="90000"/>
              </a:lnSpc>
              <a:spcBef>
                <a:spcPts val="1000"/>
              </a:spcBef>
              <a:spcAft>
                <a:spcPts val="0"/>
              </a:spcAft>
              <a:buClr>
                <a:schemeClr val="tx2"/>
              </a:buClr>
              <a:buSzTx/>
              <a:tabLst/>
              <a:defRPr/>
            </a:pPr>
            <a:r>
              <a:rPr lang="en-US" sz="3600" b="1" dirty="0">
                <a:solidFill>
                  <a:schemeClr val="tx2">
                    <a:lumMod val="90000"/>
                    <a:lumOff val="10000"/>
                  </a:schemeClr>
                </a:solidFill>
                <a:latin typeface="Aptos Display" panose="020B0004020202020204" pitchFamily="34" charset="0"/>
                <a:cs typeface="Aptos Serif" panose="02020604070405020304" pitchFamily="18" charset="0"/>
              </a:rPr>
              <a:t>Planning for Agriculture</a:t>
            </a:r>
          </a:p>
        </p:txBody>
      </p:sp>
      <p:pic>
        <p:nvPicPr>
          <p:cNvPr id="9" name="Picture 8">
            <a:extLst>
              <a:ext uri="{FF2B5EF4-FFF2-40B4-BE49-F238E27FC236}">
                <a16:creationId xmlns:a16="http://schemas.microsoft.com/office/drawing/2014/main" id="{3FA324BD-42C2-1A23-6148-3E52F357237B}"/>
              </a:ext>
            </a:extLst>
          </p:cNvPr>
          <p:cNvPicPr>
            <a:picLocks noChangeAspect="1"/>
          </p:cNvPicPr>
          <p:nvPr/>
        </p:nvPicPr>
        <p:blipFill>
          <a:blip r:embed="rId8">
            <a:extLst>
              <a:ext uri="{28A0092B-C50C-407E-A947-70E740481C1C}">
                <a14:useLocalDpi xmlns:a14="http://schemas.microsoft.com/office/drawing/2010/main" val="0"/>
              </a:ext>
            </a:extLst>
          </a:blip>
          <a:srcRect t="1266" b="-686"/>
          <a:stretch>
            <a:fillRect/>
          </a:stretch>
        </p:blipFill>
        <p:spPr>
          <a:xfrm>
            <a:off x="6467386" y="3589919"/>
            <a:ext cx="5201920" cy="2717011"/>
          </a:xfrm>
          <a:prstGeom prst="rect">
            <a:avLst/>
          </a:prstGeom>
        </p:spPr>
      </p:pic>
      <p:pic>
        <p:nvPicPr>
          <p:cNvPr id="2" name="Picture 1">
            <a:extLst>
              <a:ext uri="{FF2B5EF4-FFF2-40B4-BE49-F238E27FC236}">
                <a16:creationId xmlns:a16="http://schemas.microsoft.com/office/drawing/2014/main" id="{A12BE811-4FEB-5B1B-253C-67296260302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4" name="Rectangle 3">
            <a:extLst>
              <a:ext uri="{FF2B5EF4-FFF2-40B4-BE49-F238E27FC236}">
                <a16:creationId xmlns:a16="http://schemas.microsoft.com/office/drawing/2014/main" id="{73CB00DA-51BC-2969-A7D4-7DB552AFCDF9}"/>
              </a:ext>
            </a:extLst>
          </p:cNvPr>
          <p:cNvSpPr/>
          <p:nvPr/>
        </p:nvSpPr>
        <p:spPr>
          <a:xfrm>
            <a:off x="0" y="-3349"/>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08E351-1CE5-C6ED-69E8-3C9D424B19F8}"/>
              </a:ext>
            </a:extLst>
          </p:cNvPr>
          <p:cNvPicPr>
            <a:picLocks noChangeAspect="1"/>
          </p:cNvPicPr>
          <p:nvPr/>
        </p:nvPicPr>
        <p:blipFill>
          <a:blip r:embed="rId10"/>
          <a:srcRect t="1" r="3030" b="9959"/>
          <a:stretch>
            <a:fillRect/>
          </a:stretch>
        </p:blipFill>
        <p:spPr>
          <a:xfrm>
            <a:off x="6467386" y="768562"/>
            <a:ext cx="5201920" cy="2717011"/>
          </a:xfrm>
          <a:prstGeom prst="rect">
            <a:avLst/>
          </a:prstGeom>
        </p:spPr>
      </p:pic>
    </p:spTree>
    <p:extLst>
      <p:ext uri="{BB962C8B-B14F-4D97-AF65-F5344CB8AC3E}">
        <p14:creationId xmlns:p14="http://schemas.microsoft.com/office/powerpoint/2010/main" val="3056602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568E7F5-F445-B724-978A-25C1168067D0}"/>
              </a:ext>
            </a:extLst>
          </p:cNvPr>
          <p:cNvPicPr>
            <a:picLocks noGrp="1" noChangeAspect="1"/>
          </p:cNvPicPr>
          <p:nvPr>
            <p:ph sz="half" idx="1"/>
          </p:nvPr>
        </p:nvPicPr>
        <p:blipFill>
          <a:blip r:embed="rId3"/>
          <a:srcRect r="3672" b="849"/>
          <a:stretch>
            <a:fillRect/>
          </a:stretch>
        </p:blipFill>
        <p:spPr>
          <a:xfrm>
            <a:off x="0" y="0"/>
            <a:ext cx="12192000" cy="6400799"/>
          </a:xfrm>
          <a:prstGeom prst="rect">
            <a:avLst/>
          </a:prstGeom>
        </p:spPr>
      </p:pic>
      <p:sp>
        <p:nvSpPr>
          <p:cNvPr id="3" name="Content Placeholder 2">
            <a:extLst>
              <a:ext uri="{FF2B5EF4-FFF2-40B4-BE49-F238E27FC236}">
                <a16:creationId xmlns:a16="http://schemas.microsoft.com/office/drawing/2014/main" id="{A676D4C1-29B2-21C6-B681-8C1B6A25FEB6}"/>
              </a:ext>
            </a:extLst>
          </p:cNvPr>
          <p:cNvSpPr>
            <a:spLocks noGrp="1"/>
          </p:cNvSpPr>
          <p:nvPr>
            <p:ph sz="half" idx="2"/>
          </p:nvPr>
        </p:nvSpPr>
        <p:spPr>
          <a:xfrm>
            <a:off x="96645" y="4003288"/>
            <a:ext cx="12192000" cy="1709883"/>
          </a:xfrm>
        </p:spPr>
        <p:txBody>
          <a:bodyPr vert="horz" lIns="91440" tIns="45720" rIns="91440" bIns="45720" rtlCol="0" anchor="t">
            <a:normAutofit fontScale="92500" lnSpcReduction="10000"/>
          </a:bodyPr>
          <a:lstStyle/>
          <a:p>
            <a:pPr marL="0" indent="0">
              <a:buNone/>
            </a:pPr>
            <a:r>
              <a:rPr lang="en-US" dirty="0">
                <a:solidFill>
                  <a:schemeClr val="accent4">
                    <a:lumMod val="20000"/>
                    <a:lumOff val="80000"/>
                  </a:schemeClr>
                </a:solidFill>
                <a:latin typeface="Aptos ExtraBold" panose="020B0004020202020204" pitchFamily="34" charset="0"/>
              </a:rPr>
              <a:t>For more information, contact: Alex Duprey </a:t>
            </a:r>
            <a:r>
              <a:rPr lang="en-US" dirty="0">
                <a:solidFill>
                  <a:schemeClr val="accent4">
                    <a:lumMod val="20000"/>
                    <a:lumOff val="80000"/>
                  </a:schemeClr>
                </a:solidFill>
                <a:latin typeface="Aptos ExtraBold" panose="020B0004020202020204" pitchFamily="34" charset="0"/>
                <a:hlinkClick r:id="rId4">
                  <a:extLst>
                    <a:ext uri="{A12FA001-AC4F-418D-AE19-62706E023703}">
                      <ahyp:hlinkClr xmlns:ahyp="http://schemas.microsoft.com/office/drawing/2018/hyperlinkcolor" val="tx"/>
                    </a:ext>
                  </a:extLst>
                </a:hlinkClick>
              </a:rPr>
              <a:t>aduprey@farmland.org</a:t>
            </a:r>
            <a:r>
              <a:rPr lang="en-US" dirty="0">
                <a:solidFill>
                  <a:schemeClr val="accent4">
                    <a:lumMod val="20000"/>
                    <a:lumOff val="80000"/>
                  </a:schemeClr>
                </a:solidFill>
                <a:latin typeface="Aptos ExtraBold" panose="020B0004020202020204" pitchFamily="34" charset="0"/>
              </a:rPr>
              <a:t> </a:t>
            </a:r>
          </a:p>
          <a:p>
            <a:pPr marL="0" indent="0">
              <a:buNone/>
            </a:pPr>
            <a:endParaRPr lang="en-US" dirty="0">
              <a:solidFill>
                <a:schemeClr val="accent4">
                  <a:lumMod val="20000"/>
                  <a:lumOff val="80000"/>
                </a:schemeClr>
              </a:solidFill>
              <a:latin typeface="Aptos ExtraBold" panose="020B0004020202020204" pitchFamily="34" charset="0"/>
            </a:endParaRPr>
          </a:p>
          <a:p>
            <a:pPr marL="0" indent="0">
              <a:buNone/>
            </a:pPr>
            <a:r>
              <a:rPr lang="en-US" dirty="0">
                <a:solidFill>
                  <a:schemeClr val="accent4">
                    <a:lumMod val="20000"/>
                    <a:lumOff val="80000"/>
                  </a:schemeClr>
                </a:solidFill>
                <a:latin typeface="Aptos ExtraBold"/>
              </a:rPr>
              <a:t>Check out the Toolkit at: </a:t>
            </a:r>
            <a:r>
              <a:rPr lang="en-US" dirty="0">
                <a:solidFill>
                  <a:schemeClr val="accent4">
                    <a:lumMod val="20000"/>
                    <a:lumOff val="80000"/>
                  </a:schemeClr>
                </a:solidFill>
                <a:latin typeface="Aptos ExtraBold"/>
                <a:hlinkClick r:id="rId5">
                  <a:extLst>
                    <a:ext uri="{A12FA001-AC4F-418D-AE19-62706E023703}">
                      <ahyp:hlinkClr xmlns:ahyp="http://schemas.microsoft.com/office/drawing/2018/hyperlinkcolor" val="tx"/>
                    </a:ext>
                  </a:extLst>
                </a:hlinkClick>
              </a:rPr>
              <a:t>https://farmland.org/planning-for-agriculture-in-virginia</a:t>
            </a:r>
            <a:r>
              <a:rPr lang="en-US" dirty="0">
                <a:solidFill>
                  <a:schemeClr val="accent4">
                    <a:lumMod val="20000"/>
                    <a:lumOff val="80000"/>
                  </a:schemeClr>
                </a:solidFill>
                <a:latin typeface="Aptos ExtraBold"/>
              </a:rPr>
              <a:t> </a:t>
            </a:r>
          </a:p>
        </p:txBody>
      </p:sp>
    </p:spTree>
    <p:extLst>
      <p:ext uri="{BB962C8B-B14F-4D97-AF65-F5344CB8AC3E}">
        <p14:creationId xmlns:p14="http://schemas.microsoft.com/office/powerpoint/2010/main" val="1964256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EE42-F3D1-957F-0FE8-4C42FAB05AB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295A94-E32B-4087-934F-BFDE9495BBA9}"/>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90E7E8F-9252-8E00-ADAB-8BD09FA5A411}"/>
              </a:ext>
            </a:extLst>
          </p:cNvPr>
          <p:cNvSpPr/>
          <p:nvPr/>
        </p:nvSpPr>
        <p:spPr>
          <a:xfrm>
            <a:off x="0" y="0"/>
            <a:ext cx="12191992" cy="6858000"/>
          </a:xfrm>
          <a:prstGeom prst="rect">
            <a:avLst/>
          </a:prstGeom>
          <a:solidFill>
            <a:schemeClr val="tx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E039F242-88DC-ECD9-FF15-624D1681F686}"/>
              </a:ext>
            </a:extLst>
          </p:cNvPr>
          <p:cNvSpPr/>
          <p:nvPr/>
        </p:nvSpPr>
        <p:spPr>
          <a:xfrm>
            <a:off x="-8" y="0"/>
            <a:ext cx="12188952" cy="148791"/>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A8584C17-E0E3-647C-1F36-4EEC95CB85EC}"/>
              </a:ext>
            </a:extLst>
          </p:cNvPr>
          <p:cNvSpPr/>
          <p:nvPr/>
        </p:nvSpPr>
        <p:spPr>
          <a:xfrm>
            <a:off x="2152650" y="3524250"/>
            <a:ext cx="7829550" cy="1152525"/>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D4CF3E7-448F-D2AB-1934-1BAF4F61F8F5}"/>
              </a:ext>
            </a:extLst>
          </p:cNvPr>
          <p:cNvSpPr txBox="1"/>
          <p:nvPr/>
        </p:nvSpPr>
        <p:spPr>
          <a:xfrm>
            <a:off x="2152650" y="3743088"/>
            <a:ext cx="78295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ptos Display" panose="02110004020202020204"/>
                <a:ea typeface="+mn-ea"/>
                <a:cs typeface="+mn-cs"/>
              </a:rPr>
              <a:t>Why Plan for Agriculture?</a:t>
            </a:r>
          </a:p>
        </p:txBody>
      </p:sp>
      <p:sp>
        <p:nvSpPr>
          <p:cNvPr id="2" name="Rectangle 1">
            <a:extLst>
              <a:ext uri="{FF2B5EF4-FFF2-40B4-BE49-F238E27FC236}">
                <a16:creationId xmlns:a16="http://schemas.microsoft.com/office/drawing/2014/main" id="{56383B66-DA4A-5B1C-A1EE-5FB9DAFABE37}"/>
              </a:ext>
            </a:extLst>
          </p:cNvPr>
          <p:cNvSpPr/>
          <p:nvPr/>
        </p:nvSpPr>
        <p:spPr>
          <a:xfrm>
            <a:off x="2152650" y="3484878"/>
            <a:ext cx="7829550"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23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502B2-CE0C-605F-4450-AEB4A017F0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608BF3D-5DAF-9841-7BF9-7F0AB2661A90}"/>
              </a:ext>
            </a:extLst>
          </p:cNvPr>
          <p:cNvPicPr>
            <a:picLocks noChangeAspect="1"/>
          </p:cNvPicPr>
          <p:nvPr/>
        </p:nvPicPr>
        <p:blipFill>
          <a:blip r:embed="rId3"/>
          <a:srcRect l="16942" r="13453" b="-1725"/>
          <a:stretch>
            <a:fillRect/>
          </a:stretch>
        </p:blipFill>
        <p:spPr>
          <a:xfrm>
            <a:off x="0" y="148790"/>
            <a:ext cx="6461760" cy="6325162"/>
          </a:xfrm>
          <a:prstGeom prst="rect">
            <a:avLst/>
          </a:prstGeom>
        </p:spPr>
      </p:pic>
      <p:sp>
        <p:nvSpPr>
          <p:cNvPr id="4" name="TextBox 3">
            <a:extLst>
              <a:ext uri="{FF2B5EF4-FFF2-40B4-BE49-F238E27FC236}">
                <a16:creationId xmlns:a16="http://schemas.microsoft.com/office/drawing/2014/main" id="{2955C695-2066-ED1E-1227-38BA06AD605A}"/>
              </a:ext>
            </a:extLst>
          </p:cNvPr>
          <p:cNvSpPr txBox="1"/>
          <p:nvPr/>
        </p:nvSpPr>
        <p:spPr>
          <a:xfrm>
            <a:off x="6608065" y="512064"/>
            <a:ext cx="5376671" cy="583996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0E2841"/>
              </a:buClr>
              <a:buSzTx/>
              <a:buFontTx/>
              <a:buNone/>
              <a:tabLst/>
              <a:defRPr/>
            </a:pPr>
            <a:r>
              <a:rPr kumimoji="0" lang="en-US" sz="3600" b="1" i="0" u="none" strike="noStrike" kern="1200" cap="none" spc="0" normalizeH="0" baseline="0" noProof="0" dirty="0">
                <a:ln>
                  <a:noFill/>
                </a:ln>
                <a:solidFill>
                  <a:srgbClr val="0E2841">
                    <a:lumMod val="90000"/>
                    <a:lumOff val="10000"/>
                  </a:srgbClr>
                </a:solidFill>
                <a:effectLst/>
                <a:uLnTx/>
                <a:uFillTx/>
                <a:latin typeface="Aptos Display" panose="020B0004020202020204" pitchFamily="34" charset="0"/>
                <a:ea typeface="+mn-ea"/>
                <a:cs typeface="Aptos Serif" panose="02020604070405020304" pitchFamily="18" charset="0"/>
              </a:rPr>
              <a:t>Farming and Farmland Provide </a:t>
            </a:r>
            <a:r>
              <a:rPr lang="en-US" sz="3600" b="1" dirty="0">
                <a:solidFill>
                  <a:srgbClr val="0E2841">
                    <a:lumMod val="90000"/>
                    <a:lumOff val="10000"/>
                  </a:srgbClr>
                </a:solidFill>
                <a:latin typeface="Aptos Display" panose="020B0004020202020204" pitchFamily="34" charset="0"/>
                <a:cs typeface="Aptos Serif" panose="02020604070405020304" pitchFamily="18" charset="0"/>
              </a:rPr>
              <a:t>Great</a:t>
            </a:r>
            <a:r>
              <a:rPr kumimoji="0" lang="en-US" sz="3600" b="1" i="0" u="none" strike="noStrike" kern="1200" cap="none" spc="0" normalizeH="0" baseline="0" noProof="0" dirty="0">
                <a:ln>
                  <a:noFill/>
                </a:ln>
                <a:solidFill>
                  <a:srgbClr val="0E2841">
                    <a:lumMod val="90000"/>
                    <a:lumOff val="10000"/>
                  </a:srgbClr>
                </a:solidFill>
                <a:effectLst/>
                <a:uLnTx/>
                <a:uFillTx/>
                <a:latin typeface="Aptos Display" panose="020B0004020202020204" pitchFamily="34" charset="0"/>
                <a:ea typeface="+mn-ea"/>
                <a:cs typeface="Aptos Serif" panose="02020604070405020304" pitchFamily="18" charset="0"/>
              </a:rPr>
              <a:t> Value</a:t>
            </a:r>
          </a:p>
          <a:p>
            <a:pPr marL="0" marR="0" lvl="0" indent="0" algn="l" defTabSz="914400" rtl="0" eaLnBrk="1" fontAlgn="auto" latinLnBrk="0" hangingPunct="1">
              <a:lnSpc>
                <a:spcPct val="90000"/>
              </a:lnSpc>
              <a:spcBef>
                <a:spcPts val="1000"/>
              </a:spcBef>
              <a:spcAft>
                <a:spcPts val="0"/>
              </a:spcAft>
              <a:buClr>
                <a:srgbClr val="0E2841"/>
              </a:buClr>
              <a:buSzPct val="130000"/>
              <a:buFontTx/>
              <a:buNone/>
              <a:tabLst/>
              <a:defRPr/>
            </a:pP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Agriculture is an economic engine: globally, domestically, and locally</a:t>
            </a: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Farmland helps balance a  </a:t>
            </a:r>
            <a:r>
              <a:rPr lang="en-US" sz="2600" dirty="0">
                <a:solidFill>
                  <a:prstClr val="black"/>
                </a:solidFill>
                <a:latin typeface="Aptos" panose="020B0004020202020204" pitchFamily="34" charset="0"/>
              </a:rPr>
              <a:t>c</a:t>
            </a:r>
            <a:r>
              <a:rPr kumimoji="0" lang="en-US" sz="26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ommunity’s</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lang="en-US" sz="2600" dirty="0">
                <a:solidFill>
                  <a:prstClr val="black"/>
                </a:solidFill>
                <a:latin typeface="Aptos" panose="020B0004020202020204" pitchFamily="34" charset="0"/>
              </a:rPr>
              <a:t>t</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ax </a:t>
            </a:r>
            <a:r>
              <a:rPr lang="en-US" sz="2600" dirty="0">
                <a:solidFill>
                  <a:prstClr val="black"/>
                </a:solidFill>
                <a:latin typeface="Aptos" panose="020B0004020202020204" pitchFamily="34" charset="0"/>
              </a:rPr>
              <a:t>b</a:t>
            </a:r>
            <a:r>
              <a:rPr kumimoji="0" lang="en-US" sz="26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ase</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and is an essential </a:t>
            </a:r>
            <a:r>
              <a:rPr lang="en-US" sz="2600" dirty="0">
                <a:solidFill>
                  <a:prstClr val="black"/>
                </a:solidFill>
                <a:latin typeface="Aptos" panose="020B0004020202020204" pitchFamily="34" charset="0"/>
              </a:rPr>
              <a:t>n</a:t>
            </a:r>
            <a:r>
              <a:rPr kumimoji="0" lang="en-US" sz="26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atural</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lang="en-US" sz="2600" dirty="0">
                <a:solidFill>
                  <a:prstClr val="black"/>
                </a:solidFill>
                <a:latin typeface="Aptos" panose="020B0004020202020204" pitchFamily="34" charset="0"/>
              </a:rPr>
              <a:t>r</a:t>
            </a:r>
            <a:r>
              <a:rPr kumimoji="0" lang="en-US" sz="26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esource</a:t>
            </a: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Farming is Important to Virginia’s History and Character</a:t>
            </a:r>
          </a:p>
        </p:txBody>
      </p:sp>
      <p:pic>
        <p:nvPicPr>
          <p:cNvPr id="3" name="Picture 2">
            <a:extLst>
              <a:ext uri="{FF2B5EF4-FFF2-40B4-BE49-F238E27FC236}">
                <a16:creationId xmlns:a16="http://schemas.microsoft.com/office/drawing/2014/main" id="{DF73138B-0FE8-A26B-6FB8-8F64274795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87A39020-CA29-98ED-22A8-3A14E1AA45E8}"/>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4992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2A857-1C6F-31B8-62DD-8F867559BAA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F285F5-B27E-C7ED-2873-5B36DC1E2C0D}"/>
              </a:ext>
            </a:extLst>
          </p:cNvPr>
          <p:cNvPicPr>
            <a:picLocks noChangeAspect="1"/>
          </p:cNvPicPr>
          <p:nvPr/>
        </p:nvPicPr>
        <p:blipFill>
          <a:blip r:embed="rId3"/>
          <a:stretch>
            <a:fillRect/>
          </a:stretch>
        </p:blipFill>
        <p:spPr>
          <a:xfrm>
            <a:off x="1" y="74394"/>
            <a:ext cx="5266944" cy="6340390"/>
          </a:xfrm>
          <a:prstGeom prst="rect">
            <a:avLst/>
          </a:prstGeom>
        </p:spPr>
      </p:pic>
      <p:sp>
        <p:nvSpPr>
          <p:cNvPr id="4" name="TextBox 3">
            <a:extLst>
              <a:ext uri="{FF2B5EF4-FFF2-40B4-BE49-F238E27FC236}">
                <a16:creationId xmlns:a16="http://schemas.microsoft.com/office/drawing/2014/main" id="{F5D430F1-A2B9-4A60-3700-732201B6F844}"/>
              </a:ext>
            </a:extLst>
          </p:cNvPr>
          <p:cNvSpPr txBox="1"/>
          <p:nvPr/>
        </p:nvSpPr>
        <p:spPr>
          <a:xfrm>
            <a:off x="5742878" y="256032"/>
            <a:ext cx="6132130" cy="5949696"/>
          </a:xfrm>
          <a:prstGeom prst="rect">
            <a:avLst/>
          </a:prstGeom>
        </p:spPr>
        <p:txBody>
          <a:bodyPr vert="horz" lIns="91440" tIns="45720" rIns="91440" bIns="45720" rtlCol="0">
            <a:normAutofit/>
          </a:bodyPr>
          <a:lstStyle/>
          <a:p>
            <a:pPr lvl="0" algn="ctr">
              <a:lnSpc>
                <a:spcPct val="90000"/>
              </a:lnSpc>
              <a:spcBef>
                <a:spcPts val="1000"/>
              </a:spcBef>
              <a:buClr>
                <a:srgbClr val="44546A"/>
              </a:buClr>
              <a:defRPr/>
            </a:pPr>
            <a:r>
              <a:rPr lang="en-US" sz="3200" b="1" dirty="0">
                <a:solidFill>
                  <a:schemeClr val="tx2">
                    <a:lumMod val="90000"/>
                    <a:lumOff val="10000"/>
                  </a:schemeClr>
                </a:solidFill>
              </a:rPr>
              <a:t>Agriculture is a Cornerstone of the Commonwealth’s Economy</a:t>
            </a:r>
          </a:p>
          <a:p>
            <a:pPr>
              <a:lnSpc>
                <a:spcPct val="90000"/>
              </a:lnSpc>
              <a:spcBef>
                <a:spcPts val="1000"/>
              </a:spcBef>
              <a:buClr>
                <a:srgbClr val="44546A"/>
              </a:buClr>
              <a:buSzPct val="130000"/>
              <a:defRPr/>
            </a:pPr>
            <a:endParaRPr lang="en-US" sz="2600" dirty="0">
              <a:cs typeface="Aptos Serif" panose="02020604070405020304" pitchFamily="18" charset="0"/>
            </a:endParaRPr>
          </a:p>
          <a:p>
            <a:pPr>
              <a:lnSpc>
                <a:spcPct val="90000"/>
              </a:lnSpc>
              <a:spcBef>
                <a:spcPts val="1000"/>
              </a:spcBef>
              <a:buClr>
                <a:srgbClr val="44546A"/>
              </a:buClr>
              <a:buSzPct val="130000"/>
              <a:defRPr/>
            </a:pPr>
            <a:r>
              <a:rPr lang="en-US" sz="2600" dirty="0">
                <a:cs typeface="Aptos Serif" panose="02020604070405020304" pitchFamily="18" charset="0"/>
              </a:rPr>
              <a:t>It is Virginia’s largest private industry:</a:t>
            </a:r>
          </a:p>
          <a:p>
            <a:pPr marL="457200" indent="-457200">
              <a:lnSpc>
                <a:spcPct val="90000"/>
              </a:lnSpc>
              <a:spcBef>
                <a:spcPts val="1000"/>
              </a:spcBef>
              <a:buClr>
                <a:srgbClr val="44546A"/>
              </a:buClr>
              <a:buSzPct val="130000"/>
              <a:buBlip>
                <a:blip r:embed="rId4"/>
              </a:buBlip>
              <a:defRPr/>
            </a:pPr>
            <a:r>
              <a:rPr lang="en-US" sz="2600" dirty="0"/>
              <a:t>38,995 farms produce a market value of ~ $5.5 billion</a:t>
            </a:r>
          </a:p>
          <a:p>
            <a:pPr marL="457200" indent="-457200">
              <a:lnSpc>
                <a:spcPct val="90000"/>
              </a:lnSpc>
              <a:spcBef>
                <a:spcPts val="1000"/>
              </a:spcBef>
              <a:buClr>
                <a:srgbClr val="44546A"/>
              </a:buClr>
              <a:buSzPct val="130000"/>
              <a:buBlip>
                <a:blip r:embed="rId4"/>
              </a:buBlip>
              <a:defRPr/>
            </a:pPr>
            <a:r>
              <a:rPr lang="en-US" sz="2600" b="1" dirty="0"/>
              <a:t>Agriculture has a total economic impact of over $80 billion </a:t>
            </a:r>
          </a:p>
          <a:p>
            <a:pPr marL="457200" indent="-457200">
              <a:lnSpc>
                <a:spcPct val="90000"/>
              </a:lnSpc>
              <a:spcBef>
                <a:spcPts val="1000"/>
              </a:spcBef>
              <a:buClr>
                <a:srgbClr val="44546A"/>
              </a:buClr>
              <a:buSzPct val="130000"/>
              <a:buBlip>
                <a:blip r:embed="rId4"/>
              </a:buBlip>
              <a:defRPr/>
            </a:pPr>
            <a:r>
              <a:rPr lang="en-US" sz="2600" dirty="0"/>
              <a:t>Supporting 380,000 jobs from farms and support businesses that process, distribute, and market farm products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291E669C-B895-5690-6D18-17BC7CE44FB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FF0D78DA-7628-8B18-4519-F52C662F8600}"/>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38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71AC-5A59-354E-BC3E-E641766B74B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B31FC4-11E8-FBC9-E45C-FAB612450DC2}"/>
              </a:ext>
            </a:extLst>
          </p:cNvPr>
          <p:cNvSpPr txBox="1"/>
          <p:nvPr/>
        </p:nvSpPr>
        <p:spPr>
          <a:xfrm>
            <a:off x="231648" y="1499599"/>
            <a:ext cx="5388864" cy="4852433"/>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7 Virginia studies found that farmland, forestal land, and open space received </a:t>
            </a:r>
            <a:r>
              <a:rPr kumimoji="0" lang="en-US" sz="2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42¢ in public services for every $1 generated</a:t>
            </a:r>
          </a:p>
          <a:p>
            <a:pPr marL="914400" lvl="1" indent="-457200">
              <a:lnSpc>
                <a:spcPct val="90000"/>
              </a:lnSpc>
              <a:spcBef>
                <a:spcPts val="1000"/>
              </a:spcBef>
              <a:buClr>
                <a:srgbClr val="0E2841"/>
              </a:buClr>
              <a:buSzPct val="130000"/>
              <a:buFont typeface="Aptos" panose="020B0004020202020204" pitchFamily="34" charset="0"/>
              <a:buChar char="›"/>
              <a:defRPr/>
            </a:pPr>
            <a:r>
              <a:rPr lang="en-US" sz="2400" dirty="0">
                <a:solidFill>
                  <a:prstClr val="black"/>
                </a:solidFill>
                <a:latin typeface="Aptos" panose="020B0004020202020204" pitchFamily="34" charset="0"/>
              </a:rPr>
              <a:t>Including </a:t>
            </a: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land enrolled in use assessment programs </a:t>
            </a: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Residential development received $1.20 in services for every $1 generated</a:t>
            </a:r>
          </a:p>
        </p:txBody>
      </p:sp>
      <p:pic>
        <p:nvPicPr>
          <p:cNvPr id="3" name="Picture 2">
            <a:extLst>
              <a:ext uri="{FF2B5EF4-FFF2-40B4-BE49-F238E27FC236}">
                <a16:creationId xmlns:a16="http://schemas.microsoft.com/office/drawing/2014/main" id="{9CF7E4C8-AB37-7DFE-CDEB-B1D00452B8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C35AD3B9-F4E5-4819-3E30-8FCCE2758385}"/>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7998D6F-287C-F371-4CCE-46B499D26A7B}"/>
              </a:ext>
            </a:extLst>
          </p:cNvPr>
          <p:cNvPicPr>
            <a:picLocks noChangeAspect="1"/>
          </p:cNvPicPr>
          <p:nvPr/>
        </p:nvPicPr>
        <p:blipFill>
          <a:blip r:embed="rId5"/>
          <a:stretch>
            <a:fillRect/>
          </a:stretch>
        </p:blipFill>
        <p:spPr>
          <a:xfrm>
            <a:off x="5967727" y="1499599"/>
            <a:ext cx="5877053" cy="4480948"/>
          </a:xfrm>
          <a:prstGeom prst="rect">
            <a:avLst/>
          </a:prstGeom>
        </p:spPr>
      </p:pic>
      <p:sp>
        <p:nvSpPr>
          <p:cNvPr id="8" name="TextBox 7">
            <a:extLst>
              <a:ext uri="{FF2B5EF4-FFF2-40B4-BE49-F238E27FC236}">
                <a16:creationId xmlns:a16="http://schemas.microsoft.com/office/drawing/2014/main" id="{C7F9D964-958B-8C5B-D9E7-F618FEE0DAB0}"/>
              </a:ext>
            </a:extLst>
          </p:cNvPr>
          <p:cNvSpPr txBox="1"/>
          <p:nvPr/>
        </p:nvSpPr>
        <p:spPr>
          <a:xfrm>
            <a:off x="423746" y="505969"/>
            <a:ext cx="11634396" cy="594137"/>
          </a:xfrm>
          <a:prstGeom prst="rect">
            <a:avLst/>
          </a:prstGeom>
          <a:noFill/>
        </p:spPr>
        <p:txBody>
          <a:bodyPr wrap="square">
            <a:spAutoFit/>
          </a:bodyPr>
          <a:lstStyle/>
          <a:p>
            <a:pPr lvl="0">
              <a:lnSpc>
                <a:spcPct val="90000"/>
              </a:lnSpc>
              <a:spcBef>
                <a:spcPts val="1000"/>
              </a:spcBef>
              <a:buClr>
                <a:srgbClr val="0E2841"/>
              </a:buClr>
              <a:buSzPct val="130000"/>
              <a:defRPr/>
            </a:pPr>
            <a:r>
              <a:rPr lang="en-US" sz="3600" b="1" dirty="0">
                <a:solidFill>
                  <a:schemeClr val="tx2">
                    <a:lumMod val="90000"/>
                    <a:lumOff val="10000"/>
                  </a:schemeClr>
                </a:solidFill>
              </a:rPr>
              <a:t>Farmland Helps Balance a Community’s Tax Base</a:t>
            </a:r>
            <a:endPar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8701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DFC82-DCFE-3EC6-78EE-71461ACEA06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FB0EF91-230A-5505-B279-F3F0E0972AD4}"/>
              </a:ext>
            </a:extLst>
          </p:cNvPr>
          <p:cNvPicPr>
            <a:picLocks noChangeAspect="1"/>
          </p:cNvPicPr>
          <p:nvPr/>
        </p:nvPicPr>
        <p:blipFill>
          <a:blip r:embed="rId3"/>
          <a:srcRect l="36959" b="1089"/>
          <a:stretch>
            <a:fillRect/>
          </a:stretch>
        </p:blipFill>
        <p:spPr>
          <a:xfrm>
            <a:off x="-3693" y="148790"/>
            <a:ext cx="5962142" cy="6231121"/>
          </a:xfrm>
          <a:prstGeom prst="rect">
            <a:avLst/>
          </a:prstGeom>
        </p:spPr>
      </p:pic>
      <p:sp>
        <p:nvSpPr>
          <p:cNvPr id="4" name="TextBox 3">
            <a:extLst>
              <a:ext uri="{FF2B5EF4-FFF2-40B4-BE49-F238E27FC236}">
                <a16:creationId xmlns:a16="http://schemas.microsoft.com/office/drawing/2014/main" id="{67156E6B-6D1F-4121-EB0D-FFE510DE8BD0}"/>
              </a:ext>
            </a:extLst>
          </p:cNvPr>
          <p:cNvSpPr txBox="1"/>
          <p:nvPr/>
        </p:nvSpPr>
        <p:spPr>
          <a:xfrm>
            <a:off x="6322738" y="1955881"/>
            <a:ext cx="5073807" cy="4396151"/>
          </a:xfrm>
          <a:prstGeom prst="rect">
            <a:avLst/>
          </a:prstGeom>
        </p:spPr>
        <p:txBody>
          <a:bodyPr vert="horz" lIns="91440" tIns="45720" rIns="91440" bIns="45720" rtlCol="0">
            <a:normAutofit/>
          </a:bodyPr>
          <a:lstStyle/>
          <a:p>
            <a:pPr marL="457200" indent="-457200">
              <a:lnSpc>
                <a:spcPct val="90000"/>
              </a:lnSpc>
              <a:spcBef>
                <a:spcPts val="1000"/>
              </a:spcBef>
              <a:buClr>
                <a:srgbClr val="0E2841"/>
              </a:buClr>
              <a:buSzPct val="130000"/>
              <a:buBlip>
                <a:blip r:embed="rId4"/>
              </a:buBlip>
              <a:defRPr/>
            </a:pPr>
            <a:r>
              <a:rPr lang="en-US" sz="2600" dirty="0"/>
              <a:t>Provides clean drinking water and green infrastructure</a:t>
            </a:r>
          </a:p>
          <a:p>
            <a:pPr marL="457200" indent="-457200">
              <a:buClr>
                <a:srgbClr val="44546A"/>
              </a:buClr>
              <a:buSzPct val="130000"/>
              <a:buBlip>
                <a:blip r:embed="rId4"/>
              </a:buBlip>
              <a:defRPr/>
            </a:pPr>
            <a:r>
              <a:rPr lang="en-US" sz="2600" dirty="0"/>
              <a:t>Helps suppress wildfires</a:t>
            </a:r>
          </a:p>
          <a:p>
            <a:pPr marL="457200" indent="-457200">
              <a:buClr>
                <a:srgbClr val="44546A"/>
              </a:buClr>
              <a:buSzPct val="130000"/>
              <a:buBlip>
                <a:blip r:embed="rId4"/>
              </a:buBlip>
              <a:defRPr/>
            </a:pPr>
            <a:r>
              <a:rPr lang="en-US" sz="2600" dirty="0"/>
              <a:t>Mitigates a changing climate</a:t>
            </a:r>
          </a:p>
          <a:p>
            <a:pPr marL="457200" indent="-457200">
              <a:buClr>
                <a:srgbClr val="44546A"/>
              </a:buClr>
              <a:buSzPct val="130000"/>
              <a:buBlip>
                <a:blip r:embed="rId4"/>
              </a:buBlip>
              <a:defRPr/>
            </a:pPr>
            <a:r>
              <a:rPr lang="en-US" sz="2600" dirty="0"/>
              <a:t>Provides wildlife and pollinator habitat</a:t>
            </a:r>
          </a:p>
          <a:p>
            <a:pPr marL="457200" indent="-457200">
              <a:lnSpc>
                <a:spcPct val="90000"/>
              </a:lnSpc>
              <a:spcBef>
                <a:spcPts val="1000"/>
              </a:spcBef>
              <a:buClr>
                <a:srgbClr val="0E2841"/>
              </a:buClr>
              <a:buSzPct val="130000"/>
              <a:buBlip>
                <a:blip r:embed="rId4"/>
              </a:buBlip>
              <a:defRPr/>
            </a:pPr>
            <a:r>
              <a:rPr lang="en-US" sz="2600" dirty="0"/>
              <a:t>And more! </a:t>
            </a:r>
          </a:p>
          <a:p>
            <a:pPr marL="457200" marR="0" lvl="0" indent="-457200" algn="l" defTabSz="914400" rtl="0" eaLnBrk="1" fontAlgn="auto" latinLnBrk="0" hangingPunct="1">
              <a:lnSpc>
                <a:spcPct val="90000"/>
              </a:lnSpc>
              <a:spcBef>
                <a:spcPts val="1000"/>
              </a:spcBef>
              <a:spcAft>
                <a:spcPts val="0"/>
              </a:spcAft>
              <a:buClr>
                <a:srgbClr val="0E2841"/>
              </a:buClr>
              <a:buSzPct val="130000"/>
              <a:buFontTx/>
              <a:buBlip>
                <a:blip r:embed="rId4"/>
              </a:buBlip>
              <a:tabLst/>
              <a:defRPr/>
            </a:pP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ED97A8EB-7D2A-3A1D-2B08-7946DC460B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A0EA4647-8B7C-6933-9F49-01DC3B67D559}"/>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6107B0C4-3ADA-20CB-671A-AF3B2F61C341}"/>
              </a:ext>
            </a:extLst>
          </p:cNvPr>
          <p:cNvSpPr txBox="1"/>
          <p:nvPr/>
        </p:nvSpPr>
        <p:spPr>
          <a:xfrm>
            <a:off x="6322739" y="505968"/>
            <a:ext cx="5337717" cy="1092735"/>
          </a:xfrm>
          <a:prstGeom prst="rect">
            <a:avLst/>
          </a:prstGeom>
          <a:noFill/>
        </p:spPr>
        <p:txBody>
          <a:bodyPr wrap="square">
            <a:spAutoFit/>
          </a:bodyPr>
          <a:lstStyle/>
          <a:p>
            <a:pPr lvl="0" algn="ctr">
              <a:lnSpc>
                <a:spcPct val="90000"/>
              </a:lnSpc>
              <a:spcBef>
                <a:spcPts val="1000"/>
              </a:spcBef>
              <a:buClr>
                <a:srgbClr val="0E2841"/>
              </a:buClr>
              <a:buSzPct val="130000"/>
              <a:defRPr/>
            </a:pPr>
            <a:r>
              <a:rPr lang="en-US" sz="3600" b="1" dirty="0">
                <a:solidFill>
                  <a:schemeClr val="tx2">
                    <a:lumMod val="90000"/>
                    <a:lumOff val="10000"/>
                  </a:schemeClr>
                </a:solidFill>
              </a:rPr>
              <a:t>Farmland is an Essential Natural Resource</a:t>
            </a:r>
            <a:endPar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6" name="Picture 5">
            <a:extLst>
              <a:ext uri="{FF2B5EF4-FFF2-40B4-BE49-F238E27FC236}">
                <a16:creationId xmlns:a16="http://schemas.microsoft.com/office/drawing/2014/main" id="{407BA2DF-4937-0803-D921-43EBDAAB6BEF}"/>
              </a:ext>
            </a:extLst>
          </p:cNvPr>
          <p:cNvPicPr>
            <a:picLocks noChangeAspect="1"/>
          </p:cNvPicPr>
          <p:nvPr/>
        </p:nvPicPr>
        <p:blipFill>
          <a:blip r:embed="rId6"/>
          <a:stretch>
            <a:fillRect/>
          </a:stretch>
        </p:blipFill>
        <p:spPr>
          <a:xfrm>
            <a:off x="8859641" y="3973158"/>
            <a:ext cx="2615709" cy="1828800"/>
          </a:xfrm>
          <a:prstGeom prst="rect">
            <a:avLst/>
          </a:prstGeom>
        </p:spPr>
      </p:pic>
    </p:spTree>
    <p:extLst>
      <p:ext uri="{BB962C8B-B14F-4D97-AF65-F5344CB8AC3E}">
        <p14:creationId xmlns:p14="http://schemas.microsoft.com/office/powerpoint/2010/main" val="72997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EAE-60FC-DA41-EB18-BB1860D8208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ABD2D8-90F0-E00F-C002-D3B0ACCC042D}"/>
              </a:ext>
            </a:extLst>
          </p:cNvPr>
          <p:cNvPicPr>
            <a:picLocks noChangeAspect="1"/>
          </p:cNvPicPr>
          <p:nvPr/>
        </p:nvPicPr>
        <p:blipFill>
          <a:blip r:embed="rId3">
            <a:extLst>
              <a:ext uri="{28A0092B-C50C-407E-A947-70E740481C1C}">
                <a14:useLocalDpi xmlns:a14="http://schemas.microsoft.com/office/drawing/2010/main" val="0"/>
              </a:ext>
            </a:extLst>
          </a:blip>
          <a:srcRect l="6950" r="6950"/>
          <a:stretch/>
        </p:blipFill>
        <p:spPr>
          <a:xfrm>
            <a:off x="0" y="-1"/>
            <a:ext cx="6096000" cy="6386945"/>
          </a:xfrm>
          <a:prstGeom prst="rect">
            <a:avLst/>
          </a:prstGeom>
          <a:noFill/>
        </p:spPr>
      </p:pic>
      <p:sp>
        <p:nvSpPr>
          <p:cNvPr id="4" name="TextBox 3">
            <a:extLst>
              <a:ext uri="{FF2B5EF4-FFF2-40B4-BE49-F238E27FC236}">
                <a16:creationId xmlns:a16="http://schemas.microsoft.com/office/drawing/2014/main" id="{C44C79B5-9A82-3DFA-35B7-00076B3AF5A7}"/>
              </a:ext>
            </a:extLst>
          </p:cNvPr>
          <p:cNvSpPr txBox="1"/>
          <p:nvPr/>
        </p:nvSpPr>
        <p:spPr>
          <a:xfrm>
            <a:off x="6244683" y="524256"/>
            <a:ext cx="5441796" cy="5173926"/>
          </a:xfrm>
          <a:prstGeom prst="rect">
            <a:avLst/>
          </a:prstGeom>
        </p:spPr>
        <p:txBody>
          <a:bodyPr vert="horz" lIns="91440" tIns="45720" rIns="91440" bIns="45720" rtlCol="0" anchor="t">
            <a:normAutofit/>
          </a:bodyPr>
          <a:lstStyle/>
          <a:p>
            <a:pPr algn="ctr">
              <a:lnSpc>
                <a:spcPct val="90000"/>
              </a:lnSpc>
              <a:spcBef>
                <a:spcPts val="1000"/>
              </a:spcBef>
              <a:buClr>
                <a:srgbClr val="44546A"/>
              </a:buClr>
              <a:defRPr/>
            </a:pPr>
            <a:r>
              <a:rPr lang="en-US" sz="3200" b="1" dirty="0">
                <a:solidFill>
                  <a:schemeClr val="accent1">
                    <a:lumMod val="50000"/>
                  </a:schemeClr>
                </a:solidFill>
                <a:latin typeface="Aptos" panose="020B0004020202020204" pitchFamily="34" charset="0"/>
              </a:rPr>
              <a:t>Farming is Part of Virginia’s Legacy and Rural Character</a:t>
            </a:r>
          </a:p>
          <a:p>
            <a:pPr>
              <a:lnSpc>
                <a:spcPct val="90000"/>
              </a:lnSpc>
              <a:spcBef>
                <a:spcPts val="1000"/>
              </a:spcBef>
              <a:buClr>
                <a:srgbClr val="44546A"/>
              </a:buClr>
              <a:buSzPct val="130000"/>
              <a:defRPr/>
            </a:pPr>
            <a:endParaRPr lang="en-US" sz="2800" dirty="0"/>
          </a:p>
          <a:p>
            <a:pPr algn="ctr">
              <a:lnSpc>
                <a:spcPct val="90000"/>
              </a:lnSpc>
              <a:spcBef>
                <a:spcPts val="1000"/>
              </a:spcBef>
              <a:buClr>
                <a:srgbClr val="44546A"/>
              </a:buClr>
              <a:buSzPct val="130000"/>
              <a:defRPr/>
            </a:pPr>
            <a:r>
              <a:rPr lang="en-US" sz="2600" dirty="0"/>
              <a:t>From the nation’s “founding farmers” who called Virginia home, to the valiant agrarians who farm today, agriculture is vital to Virginia’s heritage, a source of pride for its people, and a legacy to pass on to future generations</a:t>
            </a:r>
            <a:endParaRPr kumimoji="0" lang="en-US" sz="2600" b="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E8BC78DF-1C34-2783-DE36-7CC6EF255A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BC99FD8D-1388-3366-B014-827D54090DAC}"/>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87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03C7-8DD0-58FE-BB62-B39AB964092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CF41D5E-F390-AB38-CF2C-A2A8920EF091}"/>
              </a:ext>
            </a:extLst>
          </p:cNvPr>
          <p:cNvPicPr>
            <a:picLocks noChangeAspect="1"/>
          </p:cNvPicPr>
          <p:nvPr/>
        </p:nvPicPr>
        <p:blipFill>
          <a:blip r:embed="rId3"/>
          <a:srcRect l="27529" t="-1" r="8356" b="7297"/>
          <a:stretch>
            <a:fillRect/>
          </a:stretch>
        </p:blipFill>
        <p:spPr>
          <a:xfrm>
            <a:off x="0" y="61670"/>
            <a:ext cx="6589734" cy="6357604"/>
          </a:xfrm>
          <a:prstGeom prst="rect">
            <a:avLst/>
          </a:prstGeom>
        </p:spPr>
      </p:pic>
      <p:sp>
        <p:nvSpPr>
          <p:cNvPr id="4" name="TextBox 3">
            <a:extLst>
              <a:ext uri="{FF2B5EF4-FFF2-40B4-BE49-F238E27FC236}">
                <a16:creationId xmlns:a16="http://schemas.microsoft.com/office/drawing/2014/main" id="{9C718F39-05A8-41B8-1F20-F2687CE79C83}"/>
              </a:ext>
            </a:extLst>
          </p:cNvPr>
          <p:cNvSpPr txBox="1"/>
          <p:nvPr/>
        </p:nvSpPr>
        <p:spPr>
          <a:xfrm>
            <a:off x="7415561" y="1298166"/>
            <a:ext cx="4545340" cy="4400015"/>
          </a:xfrm>
          <a:prstGeom prst="rect">
            <a:avLst/>
          </a:prstGeom>
        </p:spPr>
        <p:txBody>
          <a:bodyPr vert="horz" lIns="91440" tIns="45720" rIns="91440" bIns="45720" rtlCol="0">
            <a:normAutofit/>
          </a:bodyPr>
          <a:lstStyle/>
          <a:p>
            <a:pPr>
              <a:lnSpc>
                <a:spcPct val="90000"/>
              </a:lnSpc>
              <a:spcBef>
                <a:spcPts val="1000"/>
              </a:spcBef>
              <a:buClr>
                <a:srgbClr val="44546A"/>
              </a:buClr>
              <a:buSzPct val="130000"/>
              <a:defRPr/>
            </a:pPr>
            <a:endParaRPr lang="en-US" sz="2800" dirty="0"/>
          </a:p>
        </p:txBody>
      </p:sp>
      <p:pic>
        <p:nvPicPr>
          <p:cNvPr id="3" name="Picture 2">
            <a:extLst>
              <a:ext uri="{FF2B5EF4-FFF2-40B4-BE49-F238E27FC236}">
                <a16:creationId xmlns:a16="http://schemas.microsoft.com/office/drawing/2014/main" id="{CC9AAD06-9F3E-B6D4-FB1E-D074257E3B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8AB645C2-D3D1-4A74-7CB8-1CBA6D513D94}"/>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0F3B46D7-E487-20F0-E2DB-5FBFD9A49B34}"/>
              </a:ext>
            </a:extLst>
          </p:cNvPr>
          <p:cNvSpPr>
            <a:spLocks noGrp="1"/>
          </p:cNvSpPr>
          <p:nvPr>
            <p:ph type="title"/>
          </p:nvPr>
        </p:nvSpPr>
        <p:spPr>
          <a:xfrm>
            <a:off x="6683939" y="365129"/>
            <a:ext cx="5276961" cy="716699"/>
          </a:xfrm>
        </p:spPr>
        <p:txBody>
          <a:bodyPr>
            <a:noAutofit/>
          </a:bodyPr>
          <a:lstStyle/>
          <a:p>
            <a:pPr algn="ctr"/>
            <a:r>
              <a:rPr lang="en-US" sz="3200" b="1" dirty="0">
                <a:solidFill>
                  <a:schemeClr val="accent1">
                    <a:lumMod val="50000"/>
                  </a:schemeClr>
                </a:solidFill>
                <a:latin typeface="Aptos"/>
              </a:rPr>
              <a:t>Despite these Benefits, Virginia’s Farms Face an Uncertain Future</a:t>
            </a:r>
            <a:br>
              <a:rPr lang="en-US" sz="3000" b="1" dirty="0">
                <a:latin typeface="Aptos" panose="020B0004020202020204" pitchFamily="34" charset="0"/>
              </a:rPr>
            </a:br>
            <a:endParaRPr lang="en-US" sz="3000" b="1" dirty="0">
              <a:solidFill>
                <a:schemeClr val="accent1">
                  <a:lumMod val="50000"/>
                </a:schemeClr>
              </a:solidFill>
              <a:latin typeface="Aptos" panose="020B0004020202020204" pitchFamily="34" charset="0"/>
            </a:endParaRPr>
          </a:p>
        </p:txBody>
      </p:sp>
      <p:sp>
        <p:nvSpPr>
          <p:cNvPr id="9" name="TextBox 8">
            <a:extLst>
              <a:ext uri="{FF2B5EF4-FFF2-40B4-BE49-F238E27FC236}">
                <a16:creationId xmlns:a16="http://schemas.microsoft.com/office/drawing/2014/main" id="{BB9F292F-4AF5-D22F-B626-55B208EFD9CD}"/>
              </a:ext>
            </a:extLst>
          </p:cNvPr>
          <p:cNvSpPr txBox="1"/>
          <p:nvPr/>
        </p:nvSpPr>
        <p:spPr>
          <a:xfrm>
            <a:off x="6936059" y="2587083"/>
            <a:ext cx="5024843" cy="3643562"/>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44546A"/>
              </a:buClr>
              <a:buSzTx/>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rPr>
              <a:t>Virginia lost 18% of its farms between 2012 and 2022. </a:t>
            </a:r>
          </a:p>
          <a:p>
            <a:pPr marR="0" lvl="0" algn="l" defTabSz="914400" rtl="0" eaLnBrk="1" fontAlgn="auto" latinLnBrk="0" hangingPunct="1">
              <a:lnSpc>
                <a:spcPct val="90000"/>
              </a:lnSpc>
              <a:spcBef>
                <a:spcPts val="1000"/>
              </a:spcBef>
              <a:spcAft>
                <a:spcPts val="0"/>
              </a:spcAft>
              <a:buClr>
                <a:srgbClr val="44546A"/>
              </a:buClr>
              <a:buSzTx/>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rPr>
              <a:t>The remaining farms are tested by many things, especially:</a:t>
            </a:r>
          </a:p>
          <a:p>
            <a:pPr marL="800100" marR="0" lvl="1" indent="-342900" algn="l" defTabSz="914400" rtl="0" eaLnBrk="1" fontAlgn="auto" latinLnBrk="0" hangingPunct="1">
              <a:lnSpc>
                <a:spcPct val="90000"/>
              </a:lnSpc>
              <a:spcBef>
                <a:spcPts val="500"/>
              </a:spcBef>
              <a:spcAft>
                <a:spcPts val="0"/>
              </a:spcAft>
              <a:buClr>
                <a:srgbClr val="44546A"/>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rPr>
              <a:t>Competition for land</a:t>
            </a:r>
          </a:p>
          <a:p>
            <a:pPr marL="800100" marR="0" lvl="1" indent="-342900" algn="l" defTabSz="914400" rtl="0" eaLnBrk="1" fontAlgn="auto" latinLnBrk="0" hangingPunct="1">
              <a:lnSpc>
                <a:spcPct val="90000"/>
              </a:lnSpc>
              <a:spcBef>
                <a:spcPts val="500"/>
              </a:spcBef>
              <a:spcAft>
                <a:spcPts val="0"/>
              </a:spcAft>
              <a:buClr>
                <a:srgbClr val="44546A"/>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rPr>
              <a:t>Economic pressures</a:t>
            </a:r>
          </a:p>
          <a:p>
            <a:pPr marL="800100" marR="0" lvl="1" indent="-342900" algn="l" defTabSz="914400" rtl="0" eaLnBrk="1" fontAlgn="auto" latinLnBrk="0" hangingPunct="1">
              <a:lnSpc>
                <a:spcPct val="90000"/>
              </a:lnSpc>
              <a:spcBef>
                <a:spcPts val="500"/>
              </a:spcBef>
              <a:spcAft>
                <a:spcPts val="0"/>
              </a:spcAft>
              <a:buClr>
                <a:srgbClr val="44546A"/>
              </a:buClr>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rPr>
              <a:t>Extreme weather events</a:t>
            </a:r>
          </a:p>
          <a:p>
            <a:pPr marL="685800" marR="0" lvl="1" indent="-228600" algn="l" defTabSz="914400" rtl="0" eaLnBrk="1" fontAlgn="auto" latinLnBrk="0" hangingPunct="1">
              <a:lnSpc>
                <a:spcPct val="90000"/>
              </a:lnSpc>
              <a:spcBef>
                <a:spcPts val="500"/>
              </a:spcBef>
              <a:spcAft>
                <a:spcPts val="0"/>
              </a:spcAft>
              <a:buClr>
                <a:srgbClr val="44546A"/>
              </a:buClr>
              <a:buSzTx/>
              <a:buFont typeface="Arial" panose="020B0604020202020204" pitchFamily="34" charset="0"/>
              <a:buChar char="•"/>
              <a:tabLst/>
              <a:defRPr/>
            </a:pPr>
            <a:endParaRPr lang="en-US" sz="2400" dirty="0">
              <a:solidFill>
                <a:prstClr val="black"/>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
                <a:srgbClr val="44546A"/>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6D6600C6-C4B8-3383-A81F-1F854D80BFC0}"/>
              </a:ext>
            </a:extLst>
          </p:cNvPr>
          <p:cNvCxnSpPr>
            <a:cxnSpLocks/>
          </p:cNvCxnSpPr>
          <p:nvPr/>
        </p:nvCxnSpPr>
        <p:spPr>
          <a:xfrm>
            <a:off x="7025268" y="2196790"/>
            <a:ext cx="4360127" cy="0"/>
          </a:xfrm>
          <a:prstGeom prst="line">
            <a:avLst/>
          </a:prstGeom>
          <a:ln>
            <a:solidFill>
              <a:srgbClr val="92B1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590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CB92-75B6-61F2-4AE3-ED5BA9FBA3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444576-BFB6-CEBB-81C3-D5B8B0A1F723}"/>
              </a:ext>
            </a:extLst>
          </p:cNvPr>
          <p:cNvSpPr txBox="1"/>
          <p:nvPr/>
        </p:nvSpPr>
        <p:spPr>
          <a:xfrm>
            <a:off x="223024" y="2174489"/>
            <a:ext cx="4449337" cy="3055434"/>
          </a:xfrm>
          <a:prstGeom prst="rect">
            <a:avLst/>
          </a:prstGeom>
        </p:spPr>
        <p:txBody>
          <a:bodyPr vert="horz" lIns="91440" tIns="45720" rIns="91440" bIns="45720" rtlCol="0">
            <a:normAutofit/>
          </a:bodyPr>
          <a:lstStyle/>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Scattered, large lot residential development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Utility-scale solar arrays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Warehouses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lang="en-US" sz="2600" dirty="0">
                <a:solidFill>
                  <a:prstClr val="black"/>
                </a:solidFill>
                <a:latin typeface="Aptos" panose="02110004020202020204"/>
              </a:rPr>
              <a:t>Data centers</a:t>
            </a:r>
            <a:endPar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endParaRPr kumimoji="0" lang="en-US" sz="2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736759F6-0E51-057C-4AF7-1C551BAA32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 y="5973374"/>
            <a:ext cx="12191992" cy="877454"/>
          </a:xfrm>
          <a:prstGeom prst="rect">
            <a:avLst/>
          </a:prstGeom>
        </p:spPr>
      </p:pic>
      <p:sp>
        <p:nvSpPr>
          <p:cNvPr id="5" name="Rectangle 4">
            <a:extLst>
              <a:ext uri="{FF2B5EF4-FFF2-40B4-BE49-F238E27FC236}">
                <a16:creationId xmlns:a16="http://schemas.microsoft.com/office/drawing/2014/main" id="{24E9DCD1-98A4-B030-1CBC-76EEEC531448}"/>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E38C8D2-BA9A-4C15-7678-3B2E11E97F25}"/>
              </a:ext>
            </a:extLst>
          </p:cNvPr>
          <p:cNvPicPr>
            <a:picLocks noChangeAspect="1"/>
          </p:cNvPicPr>
          <p:nvPr/>
        </p:nvPicPr>
        <p:blipFill>
          <a:blip r:embed="rId5"/>
          <a:stretch>
            <a:fillRect/>
          </a:stretch>
        </p:blipFill>
        <p:spPr>
          <a:xfrm>
            <a:off x="5035834" y="1216157"/>
            <a:ext cx="7066407" cy="4663440"/>
          </a:xfrm>
          <a:prstGeom prst="rect">
            <a:avLst/>
          </a:prstGeom>
        </p:spPr>
      </p:pic>
      <p:sp>
        <p:nvSpPr>
          <p:cNvPr id="8" name="TextBox 7">
            <a:extLst>
              <a:ext uri="{FF2B5EF4-FFF2-40B4-BE49-F238E27FC236}">
                <a16:creationId xmlns:a16="http://schemas.microsoft.com/office/drawing/2014/main" id="{C93AD4DE-D6AC-6648-6A5A-15FFE6AFD542}"/>
              </a:ext>
            </a:extLst>
          </p:cNvPr>
          <p:cNvSpPr txBox="1"/>
          <p:nvPr/>
        </p:nvSpPr>
        <p:spPr>
          <a:xfrm>
            <a:off x="89760" y="646771"/>
            <a:ext cx="4946074" cy="1138773"/>
          </a:xfrm>
          <a:prstGeom prst="rect">
            <a:avLst/>
          </a:prstGeom>
          <a:noFill/>
        </p:spPr>
        <p:txBody>
          <a:bodyPr wrap="square">
            <a:spAutoFit/>
          </a:bodyPr>
          <a:lstStyle/>
          <a:p>
            <a:endParaRPr kumimoji="0" lang="en-US" sz="3600" b="1" i="0" u="none" strike="noStrike" kern="1200" cap="none" spc="0" normalizeH="0" baseline="0" noProof="0" dirty="0">
              <a:ln>
                <a:noFill/>
              </a:ln>
              <a:solidFill>
                <a:srgbClr val="156082">
                  <a:lumMod val="50000"/>
                </a:srgbClr>
              </a:solidFill>
              <a:effectLst/>
              <a:uLnTx/>
              <a:uFillTx/>
              <a:latin typeface="Aptos" panose="020B0004020202020204" pitchFamily="34" charset="0"/>
              <a:ea typeface="+mn-ea"/>
              <a:cs typeface="+mn-cs"/>
            </a:endParaRPr>
          </a:p>
          <a:p>
            <a:pPr algn="ctr"/>
            <a:r>
              <a:rPr kumimoji="0" lang="en-US" sz="3200" b="1" i="0" u="none" strike="noStrike" kern="1200" cap="none" spc="0" normalizeH="0" baseline="0" noProof="0" dirty="0">
                <a:ln>
                  <a:noFill/>
                </a:ln>
                <a:solidFill>
                  <a:schemeClr val="tx2">
                    <a:lumMod val="90000"/>
                    <a:lumOff val="10000"/>
                  </a:schemeClr>
                </a:solidFill>
                <a:effectLst/>
                <a:uLnTx/>
                <a:uFillTx/>
                <a:latin typeface="Aptos" panose="020B0004020202020204" pitchFamily="34" charset="0"/>
                <a:ea typeface="+mn-ea"/>
                <a:cs typeface="+mn-cs"/>
              </a:rPr>
              <a:t>Real Estate Development</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23963876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_Flow_SignoffStatus xmlns="5d8c711f-12c4-4b74-a160-ecf4c25002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1" ma:contentTypeDescription="Create a new document." ma:contentTypeScope="" ma:versionID="db61b28b9f8736a9be79deacf9084f63">
  <xsd:schema xmlns:xsd="http://www.w3.org/2001/XMLSchema" xmlns:xs="http://www.w3.org/2001/XMLSchema" xmlns:p="http://schemas.microsoft.com/office/2006/metadata/properties" xmlns:ns2="5d8c711f-12c4-4b74-a160-ecf4c25002d6" xmlns:ns3="d810a318-5788-42c4-bc95-17272ed21e47" targetNamespace="http://schemas.microsoft.com/office/2006/metadata/properties" ma:root="true" ma:fieldsID="f208dcf5dd6f4679d9ee555b80b37c1d" ns2:_="" ns3:_="">
    <xsd:import namespace="5d8c711f-12c4-4b74-a160-ecf4c25002d6"/>
    <xsd:import namespace="d810a318-5788-42c4-bc95-17272ed21e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a1b5c8a-10b1-4169-8c2d-8f280b6df271}"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FE787-438E-4F90-8280-FF0C5D26746E}">
  <ds:schemaRefs>
    <ds:schemaRef ds:uri="http://schemas.microsoft.com/office/2006/documentManagement/types"/>
    <ds:schemaRef ds:uri="http://purl.org/dc/terms/"/>
    <ds:schemaRef ds:uri="http://schemas.microsoft.com/office/infopath/2007/PartnerControls"/>
    <ds:schemaRef ds:uri="d810a318-5788-42c4-bc95-17272ed21e47"/>
    <ds:schemaRef ds:uri="http://purl.org/dc/elements/1.1/"/>
    <ds:schemaRef ds:uri="5d8c711f-12c4-4b74-a160-ecf4c25002d6"/>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B5F488E-5891-4273-B95D-E49A0DA8C838}">
  <ds:schemaRefs>
    <ds:schemaRef ds:uri="http://schemas.microsoft.com/sharepoint/v3/contenttype/forms"/>
  </ds:schemaRefs>
</ds:datastoreItem>
</file>

<file path=customXml/itemProps3.xml><?xml version="1.0" encoding="utf-8"?>
<ds:datastoreItem xmlns:ds="http://schemas.openxmlformats.org/officeDocument/2006/customXml" ds:itemID="{909DCC48-77CF-42D3-A4BB-EFC13DE39C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913</TotalTime>
  <Words>1922</Words>
  <Application>Microsoft Office PowerPoint</Application>
  <PresentationFormat>Widescreen</PresentationFormat>
  <Paragraphs>148</Paragraphs>
  <Slides>14</Slides>
  <Notes>14</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1_Office Theme</vt:lpstr>
      <vt:lpstr>Office Theme</vt:lpstr>
      <vt:lpstr>4_Office Theme</vt:lpstr>
      <vt:lpstr>2_Office Theme</vt:lpstr>
      <vt:lpstr>Planning for Agriculture in Virginia </vt:lpstr>
      <vt:lpstr>PowerPoint Presentation</vt:lpstr>
      <vt:lpstr>PowerPoint Presentation</vt:lpstr>
      <vt:lpstr>PowerPoint Presentation</vt:lpstr>
      <vt:lpstr>PowerPoint Presentation</vt:lpstr>
      <vt:lpstr>PowerPoint Presentation</vt:lpstr>
      <vt:lpstr>PowerPoint Presentation</vt:lpstr>
      <vt:lpstr>Despite these Benefits, Virginia’s Farms Face an Uncertain Future </vt:lpstr>
      <vt:lpstr>PowerPoint Presentation</vt:lpstr>
      <vt:lpstr>PowerPoint Presentation</vt:lpstr>
      <vt:lpstr>40% of Virginia’s Farmers are 65 or older,  8% are Under 35 – Who will Farm in the Future?</vt:lpstr>
      <vt:lpstr>PowerPoint Presentation</vt:lpstr>
      <vt:lpstr>Planning for Agriculture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Freedgood</dc:creator>
  <cp:lastModifiedBy>Julia Freedgood</cp:lastModifiedBy>
  <cp:revision>7</cp:revision>
  <dcterms:created xsi:type="dcterms:W3CDTF">2025-10-07T18:53:49Z</dcterms:created>
  <dcterms:modified xsi:type="dcterms:W3CDTF">2025-10-15T14:31:21Z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